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ags/tag32.xml" ContentType="application/vnd.openxmlformats-officedocument.presentationml.tags+xml"/>
  <Override PartName="/ppt/notesSlides/notesSlide16.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ags/tag33.xml" ContentType="application/vnd.openxmlformats-officedocument.presentationml.tags+xml"/>
  <Override PartName="/ppt/notesSlides/notesSlide17.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1.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ags/tag64.xml" ContentType="application/vnd.openxmlformats-officedocument.presentationml.tags+xml"/>
  <Override PartName="/ppt/tags/tag65.xml" ContentType="application/vnd.openxmlformats-officedocument.presentationml.tags+xml"/>
  <Override PartName="/ppt/notesSlides/notesSlide33.xml" ContentType="application/vnd.openxmlformats-officedocument.presentationml.notesSlide+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3"/>
  </p:notesMasterIdLst>
  <p:handoutMasterIdLst>
    <p:handoutMasterId r:id="rId44"/>
  </p:handoutMasterIdLst>
  <p:sldIdLst>
    <p:sldId id="286" r:id="rId6"/>
    <p:sldId id="326" r:id="rId7"/>
    <p:sldId id="448" r:id="rId8"/>
    <p:sldId id="415" r:id="rId9"/>
    <p:sldId id="355" r:id="rId10"/>
    <p:sldId id="396" r:id="rId11"/>
    <p:sldId id="397" r:id="rId12"/>
    <p:sldId id="351" r:id="rId13"/>
    <p:sldId id="414" r:id="rId14"/>
    <p:sldId id="366" r:id="rId15"/>
    <p:sldId id="429" r:id="rId16"/>
    <p:sldId id="369" r:id="rId17"/>
    <p:sldId id="425" r:id="rId18"/>
    <p:sldId id="400" r:id="rId19"/>
    <p:sldId id="393" r:id="rId20"/>
    <p:sldId id="434" r:id="rId21"/>
    <p:sldId id="432" r:id="rId22"/>
    <p:sldId id="433" r:id="rId23"/>
    <p:sldId id="435" r:id="rId24"/>
    <p:sldId id="443" r:id="rId25"/>
    <p:sldId id="446" r:id="rId26"/>
    <p:sldId id="449" r:id="rId27"/>
    <p:sldId id="447" r:id="rId28"/>
    <p:sldId id="419" r:id="rId29"/>
    <p:sldId id="422" r:id="rId30"/>
    <p:sldId id="420" r:id="rId31"/>
    <p:sldId id="257" r:id="rId32"/>
    <p:sldId id="426" r:id="rId33"/>
    <p:sldId id="267" r:id="rId34"/>
    <p:sldId id="276" r:id="rId35"/>
    <p:sldId id="288" r:id="rId36"/>
    <p:sldId id="406" r:id="rId37"/>
    <p:sldId id="436" r:id="rId38"/>
    <p:sldId id="417" r:id="rId39"/>
    <p:sldId id="365" r:id="rId40"/>
    <p:sldId id="404" r:id="rId41"/>
    <p:sldId id="279" r:id="rId42"/>
  </p:sldIdLst>
  <p:sldSz cx="9144000" cy="6858000" type="screen4x3"/>
  <p:notesSz cx="6858000" cy="987266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pha Bank" initials="AB" lastIdx="3" clrIdx="0"/>
  <p:cmAuthor id="7" name="Giannis Koutkoudakis" initials="GK" lastIdx="59" clrIdx="7">
    <p:extLst>
      <p:ext uri="{19B8F6BF-5375-455C-9EA6-DF929625EA0E}">
        <p15:presenceInfo xmlns:p15="http://schemas.microsoft.com/office/powerpoint/2012/main" userId="S-1-5-21-2753541648-2355112122-2581322307-1174" providerId="AD"/>
      </p:ext>
    </p:extLst>
  </p:cmAuthor>
  <p:cmAuthor id="1" name="Φουλίδης Ι. Κωνσταντίνος" initials="ΦΙΚ" lastIdx="6" clrIdx="1"/>
  <p:cmAuthor id="8" name="Charles Patterson" initials="CP" lastIdx="35" clrIdx="8">
    <p:extLst>
      <p:ext uri="{19B8F6BF-5375-455C-9EA6-DF929625EA0E}">
        <p15:presenceInfo xmlns:p15="http://schemas.microsoft.com/office/powerpoint/2012/main" userId="df322b544752e583" providerId="Windows Live"/>
      </p:ext>
    </p:extLst>
  </p:cmAuthor>
  <p:cmAuthor id="2" name="Evangelos P. Kalamakis" initials="EPK" lastIdx="19" clrIdx="2"/>
  <p:cmAuthor id="3" name="Marina Mantzourani" initials="MM" lastIdx="13" clrIdx="3">
    <p:extLst>
      <p:ext uri="{19B8F6BF-5375-455C-9EA6-DF929625EA0E}">
        <p15:presenceInfo xmlns:p15="http://schemas.microsoft.com/office/powerpoint/2012/main" userId="Marina Mantzourani" providerId="None"/>
      </p:ext>
    </p:extLst>
  </p:cmAuthor>
  <p:cmAuthor id="4" name="ΠΑΠΑΔΟΠΟΥΛΟΥ ΣΙΟΥΝΤΡΗ Α. ΕΛΕΥΘΕΡΙΑ" initials="ΠΣΑΕ" lastIdx="2" clrIdx="4">
    <p:extLst>
      <p:ext uri="{19B8F6BF-5375-455C-9EA6-DF929625EA0E}">
        <p15:presenceInfo xmlns:p15="http://schemas.microsoft.com/office/powerpoint/2012/main" userId="S::eleftheria.papadopoulousiountri@alpha.gr::770a8c71-e8bd-4d56-a858-5ec612eb1069" providerId="AD"/>
      </p:ext>
    </p:extLst>
  </p:cmAuthor>
  <p:cmAuthor id="5" name="marianthi _011" initials="m_" lastIdx="14" clrIdx="5">
    <p:extLst>
      <p:ext uri="{19B8F6BF-5375-455C-9EA6-DF929625EA0E}">
        <p15:presenceInfo xmlns:p15="http://schemas.microsoft.com/office/powerpoint/2012/main" userId="marianthi _011" providerId="None"/>
      </p:ext>
    </p:extLst>
  </p:cmAuthor>
  <p:cmAuthor id="6" name="Marina Mantzourani" initials="MM [2]" lastIdx="45" clrIdx="6">
    <p:extLst>
      <p:ext uri="{19B8F6BF-5375-455C-9EA6-DF929625EA0E}">
        <p15:presenceInfo xmlns:p15="http://schemas.microsoft.com/office/powerpoint/2012/main" userId="S-1-5-21-2753541648-2355112122-2581322307-16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9BBB59"/>
    <a:srgbClr val="C0504D"/>
    <a:srgbClr val="00B0F0"/>
    <a:srgbClr val="376092"/>
    <a:srgbClr val="F58223"/>
    <a:srgbClr val="002060"/>
    <a:srgbClr val="0070C0"/>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6" d="100"/>
          <a:sy n="86" d="100"/>
        </p:scale>
        <p:origin x="135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christos\AppData\Local\Packages\microsoft.windowscommunicationsapps_8wekyb3d8bbwe\LocalState\Files\S0\3\Attachments\Copy%20of%20&#913;&#961;&#967;&#949;&#943;&#959;%20&#948;&#949;&#943;&#954;&#964;&#949;&#962;%20&#960;&#945;&#961;&#959;&#965;&#963;&#953;&#940;&#963;&#951;%20BARCA_v2_18.11.2020a%5b20321%5d.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christos\AppData\Local\Packages\microsoft.windowscommunicationsapps_8wekyb3d8bbwe\LocalState\Files\S0\3\Attachments\Copy%20of%20&#913;&#961;&#967;&#949;&#943;&#959;%20&#948;&#949;&#943;&#954;&#964;&#949;&#962;%20&#960;&#945;&#961;&#959;&#965;&#963;&#953;&#940;&#963;&#951;%20BARCA_v2_18.11.2020a%5b20321%5d.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christos\AppData\Local\Packages\microsoft.windowscommunicationsapps_8wekyb3d8bbwe\LocalState\Files\S0\3\Attachments\Copy%20of%20&#913;&#961;&#967;&#949;&#943;&#959;%20&#948;&#949;&#943;&#954;&#964;&#949;&#962;%20&#960;&#945;&#961;&#959;&#965;&#963;&#953;&#940;&#963;&#951;%20BARCA_v2_18.11.2020a%5b20321%5d.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hristos\AppData\Local\Packages\microsoft.windowscommunicationsapps_8wekyb3d8bbwe\LocalState\Files\S0\3\Attachments\Copy%20of%20&#913;&#961;&#967;&#949;&#943;&#959;%20&#948;&#949;&#943;&#954;&#964;&#949;&#962;%20&#960;&#945;&#961;&#959;&#965;&#963;&#953;&#940;&#963;&#951;%20BARCA_v2_18.11.2020a%5b20321%5d.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22922\Desktop\Copy%20of%20Epsilon%20Net_&#954;&#973;&#954;&#955;&#959;&#962;%20&#949;&#961;&#947;&#945;&#963;&#953;&#974;&#957;.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efs\public$\Invenstor%20Relations\Presentations\EpsilonNet%20FS%201&#919;%202020%20Presentation.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Chart%202%20in%20Microsoft%20PowerPoint"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06F5-4BCA-805B-7025F91C79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F4B-4EEE-B407-44887960C6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F4B-4EEE-B407-44887960C6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F4B-4EEE-B407-44887960C65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ERP</c:v>
                </c:pt>
                <c:pt idx="1">
                  <c:v>ACCOUNTING</c:v>
                </c:pt>
                <c:pt idx="2">
                  <c:v>HR</c:v>
                </c:pt>
                <c:pt idx="3">
                  <c:v>EDUCATIONAL SERVICES</c:v>
                </c:pt>
              </c:strCache>
            </c:strRef>
          </c:cat>
          <c:val>
            <c:numRef>
              <c:f>Sheet1!$B$2:$B$5</c:f>
              <c:numCache>
                <c:formatCode>General</c:formatCode>
                <c:ptCount val="4"/>
                <c:pt idx="0">
                  <c:v>34.15</c:v>
                </c:pt>
                <c:pt idx="1">
                  <c:v>33.49</c:v>
                </c:pt>
                <c:pt idx="2">
                  <c:v>28.09</c:v>
                </c:pt>
                <c:pt idx="3">
                  <c:v>4.2699999999999996</c:v>
                </c:pt>
              </c:numCache>
            </c:numRef>
          </c:val>
          <c:extLst>
            <c:ext xmlns:c16="http://schemas.microsoft.com/office/drawing/2014/chart" uri="{C3380CC4-5D6E-409C-BE32-E72D297353CC}">
              <c16:uniqueId val="{00000000-06F5-4BCA-805B-7025F91C790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2372208506919169"/>
          <c:y val="0.12639505414618801"/>
          <c:w val="0.32887358432632585"/>
          <c:h val="0.7238702506528786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281-45DC-8FCB-0A8ED22B360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281-45DC-8FCB-0A8ED22B3604}"/>
              </c:ext>
            </c:extLst>
          </c:dPt>
          <c:dLbls>
            <c:dLbl>
              <c:idx val="0"/>
              <c:layout>
                <c:manualLayout>
                  <c:x val="-7.1775948974667311E-2"/>
                  <c:y val="0.1209144376424168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81-45DC-8FCB-0A8ED22B3604}"/>
                </c:ext>
              </c:extLst>
            </c:dLbl>
            <c:dLbl>
              <c:idx val="1"/>
              <c:layout>
                <c:manualLayout>
                  <c:x val="0.10128061211280752"/>
                  <c:y val="-0.2219422253885140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281-45DC-8FCB-0A8ED22B360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Epsilon Net</c:v>
                </c:pt>
                <c:pt idx="1">
                  <c:v>Competition</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D281-45DC-8FCB-0A8ED22B360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5E8D-40E4-8765-477911254B8A}"/>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5E8D-40E4-8765-477911254B8A}"/>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5E8D-40E4-8765-477911254B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Epsilon Net</c:v>
                </c:pt>
                <c:pt idx="1">
                  <c:v>Competition</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6-5E8D-40E4-8765-477911254B8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110870469814404"/>
          <c:y val="0.38532559516465981"/>
          <c:w val="0.26631681757510128"/>
          <c:h val="0.24099787480829657"/>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95D5-4CB9-B398-E029BE7FD12A}"/>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95D5-4CB9-B398-E029BE7FD12A}"/>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1B0F-471D-9288-EEFD15BF04B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Large Corporations &amp; Conglomerates  *(500+)</c:v>
                </c:pt>
                <c:pt idx="1">
                  <c:v>Medium Enterprises *(100-499) </c:v>
                </c:pt>
                <c:pt idx="2">
                  <c:v>Small Businesses  *(30-99)</c:v>
                </c:pt>
              </c:strCache>
            </c:strRef>
          </c:cat>
          <c:val>
            <c:numRef>
              <c:f>Sheet1!$B$2:$B$4</c:f>
              <c:numCache>
                <c:formatCode>General</c:formatCode>
                <c:ptCount val="3"/>
                <c:pt idx="0">
                  <c:v>10</c:v>
                </c:pt>
                <c:pt idx="1">
                  <c:v>40</c:v>
                </c:pt>
                <c:pt idx="2">
                  <c:v>50</c:v>
                </c:pt>
              </c:numCache>
            </c:numRef>
          </c:val>
          <c:extLst>
            <c:ext xmlns:c16="http://schemas.microsoft.com/office/drawing/2014/chart" uri="{C3380CC4-5D6E-409C-BE32-E72D297353CC}">
              <c16:uniqueId val="{00000004-95D5-4CB9-B398-E029BE7FD12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606725419022606"/>
          <c:y val="0.14276349327661589"/>
          <c:w val="0.42626777800932769"/>
          <c:h val="0.85723636292307037"/>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281-45DC-8FCB-0A8ED22B360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281-45DC-8FCB-0A8ED22B3604}"/>
              </c:ext>
            </c:extLst>
          </c:dPt>
          <c:dLbls>
            <c:dLbl>
              <c:idx val="0"/>
              <c:layout>
                <c:manualLayout>
                  <c:x val="-4.9851333221365798E-2"/>
                  <c:y val="-0.1754964370378358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81-45DC-8FCB-0A8ED22B3604}"/>
                </c:ext>
              </c:extLst>
            </c:dLbl>
            <c:dLbl>
              <c:idx val="1"/>
              <c:layout>
                <c:manualLayout>
                  <c:x val="4.1417588683932222E-2"/>
                  <c:y val="9.691946521095809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281-45DC-8FCB-0A8ED22B360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Epsilon Net</c:v>
                </c:pt>
                <c:pt idx="1">
                  <c:v>Competition</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D281-45DC-8FCB-0A8ED22B360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281-45DC-8FCB-0A8ED22B360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281-45DC-8FCB-0A8ED22B360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E68-496E-9148-4BC8506240E5}"/>
              </c:ext>
            </c:extLst>
          </c:dPt>
          <c:dLbls>
            <c:dLbl>
              <c:idx val="0"/>
              <c:layout>
                <c:manualLayout>
                  <c:x val="2.86094760383938E-2"/>
                  <c:y val="0.1231904553980070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81-45DC-8FCB-0A8ED22B3604}"/>
                </c:ext>
              </c:extLst>
            </c:dLbl>
            <c:dLbl>
              <c:idx val="1"/>
              <c:layout>
                <c:manualLayout>
                  <c:x val="-1.5965995503153588E-2"/>
                  <c:y val="-0.2129946029652754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281-45DC-8FCB-0A8ED22B360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Epsilon Net</c:v>
                </c:pt>
                <c:pt idx="1">
                  <c:v>Competition</c:v>
                </c:pt>
                <c:pt idx="2">
                  <c:v>Without Software</c:v>
                </c:pt>
              </c:strCache>
            </c:strRef>
          </c:cat>
          <c:val>
            <c:numRef>
              <c:f>Sheet1!$B$2:$B$4</c:f>
              <c:numCache>
                <c:formatCode>General</c:formatCode>
                <c:ptCount val="3"/>
                <c:pt idx="0">
                  <c:v>10</c:v>
                </c:pt>
                <c:pt idx="1">
                  <c:v>45</c:v>
                </c:pt>
                <c:pt idx="2">
                  <c:v>45</c:v>
                </c:pt>
              </c:numCache>
            </c:numRef>
          </c:val>
          <c:extLst>
            <c:ext xmlns:c16="http://schemas.microsoft.com/office/drawing/2014/chart" uri="{C3380CC4-5D6E-409C-BE32-E72D297353CC}">
              <c16:uniqueId val="{00000004-D281-45DC-8FCB-0A8ED22B360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43BC-4361-9C81-9D5761353C68}"/>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43BC-4361-9C81-9D5761353C68}"/>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43BC-4361-9C81-9D5761353C6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Large Corporations &amp; Conglomerates  *(500+) </c:v>
                </c:pt>
                <c:pt idx="1">
                  <c:v>Medium Enterprises *(100-499) </c:v>
                </c:pt>
                <c:pt idx="2">
                  <c:v>Small Businesses  *(30-99) </c:v>
                </c:pt>
              </c:strCache>
            </c:strRef>
          </c:cat>
          <c:val>
            <c:numRef>
              <c:f>Sheet1!$B$2:$B$4</c:f>
              <c:numCache>
                <c:formatCode>General</c:formatCode>
                <c:ptCount val="3"/>
                <c:pt idx="0">
                  <c:v>5</c:v>
                </c:pt>
                <c:pt idx="1">
                  <c:v>35</c:v>
                </c:pt>
                <c:pt idx="2">
                  <c:v>60</c:v>
                </c:pt>
              </c:numCache>
            </c:numRef>
          </c:val>
          <c:extLst>
            <c:ext xmlns:c16="http://schemas.microsoft.com/office/drawing/2014/chart" uri="{C3380CC4-5D6E-409C-BE32-E72D297353CC}">
              <c16:uniqueId val="{00000006-43BC-4361-9C81-9D5761353C6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606725419022606"/>
          <c:y val="0.14276349327661589"/>
          <c:w val="0.42626777800932769"/>
          <c:h val="0.85723636292307037"/>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800" dirty="0"/>
              <a:t>#</a:t>
            </a:r>
            <a:r>
              <a:rPr lang="el-GR" sz="800" dirty="0"/>
              <a:t> </a:t>
            </a:r>
            <a:r>
              <a:rPr lang="en-US" sz="800" dirty="0"/>
              <a:t>Customers</a:t>
            </a:r>
          </a:p>
        </c:rich>
      </c:tx>
      <c:layout>
        <c:manualLayout>
          <c:xMode val="edge"/>
          <c:yMode val="edge"/>
          <c:x val="0.45005239711287509"/>
          <c:y val="8.008010532740783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042165365728553E-2"/>
          <c:y val="0.10410413692563017"/>
          <c:w val="0.91898798168742923"/>
          <c:h val="0.72613991192449523"/>
        </c:manualLayout>
      </c:layout>
      <c:barChart>
        <c:barDir val="col"/>
        <c:grouping val="clustered"/>
        <c:varyColors val="0"/>
        <c:ser>
          <c:idx val="0"/>
          <c:order val="0"/>
          <c:spPr>
            <a:solidFill>
              <a:srgbClr val="F58223"/>
            </a:solidFill>
            <a:ln>
              <a:noFill/>
            </a:ln>
            <a:effectLst/>
          </c:spPr>
          <c:invertIfNegative val="0"/>
          <c:cat>
            <c:strRef>
              <c:f>'slide 23 hr'!$A$12:$A$17</c:f>
              <c:strCache>
                <c:ptCount val="6"/>
                <c:pt idx="0">
                  <c:v>2015</c:v>
                </c:pt>
                <c:pt idx="1">
                  <c:v>2016</c:v>
                </c:pt>
                <c:pt idx="2">
                  <c:v>2017</c:v>
                </c:pt>
                <c:pt idx="3">
                  <c:v>2018</c:v>
                </c:pt>
                <c:pt idx="4">
                  <c:v>2019</c:v>
                </c:pt>
                <c:pt idx="5">
                  <c:v>1H 2020</c:v>
                </c:pt>
              </c:strCache>
            </c:strRef>
          </c:cat>
          <c:val>
            <c:numRef>
              <c:f>'slide 23 hr'!$B$12:$B$17</c:f>
              <c:numCache>
                <c:formatCode>#,##0</c:formatCode>
                <c:ptCount val="6"/>
                <c:pt idx="0">
                  <c:v>3997</c:v>
                </c:pt>
                <c:pt idx="1">
                  <c:v>4917</c:v>
                </c:pt>
                <c:pt idx="2">
                  <c:v>5236</c:v>
                </c:pt>
                <c:pt idx="3">
                  <c:v>5643</c:v>
                </c:pt>
                <c:pt idx="4">
                  <c:v>6120</c:v>
                </c:pt>
                <c:pt idx="5">
                  <c:v>6320</c:v>
                </c:pt>
              </c:numCache>
            </c:numRef>
          </c:val>
          <c:extLst>
            <c:ext xmlns:c16="http://schemas.microsoft.com/office/drawing/2014/chart" uri="{C3380CC4-5D6E-409C-BE32-E72D297353CC}">
              <c16:uniqueId val="{00000000-5F30-47F6-8C1E-FB8A8F1A888D}"/>
            </c:ext>
          </c:extLst>
        </c:ser>
        <c:dLbls>
          <c:showLegendKey val="0"/>
          <c:showVal val="0"/>
          <c:showCatName val="0"/>
          <c:showSerName val="0"/>
          <c:showPercent val="0"/>
          <c:showBubbleSize val="0"/>
        </c:dLbls>
        <c:gapWidth val="219"/>
        <c:axId val="770765648"/>
        <c:axId val="774606368"/>
      </c:barChart>
      <c:catAx>
        <c:axId val="77076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606368"/>
        <c:crosses val="autoZero"/>
        <c:auto val="1"/>
        <c:lblAlgn val="ctr"/>
        <c:lblOffset val="100"/>
        <c:noMultiLvlLbl val="0"/>
      </c:catAx>
      <c:valAx>
        <c:axId val="774606368"/>
        <c:scaling>
          <c:orientation val="minMax"/>
          <c:max val="7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765648"/>
        <c:crosses val="autoZero"/>
        <c:crossBetween val="between"/>
        <c:majorUnit val="1000"/>
        <c:min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76092"/>
            </a:solidFill>
            <a:ln>
              <a:noFill/>
            </a:ln>
            <a:effectLst/>
          </c:spPr>
          <c:invertIfNegative val="0"/>
          <c:cat>
            <c:strRef>
              <c:f>'slide 23 erp'!$A$12:$A$17</c:f>
              <c:strCache>
                <c:ptCount val="6"/>
                <c:pt idx="0">
                  <c:v>2015</c:v>
                </c:pt>
                <c:pt idx="1">
                  <c:v>2016</c:v>
                </c:pt>
                <c:pt idx="2">
                  <c:v>2017</c:v>
                </c:pt>
                <c:pt idx="3">
                  <c:v>2018</c:v>
                </c:pt>
                <c:pt idx="4">
                  <c:v>2019</c:v>
                </c:pt>
                <c:pt idx="5">
                  <c:v>1H 2020</c:v>
                </c:pt>
              </c:strCache>
            </c:strRef>
          </c:cat>
          <c:val>
            <c:numRef>
              <c:f>'slide 23 erp'!$B$12:$B$17</c:f>
              <c:numCache>
                <c:formatCode>#,##0</c:formatCode>
                <c:ptCount val="6"/>
                <c:pt idx="0">
                  <c:v>632</c:v>
                </c:pt>
                <c:pt idx="1">
                  <c:v>1657</c:v>
                </c:pt>
                <c:pt idx="2">
                  <c:v>3687</c:v>
                </c:pt>
                <c:pt idx="3">
                  <c:v>7152</c:v>
                </c:pt>
                <c:pt idx="4">
                  <c:v>11221</c:v>
                </c:pt>
                <c:pt idx="5">
                  <c:v>13262</c:v>
                </c:pt>
              </c:numCache>
            </c:numRef>
          </c:val>
          <c:extLst>
            <c:ext xmlns:c16="http://schemas.microsoft.com/office/drawing/2014/chart" uri="{C3380CC4-5D6E-409C-BE32-E72D297353CC}">
              <c16:uniqueId val="{00000000-960F-4806-98F7-D4B4C1F36D82}"/>
            </c:ext>
          </c:extLst>
        </c:ser>
        <c:dLbls>
          <c:showLegendKey val="0"/>
          <c:showVal val="0"/>
          <c:showCatName val="0"/>
          <c:showSerName val="0"/>
          <c:showPercent val="0"/>
          <c:showBubbleSize val="0"/>
        </c:dLbls>
        <c:gapWidth val="219"/>
        <c:axId val="770765648"/>
        <c:axId val="774606368"/>
      </c:barChart>
      <c:catAx>
        <c:axId val="77076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606368"/>
        <c:crosses val="autoZero"/>
        <c:auto val="1"/>
        <c:lblAlgn val="ctr"/>
        <c:lblOffset val="100"/>
        <c:noMultiLvlLbl val="0"/>
      </c:catAx>
      <c:valAx>
        <c:axId val="774606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765648"/>
        <c:crosses val="autoZero"/>
        <c:crossBetween val="between"/>
        <c:majorUnit val="2000"/>
        <c:min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800" dirty="0"/>
              <a:t># Customers</a:t>
            </a:r>
          </a:p>
        </c:rich>
      </c:tx>
      <c:layout>
        <c:manualLayout>
          <c:xMode val="edge"/>
          <c:yMode val="edge"/>
          <c:x val="0.44401607896418427"/>
          <c:y val="0.1406893037356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752790666478681E-2"/>
          <c:y val="0.29079728246854952"/>
          <c:w val="0.89953274260243143"/>
          <c:h val="0.56696373896287489"/>
        </c:manualLayout>
      </c:layout>
      <c:barChart>
        <c:barDir val="col"/>
        <c:grouping val="clustered"/>
        <c:varyColors val="0"/>
        <c:ser>
          <c:idx val="0"/>
          <c:order val="0"/>
          <c:spPr>
            <a:solidFill>
              <a:srgbClr val="9BBB59"/>
            </a:solidFill>
            <a:ln>
              <a:noFill/>
            </a:ln>
            <a:effectLst/>
          </c:spPr>
          <c:invertIfNegative val="0"/>
          <c:cat>
            <c:strRef>
              <c:f>'slide 23 account'!$A$12:$A$17</c:f>
              <c:strCache>
                <c:ptCount val="6"/>
                <c:pt idx="0">
                  <c:v>2015</c:v>
                </c:pt>
                <c:pt idx="1">
                  <c:v>2016</c:v>
                </c:pt>
                <c:pt idx="2">
                  <c:v>2017</c:v>
                </c:pt>
                <c:pt idx="3">
                  <c:v>2018</c:v>
                </c:pt>
                <c:pt idx="4">
                  <c:v>2019</c:v>
                </c:pt>
                <c:pt idx="5">
                  <c:v>1H 2020</c:v>
                </c:pt>
              </c:strCache>
            </c:strRef>
          </c:cat>
          <c:val>
            <c:numRef>
              <c:f>'slide 23 account'!$B$12:$B$17</c:f>
              <c:numCache>
                <c:formatCode>#,##0</c:formatCode>
                <c:ptCount val="6"/>
                <c:pt idx="0">
                  <c:v>6400</c:v>
                </c:pt>
                <c:pt idx="1">
                  <c:v>7700</c:v>
                </c:pt>
                <c:pt idx="2">
                  <c:v>9080</c:v>
                </c:pt>
                <c:pt idx="3">
                  <c:v>10580</c:v>
                </c:pt>
                <c:pt idx="4">
                  <c:v>12180</c:v>
                </c:pt>
                <c:pt idx="5">
                  <c:v>12730</c:v>
                </c:pt>
              </c:numCache>
            </c:numRef>
          </c:val>
          <c:extLst>
            <c:ext xmlns:c16="http://schemas.microsoft.com/office/drawing/2014/chart" uri="{C3380CC4-5D6E-409C-BE32-E72D297353CC}">
              <c16:uniqueId val="{00000000-C986-47AE-A62A-65E9586ED2DB}"/>
            </c:ext>
          </c:extLst>
        </c:ser>
        <c:dLbls>
          <c:showLegendKey val="0"/>
          <c:showVal val="0"/>
          <c:showCatName val="0"/>
          <c:showSerName val="0"/>
          <c:showPercent val="0"/>
          <c:showBubbleSize val="0"/>
        </c:dLbls>
        <c:gapWidth val="219"/>
        <c:axId val="770765648"/>
        <c:axId val="774606368"/>
      </c:barChart>
      <c:catAx>
        <c:axId val="77076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606368"/>
        <c:crosses val="autoZero"/>
        <c:auto val="1"/>
        <c:lblAlgn val="ctr"/>
        <c:lblOffset val="100"/>
        <c:noMultiLvlLbl val="0"/>
      </c:catAx>
      <c:valAx>
        <c:axId val="774606368"/>
        <c:scaling>
          <c:orientation val="minMax"/>
          <c:max val="1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765648"/>
        <c:crosses val="autoZero"/>
        <c:crossBetween val="between"/>
        <c:majorUnit val="2000"/>
        <c:min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a:t># Customers</a:t>
            </a:r>
          </a:p>
        </c:rich>
      </c:tx>
      <c:layout>
        <c:manualLayout>
          <c:xMode val="edge"/>
          <c:yMode val="edge"/>
          <c:x val="0.44150645268200428"/>
          <c:y val="0.11673296883055713"/>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F0"/>
            </a:solidFill>
            <a:ln>
              <a:noFill/>
            </a:ln>
            <a:effectLst/>
          </c:spPr>
          <c:invertIfNegative val="0"/>
          <c:cat>
            <c:strRef>
              <c:f>'slide 23 cloud'!$A$12:$A$17</c:f>
              <c:strCache>
                <c:ptCount val="6"/>
                <c:pt idx="0">
                  <c:v>2015</c:v>
                </c:pt>
                <c:pt idx="1">
                  <c:v>2016</c:v>
                </c:pt>
                <c:pt idx="2">
                  <c:v>2017</c:v>
                </c:pt>
                <c:pt idx="3">
                  <c:v>2018</c:v>
                </c:pt>
                <c:pt idx="4">
                  <c:v>2019</c:v>
                </c:pt>
                <c:pt idx="5">
                  <c:v>1H 2020</c:v>
                </c:pt>
              </c:strCache>
            </c:strRef>
          </c:cat>
          <c:val>
            <c:numRef>
              <c:f>'slide 23 cloud'!$B$12:$B$17</c:f>
              <c:numCache>
                <c:formatCode>#,##0</c:formatCode>
                <c:ptCount val="6"/>
                <c:pt idx="0">
                  <c:v>20</c:v>
                </c:pt>
                <c:pt idx="1">
                  <c:v>53</c:v>
                </c:pt>
                <c:pt idx="2">
                  <c:v>168</c:v>
                </c:pt>
                <c:pt idx="3">
                  <c:v>452</c:v>
                </c:pt>
                <c:pt idx="4">
                  <c:v>890</c:v>
                </c:pt>
                <c:pt idx="5">
                  <c:v>1505</c:v>
                </c:pt>
              </c:numCache>
            </c:numRef>
          </c:val>
          <c:extLst>
            <c:ext xmlns:c16="http://schemas.microsoft.com/office/drawing/2014/chart" uri="{C3380CC4-5D6E-409C-BE32-E72D297353CC}">
              <c16:uniqueId val="{00000000-20EF-44F0-8EFA-D5080C0B5380}"/>
            </c:ext>
          </c:extLst>
        </c:ser>
        <c:dLbls>
          <c:showLegendKey val="0"/>
          <c:showVal val="0"/>
          <c:showCatName val="0"/>
          <c:showSerName val="0"/>
          <c:showPercent val="0"/>
          <c:showBubbleSize val="0"/>
        </c:dLbls>
        <c:gapWidth val="219"/>
        <c:axId val="770765648"/>
        <c:axId val="774606368"/>
      </c:barChart>
      <c:catAx>
        <c:axId val="77076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606368"/>
        <c:crosses val="autoZero"/>
        <c:auto val="1"/>
        <c:lblAlgn val="ctr"/>
        <c:lblOffset val="100"/>
        <c:noMultiLvlLbl val="0"/>
      </c:catAx>
      <c:valAx>
        <c:axId val="774606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765648"/>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21548458561183E-2"/>
          <c:y val="1.4043833729130034E-3"/>
          <c:w val="0.9585254234816768"/>
          <c:h val="0.94949350107862152"/>
        </c:manualLayout>
      </c:layout>
      <c:areaChart>
        <c:grouping val="standard"/>
        <c:varyColors val="0"/>
        <c:ser>
          <c:idx val="0"/>
          <c:order val="0"/>
          <c:tx>
            <c:strRef>
              <c:f>Sheet1!$B$1</c:f>
              <c:strCache>
                <c:ptCount val="1"/>
                <c:pt idx="0">
                  <c:v>Κύκλος εργασιών (σε €'000)</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c:spPr>
          <c:cat>
            <c:numRef>
              <c:f>Sheet1!$A$4:$A$22</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Sheet1!$B$4:$B$22</c:f>
              <c:numCache>
                <c:formatCode>#,##0</c:formatCode>
                <c:ptCount val="19"/>
                <c:pt idx="0">
                  <c:v>1359</c:v>
                </c:pt>
                <c:pt idx="1">
                  <c:v>2313</c:v>
                </c:pt>
                <c:pt idx="2">
                  <c:v>3236.72</c:v>
                </c:pt>
                <c:pt idx="3">
                  <c:v>4222.8180000000002</c:v>
                </c:pt>
                <c:pt idx="4">
                  <c:v>5164</c:v>
                </c:pt>
                <c:pt idx="5">
                  <c:v>6267.5280000000002</c:v>
                </c:pt>
                <c:pt idx="6">
                  <c:v>7719.9279999999999</c:v>
                </c:pt>
                <c:pt idx="7">
                  <c:v>8820.0380000000005</c:v>
                </c:pt>
                <c:pt idx="8">
                  <c:v>9408.9</c:v>
                </c:pt>
                <c:pt idx="9">
                  <c:v>8997.2430000000004</c:v>
                </c:pt>
                <c:pt idx="10">
                  <c:v>7160.8789999999999</c:v>
                </c:pt>
                <c:pt idx="11">
                  <c:v>7299.1949999999997</c:v>
                </c:pt>
                <c:pt idx="12">
                  <c:v>7806.1970000000001</c:v>
                </c:pt>
                <c:pt idx="13">
                  <c:v>9879.6190000000006</c:v>
                </c:pt>
                <c:pt idx="14">
                  <c:v>10992.398999999999</c:v>
                </c:pt>
                <c:pt idx="15">
                  <c:v>12460.197</c:v>
                </c:pt>
                <c:pt idx="16">
                  <c:v>14090</c:v>
                </c:pt>
                <c:pt idx="17">
                  <c:v>16228</c:v>
                </c:pt>
                <c:pt idx="18">
                  <c:v>17978</c:v>
                </c:pt>
              </c:numCache>
            </c:numRef>
          </c:val>
          <c:extLst>
            <c:ext xmlns:c16="http://schemas.microsoft.com/office/drawing/2014/chart" uri="{C3380CC4-5D6E-409C-BE32-E72D297353CC}">
              <c16:uniqueId val="{00000000-B9C7-4407-B4EC-7272F9F20C1A}"/>
            </c:ext>
          </c:extLst>
        </c:ser>
        <c:dLbls>
          <c:showLegendKey val="0"/>
          <c:showVal val="0"/>
          <c:showCatName val="0"/>
          <c:showSerName val="0"/>
          <c:showPercent val="0"/>
          <c:showBubbleSize val="0"/>
        </c:dLbls>
        <c:axId val="535149296"/>
        <c:axId val="535154736"/>
      </c:areaChart>
      <c:catAx>
        <c:axId val="53514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154736"/>
        <c:crosses val="autoZero"/>
        <c:auto val="1"/>
        <c:lblAlgn val="ctr"/>
        <c:lblOffset val="100"/>
        <c:noMultiLvlLbl val="0"/>
      </c:catAx>
      <c:valAx>
        <c:axId val="535154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535149296"/>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64A4-486A-BEAC-269A156BF9B3}"/>
              </c:ext>
            </c:extLst>
          </c:dPt>
          <c:dPt>
            <c:idx val="1"/>
            <c:bubble3D val="0"/>
            <c:spPr>
              <a:solidFill>
                <a:srgbClr val="F67E6E"/>
              </a:solidFill>
              <a:ln w="19050">
                <a:solidFill>
                  <a:schemeClr val="lt1"/>
                </a:solidFill>
              </a:ln>
              <a:effectLst/>
            </c:spPr>
            <c:extLst>
              <c:ext xmlns:c16="http://schemas.microsoft.com/office/drawing/2014/chart" uri="{C3380CC4-5D6E-409C-BE32-E72D297353CC}">
                <c16:uniqueId val="{00000001-64A4-486A-BEAC-269A156BF9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01E-450C-913B-279092CD6E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01E-450C-913B-279092CD6E1B}"/>
              </c:ext>
            </c:extLst>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r>
                      <a:rPr lang="en-US" sz="2000" dirty="0"/>
                      <a:t>53%</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4A4-486A-BEAC-269A156BF9B3}"/>
                </c:ext>
              </c:extLst>
            </c:dLbl>
            <c:dLbl>
              <c:idx val="1"/>
              <c:layout>
                <c:manualLayout>
                  <c:x val="0.24399121328353546"/>
                  <c:y val="6.669895326311677E-2"/>
                </c:manualLayout>
              </c:layout>
              <c:tx>
                <c:rich>
                  <a:bodyPr/>
                  <a:lstStyle/>
                  <a:p>
                    <a:r>
                      <a:rPr lang="en-US"/>
                      <a:t>47%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4A4-486A-BEAC-269A156BF9B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Women</c:v>
                </c:pt>
                <c:pt idx="1">
                  <c:v>Men</c:v>
                </c:pt>
              </c:strCache>
            </c:strRef>
          </c:cat>
          <c:val>
            <c:numRef>
              <c:f>Sheet1!$B$2:$B$5</c:f>
              <c:numCache>
                <c:formatCode>0%</c:formatCode>
                <c:ptCount val="4"/>
                <c:pt idx="0">
                  <c:v>0.55900000000000005</c:v>
                </c:pt>
                <c:pt idx="1">
                  <c:v>0.44099999999999995</c:v>
                </c:pt>
              </c:numCache>
            </c:numRef>
          </c:val>
          <c:extLst>
            <c:ext xmlns:c16="http://schemas.microsoft.com/office/drawing/2014/chart" uri="{C3380CC4-5D6E-409C-BE32-E72D297353CC}">
              <c16:uniqueId val="{00000000-64A4-486A-BEAC-269A156BF9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C8-492A-ABBD-788795C0192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E1C8-492A-ABBD-788795C0192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1C8-492A-ABBD-788795C01929}"/>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E1C8-492A-ABBD-788795C01929}"/>
              </c:ext>
            </c:extLst>
          </c:dPt>
          <c:dLbls>
            <c:dLbl>
              <c:idx val="0"/>
              <c:tx>
                <c:rich>
                  <a:bodyPr/>
                  <a:lstStyle/>
                  <a:p>
                    <a:r>
                      <a:rPr lang="en-US"/>
                      <a:t>108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1C8-492A-ABBD-788795C01929}"/>
                </c:ext>
              </c:extLst>
            </c:dLbl>
            <c:dLbl>
              <c:idx val="1"/>
              <c:layout>
                <c:manualLayout>
                  <c:x val="-6.3120696497050988E-3"/>
                  <c:y val="-0.24458238856596098"/>
                </c:manualLayout>
              </c:layout>
              <c:tx>
                <c:rich>
                  <a:bodyPr/>
                  <a:lstStyle/>
                  <a:p>
                    <a:r>
                      <a:rPr lang="en-US"/>
                      <a:t>158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1C8-492A-ABBD-788795C01929}"/>
                </c:ext>
              </c:extLst>
            </c:dLbl>
            <c:dLbl>
              <c:idx val="2"/>
              <c:tx>
                <c:rich>
                  <a:bodyPr/>
                  <a:lstStyle/>
                  <a:p>
                    <a:r>
                      <a:rPr lang="en-US"/>
                      <a:t>70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1C8-492A-ABBD-788795C0192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R&amp;D</c:v>
                </c:pt>
                <c:pt idx="1">
                  <c:v>Technical &amp; Financial/Labor Science Support</c:v>
                </c:pt>
                <c:pt idx="2">
                  <c:v>Sales&amp; Marketing</c:v>
                </c:pt>
                <c:pt idx="3">
                  <c:v>Administrative</c:v>
                </c:pt>
              </c:strCache>
            </c:strRef>
          </c:cat>
          <c:val>
            <c:numRef>
              <c:f>Sheet1!$B$2:$B$5</c:f>
              <c:numCache>
                <c:formatCode>General</c:formatCode>
                <c:ptCount val="4"/>
                <c:pt idx="0">
                  <c:v>105</c:v>
                </c:pt>
                <c:pt idx="1">
                  <c:v>155</c:v>
                </c:pt>
                <c:pt idx="2">
                  <c:v>69</c:v>
                </c:pt>
                <c:pt idx="3">
                  <c:v>38</c:v>
                </c:pt>
              </c:numCache>
            </c:numRef>
          </c:val>
          <c:extLst>
            <c:ext xmlns:c16="http://schemas.microsoft.com/office/drawing/2014/chart" uri="{C3380CC4-5D6E-409C-BE32-E72D297353CC}">
              <c16:uniqueId val="{00000008-E1C8-492A-ABBD-788795C019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038309952579763E-2"/>
          <c:y val="0.20140546163559797"/>
          <c:w val="0.95568697772076405"/>
          <c:h val="0.52565553905234497"/>
        </c:manualLayout>
      </c:layout>
      <c:pie3DChart>
        <c:varyColors val="1"/>
        <c:ser>
          <c:idx val="0"/>
          <c:order val="0"/>
          <c:dPt>
            <c:idx val="0"/>
            <c:bubble3D val="0"/>
            <c:explosion val="1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7D4-4381-A0E5-8F3ABDFF9C36}"/>
              </c:ext>
            </c:extLst>
          </c:dPt>
          <c:dPt>
            <c:idx val="1"/>
            <c:bubble3D val="0"/>
            <c:spPr>
              <a:solidFill>
                <a:schemeClr val="bg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47D4-4381-A0E5-8F3ABDFF9C36}"/>
              </c:ext>
            </c:extLst>
          </c:dPt>
          <c:dPt>
            <c:idx val="2"/>
            <c:bubble3D val="0"/>
            <c:spPr>
              <a:solidFill>
                <a:schemeClr val="accent3">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47D4-4381-A0E5-8F3ABDFF9C36}"/>
              </c:ext>
            </c:extLst>
          </c:dPt>
          <c:dLbls>
            <c:dLbl>
              <c:idx val="0"/>
              <c:layout>
                <c:manualLayout>
                  <c:x val="-0.24646639440912582"/>
                  <c:y val="-0.19702179425291957"/>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339003885670164"/>
                      <c:h val="0.14127576496718847"/>
                    </c:manualLayout>
                  </c15:layout>
                </c:ext>
                <c:ext xmlns:c16="http://schemas.microsoft.com/office/drawing/2014/chart" uri="{C3380CC4-5D6E-409C-BE32-E72D297353CC}">
                  <c16:uniqueId val="{00000001-47D4-4381-A0E5-8F3ABDFF9C36}"/>
                </c:ext>
              </c:extLst>
            </c:dLbl>
            <c:dLbl>
              <c:idx val="1"/>
              <c:tx>
                <c:rich>
                  <a:bodyPr/>
                  <a:lstStyle/>
                  <a:p>
                    <a:r>
                      <a:rPr lang="en-US" dirty="0"/>
                      <a:t>6,51%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7D4-4381-A0E5-8F3ABDFF9C36}"/>
                </c:ext>
              </c:extLst>
            </c:dLbl>
            <c:dLbl>
              <c:idx val="2"/>
              <c:tx>
                <c:rich>
                  <a:bodyPr/>
                  <a:lstStyle/>
                  <a:p>
                    <a:r>
                      <a:rPr lang="en-US"/>
                      <a:t>23,90%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7D4-4381-A0E5-8F3ABDFF9C3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Sheet1!$A$4:$A$6</c:f>
              <c:strCache>
                <c:ptCount val="3"/>
                <c:pt idx="0">
                  <c:v>Ioannis Michos                                            </c:v>
                </c:pt>
                <c:pt idx="1">
                  <c:v>Barca Global Master Fund                            </c:v>
                </c:pt>
                <c:pt idx="2">
                  <c:v>Others  &lt; 5%                                                </c:v>
                </c:pt>
              </c:strCache>
            </c:strRef>
          </c:cat>
          <c:val>
            <c:numRef>
              <c:f>Sheet1!$C$4:$C$6</c:f>
              <c:numCache>
                <c:formatCode>0.00%</c:formatCode>
                <c:ptCount val="3"/>
                <c:pt idx="0">
                  <c:v>0.69592283582089554</c:v>
                </c:pt>
                <c:pt idx="1">
                  <c:v>6.052238805970149E-2</c:v>
                </c:pt>
                <c:pt idx="2">
                  <c:v>0.24355477611940299</c:v>
                </c:pt>
              </c:numCache>
            </c:numRef>
          </c:val>
          <c:extLst>
            <c:ext xmlns:c16="http://schemas.microsoft.com/office/drawing/2014/chart" uri="{C3380CC4-5D6E-409C-BE32-E72D297353CC}">
              <c16:uniqueId val="{00000006-47D4-4381-A0E5-8F3ABDFF9C36}"/>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8-47D4-4381-A0E5-8F3ABDFF9C3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A-47D4-4381-A0E5-8F3ABDFF9C3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C-47D4-4381-A0E5-8F3ABDFF9C36}"/>
              </c:ext>
            </c:extLst>
          </c:dPt>
          <c:cat>
            <c:strRef>
              <c:f>Sheet1!$A$4:$A$6</c:f>
              <c:strCache>
                <c:ptCount val="3"/>
                <c:pt idx="0">
                  <c:v>Ioannis Michos                                            </c:v>
                </c:pt>
                <c:pt idx="1">
                  <c:v>Barca Global Master Fund                            </c:v>
                </c:pt>
                <c:pt idx="2">
                  <c:v>Others  &lt; 5%                                                </c:v>
                </c:pt>
              </c:strCache>
            </c:strRef>
          </c:cat>
          <c:val>
            <c:numRef>
              <c:f>Sheet1!$C$4:$C$6</c:f>
              <c:numCache>
                <c:formatCode>0.00%</c:formatCode>
                <c:ptCount val="3"/>
                <c:pt idx="0">
                  <c:v>0.69592283582089554</c:v>
                </c:pt>
                <c:pt idx="1">
                  <c:v>6.052238805970149E-2</c:v>
                </c:pt>
                <c:pt idx="2">
                  <c:v>0.24355477611940299</c:v>
                </c:pt>
              </c:numCache>
            </c:numRef>
          </c:val>
          <c:extLst>
            <c:ext xmlns:c16="http://schemas.microsoft.com/office/drawing/2014/chart" uri="{C3380CC4-5D6E-409C-BE32-E72D297353CC}">
              <c16:uniqueId val="{0000000D-47D4-4381-A0E5-8F3ABDFF9C3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3479698254097637E-2"/>
          <c:y val="0.7491234091785578"/>
          <c:w val="0.98652030174590233"/>
          <c:h val="0.215552256074045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Customers</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2-7DBF-4C4A-A354-E1B715DE68D1}"/>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7DBF-4C4A-A354-E1B715DE68D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4-7DBF-4C4A-A354-E1B715DE68D1}"/>
              </c:ext>
            </c:extLst>
          </c:dPt>
          <c:dPt>
            <c:idx val="3"/>
            <c:bubble3D val="0"/>
            <c:spPr>
              <a:solidFill>
                <a:srgbClr val="9BBB59"/>
              </a:solidFill>
              <a:ln w="19050">
                <a:solidFill>
                  <a:schemeClr val="lt1"/>
                </a:solidFill>
              </a:ln>
              <a:effectLst/>
            </c:spPr>
            <c:extLst>
              <c:ext xmlns:c16="http://schemas.microsoft.com/office/drawing/2014/chart" uri="{C3380CC4-5D6E-409C-BE32-E72D297353CC}">
                <c16:uniqueId val="{00000005-7DBF-4C4A-A354-E1B715DE68D1}"/>
              </c:ext>
            </c:extLst>
          </c:dPt>
          <c:cat>
            <c:strRef>
              <c:f>Sheet1!$A$2:$A$5</c:f>
              <c:strCache>
                <c:ptCount val="4"/>
                <c:pt idx="0">
                  <c:v>Accounting &amp; Tax Office</c:v>
                </c:pt>
                <c:pt idx="1">
                  <c:v>PYLON</c:v>
                </c:pt>
                <c:pt idx="2">
                  <c:v>Payroll &amp; HRM</c:v>
                </c:pt>
                <c:pt idx="3">
                  <c:v>Vertical Markets</c:v>
                </c:pt>
              </c:strCache>
            </c:strRef>
          </c:cat>
          <c:val>
            <c:numRef>
              <c:f>Sheet1!$B$2:$B$5</c:f>
              <c:numCache>
                <c:formatCode>General</c:formatCode>
                <c:ptCount val="4"/>
                <c:pt idx="0">
                  <c:v>12180</c:v>
                </c:pt>
                <c:pt idx="1">
                  <c:v>10813</c:v>
                </c:pt>
                <c:pt idx="2">
                  <c:v>6120</c:v>
                </c:pt>
                <c:pt idx="3">
                  <c:v>1298</c:v>
                </c:pt>
              </c:numCache>
            </c:numRef>
          </c:val>
          <c:extLst>
            <c:ext xmlns:c16="http://schemas.microsoft.com/office/drawing/2014/chart" uri="{C3380CC4-5D6E-409C-BE32-E72D297353CC}">
              <c16:uniqueId val="{00000000-7DBF-4C4A-A354-E1B715DE68D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mn-lt"/>
              </a:rPr>
              <a:t>Sales (</a:t>
            </a:r>
            <a:r>
              <a:rPr lang="en-US" b="1" dirty="0">
                <a:latin typeface="+mn-lt"/>
                <a:cs typeface="Arial" panose="020B0604020202020204" pitchFamily="34" charset="0"/>
              </a:rPr>
              <a:t>€ </a:t>
            </a:r>
            <a:r>
              <a:rPr lang="en-US" b="1" dirty="0" err="1">
                <a:latin typeface="+mn-lt"/>
                <a:cs typeface="Arial" panose="020B0604020202020204" pitchFamily="34" charset="0"/>
              </a:rPr>
              <a:t>th.</a:t>
            </a:r>
            <a:r>
              <a:rPr lang="en-US" b="1" dirty="0">
                <a:latin typeface="+mn-lt"/>
                <a:cs typeface="Arial" panose="020B0604020202020204" pitchFamily="34" charset="0"/>
              </a:rPr>
              <a:t>)</a:t>
            </a:r>
            <a:endParaRPr lang="en-US" b="1" dirty="0">
              <a:latin typeface="+mn-lt"/>
            </a:endParaRPr>
          </a:p>
        </c:rich>
      </c:tx>
      <c:overlay val="0"/>
      <c:spPr>
        <a:noFill/>
        <a:ln>
          <a:noFill/>
        </a:ln>
        <a:effectLst/>
      </c:spPr>
    </c:title>
    <c:autoTitleDeleted val="0"/>
    <c:plotArea>
      <c:layout>
        <c:manualLayout>
          <c:layoutTarget val="inner"/>
          <c:xMode val="edge"/>
          <c:yMode val="edge"/>
          <c:x val="0.11345901694866051"/>
          <c:y val="0.21232248801491371"/>
          <c:w val="0.78798212330543271"/>
          <c:h val="0.59473542220017306"/>
        </c:manualLayout>
      </c:layout>
      <c:barChart>
        <c:barDir val="col"/>
        <c:grouping val="clustered"/>
        <c:varyColors val="0"/>
        <c:ser>
          <c:idx val="0"/>
          <c:order val="0"/>
          <c:tx>
            <c:strRef>
              <c:f>'[Chart in Microsoft PowerPoint]P&amp;L Statement '!$Q$3</c:f>
              <c:strCache>
                <c:ptCount val="1"/>
                <c:pt idx="0">
                  <c:v>Sales</c:v>
                </c:pt>
              </c:strCache>
            </c:strRef>
          </c:tx>
          <c:spPr>
            <a:solidFill>
              <a:srgbClr val="002060"/>
            </a:solidFill>
            <a:ln>
              <a:solidFill>
                <a:srgbClr val="0070C0"/>
              </a:solidFill>
            </a:ln>
            <a:effectLst/>
          </c:spPr>
          <c:invertIfNegative val="0"/>
          <c:dPt>
            <c:idx val="0"/>
            <c:invertIfNegative val="0"/>
            <c:bubble3D val="0"/>
            <c:extLst>
              <c:ext xmlns:c16="http://schemas.microsoft.com/office/drawing/2014/chart" uri="{C3380CC4-5D6E-409C-BE32-E72D297353CC}">
                <c16:uniqueId val="{00000000-CF3E-414F-94A4-8087C07A7EFE}"/>
              </c:ext>
            </c:extLst>
          </c:dPt>
          <c:dPt>
            <c:idx val="1"/>
            <c:invertIfNegative val="0"/>
            <c:bubble3D val="0"/>
            <c:extLst>
              <c:ext xmlns:c16="http://schemas.microsoft.com/office/drawing/2014/chart" uri="{C3380CC4-5D6E-409C-BE32-E72D297353CC}">
                <c16:uniqueId val="{00000001-CF3E-414F-94A4-8087C07A7EFE}"/>
              </c:ext>
            </c:extLst>
          </c:dPt>
          <c:dPt>
            <c:idx val="3"/>
            <c:invertIfNegative val="0"/>
            <c:bubble3D val="0"/>
            <c:extLst>
              <c:ext xmlns:c16="http://schemas.microsoft.com/office/drawing/2014/chart" uri="{C3380CC4-5D6E-409C-BE32-E72D297353CC}">
                <c16:uniqueId val="{00000002-CF3E-414F-94A4-8087C07A7EFE}"/>
              </c:ext>
            </c:extLst>
          </c:dPt>
          <c:dPt>
            <c:idx val="4"/>
            <c:invertIfNegative val="0"/>
            <c:bubble3D val="0"/>
            <c:extLst>
              <c:ext xmlns:c16="http://schemas.microsoft.com/office/drawing/2014/chart" uri="{C3380CC4-5D6E-409C-BE32-E72D297353CC}">
                <c16:uniqueId val="{00000003-CF3E-414F-94A4-8087C07A7EFE}"/>
              </c:ext>
            </c:extLst>
          </c:dPt>
          <c:dPt>
            <c:idx val="5"/>
            <c:invertIfNegative val="0"/>
            <c:bubble3D val="0"/>
            <c:extLst>
              <c:ext xmlns:c16="http://schemas.microsoft.com/office/drawing/2014/chart" uri="{C3380CC4-5D6E-409C-BE32-E72D297353CC}">
                <c16:uniqueId val="{00000004-CF3E-414F-94A4-8087C07A7EFE}"/>
              </c:ext>
            </c:extLst>
          </c:dPt>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 in Microsoft PowerPoint]P&amp;L Statement '!$R$2:$W$2</c:f>
              <c:strCache>
                <c:ptCount val="6"/>
                <c:pt idx="0">
                  <c:v>30.06.2019</c:v>
                </c:pt>
                <c:pt idx="1">
                  <c:v>30.06.2020</c:v>
                </c:pt>
                <c:pt idx="3">
                  <c:v>2017</c:v>
                </c:pt>
                <c:pt idx="4">
                  <c:v>2018</c:v>
                </c:pt>
                <c:pt idx="5">
                  <c:v>2019</c:v>
                </c:pt>
              </c:strCache>
            </c:strRef>
          </c:cat>
          <c:val>
            <c:numRef>
              <c:f>'[Chart in Microsoft PowerPoint]P&amp;L Statement '!$R$3:$W$3</c:f>
              <c:numCache>
                <c:formatCode>#,##0_);\(#,##0\);\-_)</c:formatCode>
                <c:ptCount val="6"/>
                <c:pt idx="0">
                  <c:v>7870.9575400000003</c:v>
                </c:pt>
                <c:pt idx="1">
                  <c:v>8445.3578200000011</c:v>
                </c:pt>
                <c:pt idx="3">
                  <c:v>14090.09172</c:v>
                </c:pt>
                <c:pt idx="4">
                  <c:v>16227.73503</c:v>
                </c:pt>
                <c:pt idx="5">
                  <c:v>17977.982379999998</c:v>
                </c:pt>
              </c:numCache>
            </c:numRef>
          </c:val>
          <c:extLst>
            <c:ext xmlns:c16="http://schemas.microsoft.com/office/drawing/2014/chart" uri="{C3380CC4-5D6E-409C-BE32-E72D297353CC}">
              <c16:uniqueId val="{00000005-CF3E-414F-94A4-8087C07A7EFE}"/>
            </c:ext>
          </c:extLst>
        </c:ser>
        <c:dLbls>
          <c:showLegendKey val="0"/>
          <c:showVal val="1"/>
          <c:showCatName val="0"/>
          <c:showSerName val="0"/>
          <c:showPercent val="0"/>
          <c:showBubbleSize val="0"/>
        </c:dLbls>
        <c:gapWidth val="150"/>
        <c:axId val="535149840"/>
        <c:axId val="535141680"/>
        <c:extLst>
          <c:ext xmlns:c15="http://schemas.microsoft.com/office/drawing/2012/chart" uri="{02D57815-91ED-43cb-92C2-25804820EDAC}">
            <c15:filteredBarSeries>
              <c15:ser>
                <c:idx val="1"/>
                <c:order val="1"/>
                <c:tx>
                  <c:strRef>
                    <c:extLst>
                      <c:ext uri="{02D57815-91ED-43cb-92C2-25804820EDAC}">
                        <c15:formulaRef>
                          <c15:sqref>'[Chart in Microsoft PowerPoint]P&amp;L Statement '!$Q$4</c15:sqref>
                        </c15:formulaRef>
                      </c:ext>
                    </c:extLst>
                    <c:strCache>
                      <c:ptCount val="1"/>
                      <c:pt idx="0">
                        <c:v>EBITDA</c:v>
                      </c:pt>
                    </c:strCache>
                  </c:strRef>
                </c:tx>
                <c:spPr>
                  <a:solidFill>
                    <a:srgbClr val="FFC000"/>
                  </a:solidFill>
                  <a:ln>
                    <a:noFill/>
                  </a:ln>
                  <a:effectLst/>
                </c:spPr>
                <c:invertIfNegative val="0"/>
                <c:dPt>
                  <c:idx val="0"/>
                  <c:invertIfNegative val="0"/>
                  <c:bubble3D val="0"/>
                  <c:extLst>
                    <c:ext xmlns:c16="http://schemas.microsoft.com/office/drawing/2014/chart" uri="{C3380CC4-5D6E-409C-BE32-E72D297353CC}">
                      <c16:uniqueId val="{0000000A-CF3E-414F-94A4-8087C07A7EFE}"/>
                    </c:ext>
                  </c:extLst>
                </c:dPt>
                <c:dPt>
                  <c:idx val="1"/>
                  <c:invertIfNegative val="0"/>
                  <c:bubble3D val="0"/>
                  <c:extLst>
                    <c:ext xmlns:c16="http://schemas.microsoft.com/office/drawing/2014/chart" uri="{C3380CC4-5D6E-409C-BE32-E72D297353CC}">
                      <c16:uniqueId val="{0000000B-CF3E-414F-94A4-8087C07A7EFE}"/>
                    </c:ext>
                  </c:extLst>
                </c:dPt>
                <c:dLbls>
                  <c:dLbl>
                    <c:idx val="0"/>
                    <c:layout>
                      <c:manualLayout>
                        <c:x val="2.2870355697059655E-2"/>
                        <c:y val="0"/>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A-CF3E-414F-94A4-8087C07A7EFE}"/>
                      </c:ext>
                    </c:extLst>
                  </c:dLbl>
                  <c:dLbl>
                    <c:idx val="1"/>
                    <c:layout>
                      <c:manualLayout>
                        <c:x val="2.572915015919203E-2"/>
                        <c:y val="0"/>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CF3E-414F-94A4-8087C07A7EFE}"/>
                      </c:ext>
                    </c:extLst>
                  </c:dLbl>
                  <c:dLbl>
                    <c:idx val="3"/>
                    <c:layout>
                      <c:manualLayout>
                        <c:x val="2.2870355697059523E-2"/>
                        <c:y val="0"/>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C-CF3E-414F-94A4-8087C07A7EFE}"/>
                      </c:ext>
                    </c:extLst>
                  </c:dLbl>
                  <c:dLbl>
                    <c:idx val="4"/>
                    <c:layout>
                      <c:manualLayout>
                        <c:x val="2.2870355697059627E-2"/>
                        <c:y val="0"/>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D-CF3E-414F-94A4-8087C07A7EFE}"/>
                      </c:ext>
                    </c:extLst>
                  </c:dLbl>
                  <c:dLbl>
                    <c:idx val="5"/>
                    <c:layout>
                      <c:manualLayout>
                        <c:x val="1.8762398233379857E-2"/>
                        <c:y val="0"/>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uri="{CE6537A1-D6FC-4f65-9D91-7224C49458BB}">
                        <c15:spPr xmlns:c15="http://schemas.microsoft.com/office/drawing/2012/chart">
                          <a:prstGeom prst="rect">
                            <a:avLst/>
                          </a:prstGeom>
                        </c15:spPr>
                      </c:ext>
                      <c:ext xmlns:c16="http://schemas.microsoft.com/office/drawing/2014/chart" uri="{C3380CC4-5D6E-409C-BE32-E72D297353CC}">
                        <c16:uniqueId val="{0000000E-CF3E-414F-94A4-8087C07A7EFE}"/>
                      </c:ext>
                    </c:extLst>
                  </c:dLbl>
                  <c:spPr>
                    <a:noFill/>
                    <a:ln>
                      <a:noFill/>
                    </a:ln>
                    <a:effectLst/>
                  </c:sp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'[Chart in Microsoft PowerPoint]P&amp;L Statement '!$R$2:$W$2</c15:sqref>
                        </c15:formulaRef>
                      </c:ext>
                    </c:extLst>
                    <c:strCache>
                      <c:ptCount val="6"/>
                      <c:pt idx="0">
                        <c:v>30.06.2019</c:v>
                      </c:pt>
                      <c:pt idx="1">
                        <c:v>30.06.2020</c:v>
                      </c:pt>
                      <c:pt idx="3">
                        <c:v>2017</c:v>
                      </c:pt>
                      <c:pt idx="4">
                        <c:v>2018</c:v>
                      </c:pt>
                      <c:pt idx="5">
                        <c:v>2019</c:v>
                      </c:pt>
                    </c:strCache>
                  </c:strRef>
                </c:cat>
                <c:val>
                  <c:numRef>
                    <c:extLst>
                      <c:ext uri="{02D57815-91ED-43cb-92C2-25804820EDAC}">
                        <c15:formulaRef>
                          <c15:sqref>'[Chart in Microsoft PowerPoint]P&amp;L Statement '!$R$4:$W$4</c15:sqref>
                        </c15:formulaRef>
                      </c:ext>
                    </c:extLst>
                    <c:numCache>
                      <c:formatCode>#,##0_);\(#,##0\);\-_)</c:formatCode>
                      <c:ptCount val="6"/>
                      <c:pt idx="0">
                        <c:v>1560</c:v>
                      </c:pt>
                      <c:pt idx="1">
                        <c:v>1829.5433899999998</c:v>
                      </c:pt>
                      <c:pt idx="3">
                        <c:v>1968.0596700000008</c:v>
                      </c:pt>
                      <c:pt idx="4">
                        <c:v>2382.6762299999991</c:v>
                      </c:pt>
                      <c:pt idx="5">
                        <c:v>3264.8657099999973</c:v>
                      </c:pt>
                    </c:numCache>
                  </c:numRef>
                </c:val>
                <c:extLst>
                  <c:ext xmlns:c16="http://schemas.microsoft.com/office/drawing/2014/chart" uri="{C3380CC4-5D6E-409C-BE32-E72D297353CC}">
                    <c16:uniqueId val="{0000000F-CF3E-414F-94A4-8087C07A7EFE}"/>
                  </c:ext>
                </c:extLst>
              </c15:ser>
            </c15:filteredBarSeries>
          </c:ext>
        </c:extLst>
      </c:barChart>
      <c:catAx>
        <c:axId val="53514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141680"/>
        <c:crosses val="autoZero"/>
        <c:auto val="1"/>
        <c:lblAlgn val="ctr"/>
        <c:lblOffset val="100"/>
        <c:noMultiLvlLbl val="0"/>
      </c:catAx>
      <c:valAx>
        <c:axId val="535141680"/>
        <c:scaling>
          <c:orientation val="minMax"/>
        </c:scaling>
        <c:delete val="0"/>
        <c:axPos val="l"/>
        <c:numFmt formatCode="#,##0_);\(#,##0\);\-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35149840"/>
        <c:crosses val="autoZero"/>
        <c:crossBetween val="between"/>
      </c:valAx>
      <c:spPr>
        <a:noFill/>
        <a:ln>
          <a:noFill/>
        </a:ln>
        <a:effectLst/>
      </c:spPr>
    </c:plotArea>
    <c:legend>
      <c:legendPos val="b"/>
      <c:layout>
        <c:manualLayout>
          <c:xMode val="edge"/>
          <c:yMode val="edge"/>
          <c:x val="0.22900673978991984"/>
          <c:y val="0.90682919555330843"/>
          <c:w val="0.4989737907810512"/>
          <c:h val="9.31708044466915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mn-lt"/>
              </a:rPr>
              <a:t>EBITDA (</a:t>
            </a:r>
            <a:r>
              <a:rPr lang="en-US" b="1">
                <a:latin typeface="+mn-lt"/>
                <a:cs typeface="Arial" panose="020B0604020202020204" pitchFamily="34" charset="0"/>
              </a:rPr>
              <a:t>€ th.)</a:t>
            </a:r>
            <a:endParaRPr lang="en-US" b="1">
              <a:latin typeface="+mn-lt"/>
            </a:endParaRPr>
          </a:p>
        </c:rich>
      </c:tx>
      <c:overlay val="0"/>
      <c:spPr>
        <a:noFill/>
        <a:ln>
          <a:noFill/>
        </a:ln>
        <a:effectLst/>
      </c:spPr>
    </c:title>
    <c:autoTitleDeleted val="0"/>
    <c:plotArea>
      <c:layout>
        <c:manualLayout>
          <c:layoutTarget val="inner"/>
          <c:xMode val="edge"/>
          <c:yMode val="edge"/>
          <c:x val="0.10144975104537253"/>
          <c:y val="0.1720933542614726"/>
          <c:w val="0.79752373064728199"/>
          <c:h val="0.64996817288646214"/>
        </c:manualLayout>
      </c:layout>
      <c:barChart>
        <c:barDir val="col"/>
        <c:grouping val="clustered"/>
        <c:varyColors val="0"/>
        <c:ser>
          <c:idx val="1"/>
          <c:order val="2"/>
          <c:tx>
            <c:strRef>
              <c:f>'[Chart in Microsoft PowerPoint]P&amp;L Statement '!$Q$4</c:f>
              <c:strCache>
                <c:ptCount val="1"/>
                <c:pt idx="0">
                  <c:v>EBITDA</c:v>
                </c:pt>
              </c:strCache>
            </c:strRef>
          </c:tx>
          <c:spPr>
            <a:solidFill>
              <a:srgbClr val="FFC000"/>
            </a:solidFill>
            <a:ln>
              <a:noFill/>
            </a:ln>
            <a:effectLst/>
          </c:spPr>
          <c:invertIfNegative val="0"/>
          <c:dPt>
            <c:idx val="0"/>
            <c:invertIfNegative val="0"/>
            <c:bubble3D val="0"/>
            <c:extLst>
              <c:ext xmlns:c16="http://schemas.microsoft.com/office/drawing/2014/chart" uri="{C3380CC4-5D6E-409C-BE32-E72D297353CC}">
                <c16:uniqueId val="{00000004-1603-48E8-AC7E-1BFF14065F06}"/>
              </c:ext>
            </c:extLst>
          </c:dPt>
          <c:dPt>
            <c:idx val="1"/>
            <c:invertIfNegative val="0"/>
            <c:bubble3D val="0"/>
            <c:extLst>
              <c:ext xmlns:c16="http://schemas.microsoft.com/office/drawing/2014/chart" uri="{C3380CC4-5D6E-409C-BE32-E72D297353CC}">
                <c16:uniqueId val="{00000005-1603-48E8-AC7E-1BFF14065F06}"/>
              </c:ext>
            </c:extLst>
          </c:dPt>
          <c:dLbls>
            <c:dLbl>
              <c:idx val="0"/>
              <c:layout>
                <c:manualLayout>
                  <c:x val="2.2870355697059655E-2"/>
                  <c:y val="0"/>
                </c:manualLayout>
              </c:layout>
              <c:tx>
                <c:rich>
                  <a:bodyPr/>
                  <a:lstStyle/>
                  <a:p>
                    <a:r>
                      <a:rPr lang="en-US" dirty="0"/>
                      <a:t>1.563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603-48E8-AC7E-1BFF14065F06}"/>
                </c:ext>
              </c:extLst>
            </c:dLbl>
            <c:dLbl>
              <c:idx val="1"/>
              <c:layout>
                <c:manualLayout>
                  <c:x val="2.5729150159192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03-48E8-AC7E-1BFF14065F06}"/>
                </c:ext>
              </c:extLst>
            </c:dLbl>
            <c:dLbl>
              <c:idx val="3"/>
              <c:layout>
                <c:manualLayout>
                  <c:x val="2.287035569705952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03-48E8-AC7E-1BFF14065F06}"/>
                </c:ext>
              </c:extLst>
            </c:dLbl>
            <c:dLbl>
              <c:idx val="4"/>
              <c:layout>
                <c:manualLayout>
                  <c:x val="2.28703556970596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03-48E8-AC7E-1BFF14065F06}"/>
                </c:ext>
              </c:extLst>
            </c:dLbl>
            <c:dLbl>
              <c:idx val="5"/>
              <c:layout>
                <c:manualLayout>
                  <c:x val="1.8762398233379857E-2"/>
                  <c:y val="0"/>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603-48E8-AC7E-1BFF14065F06}"/>
                </c:ext>
              </c:extLst>
            </c:dLbl>
            <c:spPr>
              <a:noFill/>
              <a:ln>
                <a:noFill/>
              </a:ln>
              <a:effectLst/>
            </c:spPr>
            <c:txPr>
              <a:bodyPr wrap="square" lIns="38100" tIns="19050" rIns="38100" bIns="19050" anchor="ctr">
                <a:spAutoFit/>
              </a:bodyPr>
              <a:lstStyle/>
              <a:p>
                <a:pPr>
                  <a:defRPr sz="800"/>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PowerPoint]P&amp;L Statement '!$R$2:$W$2</c:f>
              <c:strCache>
                <c:ptCount val="6"/>
                <c:pt idx="0">
                  <c:v>30.06.2019</c:v>
                </c:pt>
                <c:pt idx="1">
                  <c:v>30.06.2020</c:v>
                </c:pt>
                <c:pt idx="3">
                  <c:v>2017</c:v>
                </c:pt>
                <c:pt idx="4">
                  <c:v>2018</c:v>
                </c:pt>
                <c:pt idx="5">
                  <c:v>2019</c:v>
                </c:pt>
              </c:strCache>
            </c:strRef>
          </c:cat>
          <c:val>
            <c:numRef>
              <c:f>'[Chart in Microsoft PowerPoint]P&amp;L Statement '!$R$4:$W$4</c:f>
              <c:numCache>
                <c:formatCode>#,##0_);\(#,##0\);\-_)</c:formatCode>
                <c:ptCount val="6"/>
                <c:pt idx="0">
                  <c:v>1560</c:v>
                </c:pt>
                <c:pt idx="1">
                  <c:v>1829.5433899999998</c:v>
                </c:pt>
                <c:pt idx="3">
                  <c:v>1968.0596700000008</c:v>
                </c:pt>
                <c:pt idx="4">
                  <c:v>2382.6762299999991</c:v>
                </c:pt>
                <c:pt idx="5">
                  <c:v>3264.8657099999973</c:v>
                </c:pt>
              </c:numCache>
            </c:numRef>
          </c:val>
          <c:extLst>
            <c:ext xmlns:c16="http://schemas.microsoft.com/office/drawing/2014/chart" uri="{C3380CC4-5D6E-409C-BE32-E72D297353CC}">
              <c16:uniqueId val="{00000009-1603-48E8-AC7E-1BFF14065F06}"/>
            </c:ext>
          </c:extLst>
        </c:ser>
        <c:dLbls>
          <c:showLegendKey val="0"/>
          <c:showVal val="1"/>
          <c:showCatName val="0"/>
          <c:showSerName val="0"/>
          <c:showPercent val="0"/>
          <c:showBubbleSize val="0"/>
        </c:dLbls>
        <c:gapWidth val="150"/>
        <c:axId val="535156912"/>
        <c:axId val="535150928"/>
        <c:extLst>
          <c:ext xmlns:c15="http://schemas.microsoft.com/office/drawing/2012/chart" uri="{02D57815-91ED-43cb-92C2-25804820EDAC}">
            <c15:filteredBarSeries>
              <c15:ser>
                <c:idx val="3"/>
                <c:order val="0"/>
                <c:tx>
                  <c:strRef>
                    <c:extLst>
                      <c:ext uri="{02D57815-91ED-43cb-92C2-25804820EDAC}">
                        <c15:formulaRef>
                          <c15:sqref>'[Chart in Microsoft PowerPoint]P&amp;L Statement '!$Q$3</c15:sqref>
                        </c15:formulaRef>
                      </c:ext>
                    </c:extLst>
                    <c:strCache>
                      <c:ptCount val="1"/>
                      <c:pt idx="0">
                        <c:v>Sales</c:v>
                      </c:pt>
                    </c:strCache>
                  </c:strRef>
                </c:tx>
                <c:spPr>
                  <a:solidFill>
                    <a:srgbClr val="002060"/>
                  </a:solidFill>
                  <a:ln>
                    <a:solidFill>
                      <a:srgbClr val="0070C0"/>
                    </a:solidFill>
                  </a:ln>
                  <a:effectLst/>
                </c:spPr>
                <c:invertIfNegative val="0"/>
                <c:dPt>
                  <c:idx val="0"/>
                  <c:invertIfNegative val="0"/>
                  <c:bubble3D val="0"/>
                  <c:extLst>
                    <c:ext xmlns:c16="http://schemas.microsoft.com/office/drawing/2014/chart" uri="{C3380CC4-5D6E-409C-BE32-E72D297353CC}">
                      <c16:uniqueId val="{0000000E-1603-48E8-AC7E-1BFF14065F06}"/>
                    </c:ext>
                  </c:extLst>
                </c:dPt>
                <c:dPt>
                  <c:idx val="1"/>
                  <c:invertIfNegative val="0"/>
                  <c:bubble3D val="0"/>
                  <c:extLst>
                    <c:ext xmlns:c16="http://schemas.microsoft.com/office/drawing/2014/chart" uri="{C3380CC4-5D6E-409C-BE32-E72D297353CC}">
                      <c16:uniqueId val="{0000000F-1603-48E8-AC7E-1BFF14065F06}"/>
                    </c:ext>
                  </c:extLst>
                </c:dPt>
                <c:dPt>
                  <c:idx val="3"/>
                  <c:invertIfNegative val="0"/>
                  <c:bubble3D val="0"/>
                  <c:extLst>
                    <c:ext xmlns:c16="http://schemas.microsoft.com/office/drawing/2014/chart" uri="{C3380CC4-5D6E-409C-BE32-E72D297353CC}">
                      <c16:uniqueId val="{00000010-1603-48E8-AC7E-1BFF14065F06}"/>
                    </c:ext>
                  </c:extLst>
                </c:dPt>
                <c:dPt>
                  <c:idx val="4"/>
                  <c:invertIfNegative val="0"/>
                  <c:bubble3D val="0"/>
                  <c:extLst>
                    <c:ext xmlns:c16="http://schemas.microsoft.com/office/drawing/2014/chart" uri="{C3380CC4-5D6E-409C-BE32-E72D297353CC}">
                      <c16:uniqueId val="{00000011-1603-48E8-AC7E-1BFF14065F06}"/>
                    </c:ext>
                  </c:extLst>
                </c:dPt>
                <c:dPt>
                  <c:idx val="5"/>
                  <c:invertIfNegative val="0"/>
                  <c:bubble3D val="0"/>
                  <c:extLst>
                    <c:ext xmlns:c16="http://schemas.microsoft.com/office/drawing/2014/chart" uri="{C3380CC4-5D6E-409C-BE32-E72D297353CC}">
                      <c16:uniqueId val="{00000012-1603-48E8-AC7E-1BFF14065F06}"/>
                    </c:ext>
                  </c:extLst>
                </c:dPt>
                <c:dLbls>
                  <c:delete val="1"/>
                </c:dLbls>
                <c:cat>
                  <c:strRef>
                    <c:extLst>
                      <c:ext uri="{02D57815-91ED-43cb-92C2-25804820EDAC}">
                        <c15:formulaRef>
                          <c15:sqref>'[Chart in Microsoft PowerPoint]P&amp;L Statement '!$R$2:$W$2</c15:sqref>
                        </c15:formulaRef>
                      </c:ext>
                    </c:extLst>
                    <c:strCache>
                      <c:ptCount val="6"/>
                      <c:pt idx="0">
                        <c:v>30.06.2019</c:v>
                      </c:pt>
                      <c:pt idx="1">
                        <c:v>30.06.2020</c:v>
                      </c:pt>
                      <c:pt idx="3">
                        <c:v>2017</c:v>
                      </c:pt>
                      <c:pt idx="4">
                        <c:v>2018</c:v>
                      </c:pt>
                      <c:pt idx="5">
                        <c:v>2019</c:v>
                      </c:pt>
                    </c:strCache>
                  </c:strRef>
                </c:cat>
                <c:val>
                  <c:numRef>
                    <c:extLst>
                      <c:ext uri="{02D57815-91ED-43cb-92C2-25804820EDAC}">
                        <c15:formulaRef>
                          <c15:sqref>'[Chart in Microsoft PowerPoint]P&amp;L Statement '!$R$3:$W$3</c15:sqref>
                        </c15:formulaRef>
                      </c:ext>
                    </c:extLst>
                    <c:numCache>
                      <c:formatCode>#,##0_);\(#,##0\);\-_)</c:formatCode>
                      <c:ptCount val="6"/>
                      <c:pt idx="0">
                        <c:v>7870.9575400000003</c:v>
                      </c:pt>
                      <c:pt idx="1">
                        <c:v>8445.3578200000011</c:v>
                      </c:pt>
                      <c:pt idx="3">
                        <c:v>14090.09172</c:v>
                      </c:pt>
                      <c:pt idx="4">
                        <c:v>16227.73503</c:v>
                      </c:pt>
                      <c:pt idx="5">
                        <c:v>17977.982379999998</c:v>
                      </c:pt>
                    </c:numCache>
                  </c:numRef>
                </c:val>
                <c:extLst>
                  <c:ext xmlns:c16="http://schemas.microsoft.com/office/drawing/2014/chart" uri="{C3380CC4-5D6E-409C-BE32-E72D297353CC}">
                    <c16:uniqueId val="{00000013-1603-48E8-AC7E-1BFF14065F06}"/>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'[Chart in Microsoft PowerPoint]P&amp;L Statement '!$Q$3</c15:sqref>
                        </c15:formulaRef>
                      </c:ext>
                    </c:extLst>
                    <c:strCache>
                      <c:ptCount val="1"/>
                      <c:pt idx="0">
                        <c:v>Sales</c:v>
                      </c:pt>
                    </c:strCache>
                  </c:strRef>
                </c:tx>
                <c:spPr>
                  <a:solidFill>
                    <a:srgbClr val="002060"/>
                  </a:solidFill>
                  <a:ln>
                    <a:solidFill>
                      <a:srgbClr val="0070C0"/>
                    </a:solidFill>
                  </a:ln>
                  <a:effectLst/>
                </c:spPr>
                <c:invertIfNegative val="0"/>
                <c:dPt>
                  <c:idx val="0"/>
                  <c:invertIfNegative val="0"/>
                  <c:bubble3D val="0"/>
                  <c:extLst xmlns:c15="http://schemas.microsoft.com/office/drawing/2012/chart">
                    <c:ext xmlns:c16="http://schemas.microsoft.com/office/drawing/2014/chart" uri="{C3380CC4-5D6E-409C-BE32-E72D297353CC}">
                      <c16:uniqueId val="{00000014-1603-48E8-AC7E-1BFF14065F06}"/>
                    </c:ext>
                  </c:extLst>
                </c:dPt>
                <c:dPt>
                  <c:idx val="1"/>
                  <c:invertIfNegative val="0"/>
                  <c:bubble3D val="0"/>
                  <c:extLst xmlns:c15="http://schemas.microsoft.com/office/drawing/2012/chart">
                    <c:ext xmlns:c16="http://schemas.microsoft.com/office/drawing/2014/chart" uri="{C3380CC4-5D6E-409C-BE32-E72D297353CC}">
                      <c16:uniqueId val="{00000015-1603-48E8-AC7E-1BFF14065F06}"/>
                    </c:ext>
                  </c:extLst>
                </c:dPt>
                <c:dPt>
                  <c:idx val="3"/>
                  <c:invertIfNegative val="0"/>
                  <c:bubble3D val="0"/>
                  <c:extLst xmlns:c15="http://schemas.microsoft.com/office/drawing/2012/chart">
                    <c:ext xmlns:c16="http://schemas.microsoft.com/office/drawing/2014/chart" uri="{C3380CC4-5D6E-409C-BE32-E72D297353CC}">
                      <c16:uniqueId val="{00000016-1603-48E8-AC7E-1BFF14065F06}"/>
                    </c:ext>
                  </c:extLst>
                </c:dPt>
                <c:dPt>
                  <c:idx val="4"/>
                  <c:invertIfNegative val="0"/>
                  <c:bubble3D val="0"/>
                  <c:extLst xmlns:c15="http://schemas.microsoft.com/office/drawing/2012/chart">
                    <c:ext xmlns:c16="http://schemas.microsoft.com/office/drawing/2014/chart" uri="{C3380CC4-5D6E-409C-BE32-E72D297353CC}">
                      <c16:uniqueId val="{00000017-1603-48E8-AC7E-1BFF14065F06}"/>
                    </c:ext>
                  </c:extLst>
                </c:dPt>
                <c:dPt>
                  <c:idx val="5"/>
                  <c:invertIfNegative val="0"/>
                  <c:bubble3D val="0"/>
                  <c:extLst xmlns:c15="http://schemas.microsoft.com/office/drawing/2012/chart">
                    <c:ext xmlns:c16="http://schemas.microsoft.com/office/drawing/2014/chart" uri="{C3380CC4-5D6E-409C-BE32-E72D297353CC}">
                      <c16:uniqueId val="{00000018-1603-48E8-AC7E-1BFF14065F06}"/>
                    </c:ext>
                  </c:extLst>
                </c:dPt>
                <c:dLbls>
                  <c:delete val="1"/>
                </c:dLbls>
                <c:cat>
                  <c:strRef>
                    <c:extLst xmlns:c15="http://schemas.microsoft.com/office/drawing/2012/chart">
                      <c:ext xmlns:c15="http://schemas.microsoft.com/office/drawing/2012/chart" uri="{02D57815-91ED-43cb-92C2-25804820EDAC}">
                        <c15:formulaRef>
                          <c15:sqref>'[Chart in Microsoft PowerPoint]P&amp;L Statement '!$R$2:$W$2</c15:sqref>
                        </c15:formulaRef>
                      </c:ext>
                    </c:extLst>
                    <c:strCache>
                      <c:ptCount val="6"/>
                      <c:pt idx="0">
                        <c:v>30.06.2019</c:v>
                      </c:pt>
                      <c:pt idx="1">
                        <c:v>30.06.2020</c:v>
                      </c:pt>
                      <c:pt idx="3">
                        <c:v>2017</c:v>
                      </c:pt>
                      <c:pt idx="4">
                        <c:v>2018</c:v>
                      </c:pt>
                      <c:pt idx="5">
                        <c:v>2019</c:v>
                      </c:pt>
                    </c:strCache>
                  </c:strRef>
                </c:cat>
                <c:val>
                  <c:numRef>
                    <c:extLst xmlns:c15="http://schemas.microsoft.com/office/drawing/2012/chart">
                      <c:ext xmlns:c15="http://schemas.microsoft.com/office/drawing/2012/chart" uri="{02D57815-91ED-43cb-92C2-25804820EDAC}">
                        <c15:formulaRef>
                          <c15:sqref>'[Chart in Microsoft PowerPoint]P&amp;L Statement '!$R$3:$W$3</c15:sqref>
                        </c15:formulaRef>
                      </c:ext>
                    </c:extLst>
                    <c:numCache>
                      <c:formatCode>#,##0_);\(#,##0\);\-_)</c:formatCode>
                      <c:ptCount val="6"/>
                      <c:pt idx="0">
                        <c:v>7870.9575400000003</c:v>
                      </c:pt>
                      <c:pt idx="1">
                        <c:v>8445.3578200000011</c:v>
                      </c:pt>
                      <c:pt idx="3">
                        <c:v>14090.09172</c:v>
                      </c:pt>
                      <c:pt idx="4">
                        <c:v>16227.73503</c:v>
                      </c:pt>
                      <c:pt idx="5">
                        <c:v>17977.982379999998</c:v>
                      </c:pt>
                    </c:numCache>
                  </c:numRef>
                </c:val>
                <c:extLst xmlns:c15="http://schemas.microsoft.com/office/drawing/2012/chart">
                  <c:ext xmlns:c16="http://schemas.microsoft.com/office/drawing/2014/chart" uri="{C3380CC4-5D6E-409C-BE32-E72D297353CC}">
                    <c16:uniqueId val="{00000019-1603-48E8-AC7E-1BFF14065F06}"/>
                  </c:ext>
                </c:extLst>
              </c15:ser>
            </c15:filteredBarSeries>
          </c:ext>
        </c:extLst>
      </c:barChart>
      <c:catAx>
        <c:axId val="53515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35150928"/>
        <c:crosses val="autoZero"/>
        <c:auto val="1"/>
        <c:lblAlgn val="ctr"/>
        <c:lblOffset val="100"/>
        <c:noMultiLvlLbl val="0"/>
      </c:catAx>
      <c:valAx>
        <c:axId val="535150928"/>
        <c:scaling>
          <c:orientation val="minMax"/>
        </c:scaling>
        <c:delete val="0"/>
        <c:axPos val="l"/>
        <c:numFmt formatCode="#,##0_);\(#,##0\);\-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3515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Net Income (€ th.)</a:t>
            </a:r>
          </a:p>
        </c:rich>
      </c:tx>
      <c:layout>
        <c:manualLayout>
          <c:xMode val="edge"/>
          <c:yMode val="edge"/>
          <c:x val="0.32295529411764706"/>
          <c:y val="2.64080823287561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447855488652136E-2"/>
          <c:y val="0.11913330784943355"/>
          <c:w val="0.82147127373784146"/>
          <c:h val="0.65917388509052699"/>
        </c:manualLayout>
      </c:layout>
      <c:barChart>
        <c:barDir val="col"/>
        <c:grouping val="clustered"/>
        <c:varyColors val="0"/>
        <c:ser>
          <c:idx val="3"/>
          <c:order val="2"/>
          <c:tx>
            <c:strRef>
              <c:f>'[Chart 2 in Microsoft PowerPoint]P&amp;L Statement '!$Q$30</c:f>
              <c:strCache>
                <c:ptCount val="1"/>
                <c:pt idx="0">
                  <c:v>Net Income</c:v>
                </c:pt>
              </c:strCache>
            </c:strRef>
          </c:tx>
          <c:spPr>
            <a:solidFill>
              <a:srgbClr val="002060"/>
            </a:solidFill>
            <a:ln>
              <a:noFill/>
            </a:ln>
            <a:effectLst/>
          </c:spPr>
          <c:invertIfNegative val="0"/>
          <c:dLbls>
            <c:dLbl>
              <c:idx val="0"/>
              <c:layout>
                <c:manualLayout>
                  <c:x val="2.2588235294117649E-2"/>
                  <c:y val="1.0500985190854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D3-4511-B505-55DCE127033D}"/>
                </c:ext>
              </c:extLst>
            </c:dLbl>
            <c:dLbl>
              <c:idx val="1"/>
              <c:layout>
                <c:manualLayout>
                  <c:x val="-2.63529411764705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D3-4511-B505-55DCE12703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PowerPoint]P&amp;L Statement '!$R$27:$W$27</c:f>
              <c:strCache>
                <c:ptCount val="6"/>
                <c:pt idx="0">
                  <c:v>30.06.2019</c:v>
                </c:pt>
                <c:pt idx="1">
                  <c:v>30.06.2020</c:v>
                </c:pt>
                <c:pt idx="3">
                  <c:v>2017</c:v>
                </c:pt>
                <c:pt idx="4">
                  <c:v>2018</c:v>
                </c:pt>
                <c:pt idx="5">
                  <c:v>2019</c:v>
                </c:pt>
              </c:strCache>
            </c:strRef>
          </c:cat>
          <c:val>
            <c:numRef>
              <c:f>'[Chart 2 in Microsoft PowerPoint]P&amp;L Statement '!$R$30:$W$30</c:f>
              <c:numCache>
                <c:formatCode>#,##0_);\(#,##0\);\-_)</c:formatCode>
                <c:ptCount val="6"/>
                <c:pt idx="0">
                  <c:v>649.30476999999996</c:v>
                </c:pt>
                <c:pt idx="1">
                  <c:v>1000.09682</c:v>
                </c:pt>
                <c:pt idx="3">
                  <c:v>790.3535600000007</c:v>
                </c:pt>
                <c:pt idx="4">
                  <c:v>1038.9363499999988</c:v>
                </c:pt>
                <c:pt idx="5">
                  <c:v>1408.2842999999971</c:v>
                </c:pt>
              </c:numCache>
            </c:numRef>
          </c:val>
          <c:extLst>
            <c:ext xmlns:c16="http://schemas.microsoft.com/office/drawing/2014/chart" uri="{C3380CC4-5D6E-409C-BE32-E72D297353CC}">
              <c16:uniqueId val="{00000002-2DD3-4511-B505-55DCE127033D}"/>
            </c:ext>
          </c:extLst>
        </c:ser>
        <c:dLbls>
          <c:showLegendKey val="0"/>
          <c:showVal val="0"/>
          <c:showCatName val="0"/>
          <c:showSerName val="0"/>
          <c:showPercent val="0"/>
          <c:showBubbleSize val="0"/>
        </c:dLbls>
        <c:gapWidth val="150"/>
        <c:axId val="535156368"/>
        <c:axId val="535143312"/>
      </c:barChart>
      <c:lineChart>
        <c:grouping val="standard"/>
        <c:varyColors val="0"/>
        <c:dLbls>
          <c:showLegendKey val="0"/>
          <c:showVal val="1"/>
          <c:showCatName val="0"/>
          <c:showSerName val="0"/>
          <c:showPercent val="0"/>
          <c:showBubbleSize val="0"/>
        </c:dLbls>
        <c:marker val="1"/>
        <c:smooth val="0"/>
        <c:axId val="535143856"/>
        <c:axId val="535146576"/>
        <c:extLst>
          <c:ext xmlns:c15="http://schemas.microsoft.com/office/drawing/2012/chart" uri="{02D57815-91ED-43cb-92C2-25804820EDAC}">
            <c15:filteredLineSeries>
              <c15:ser>
                <c:idx val="1"/>
                <c:order val="0"/>
                <c:tx>
                  <c:strRef>
                    <c:extLst>
                      <c:ext uri="{02D57815-91ED-43cb-92C2-25804820EDAC}">
                        <c15:formulaRef>
                          <c15:sqref>'[Chart 2 in Microsoft PowerPoint]P&amp;L Statement '!$Q$29</c15:sqref>
                        </c15:formulaRef>
                      </c:ext>
                    </c:extLst>
                    <c:strCache>
                      <c:ptCount val="1"/>
                      <c:pt idx="0">
                        <c:v>Pre-tax margin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3693299951592669E-2"/>
                        <c:y val="-6.09756097560975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2DD3-4511-B505-55DCE12703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uri="{CE6537A1-D6FC-4f65-9D91-7224C49458BB}">
                      <c15:showLeaderLines val="0"/>
                    </c:ext>
                  </c:extLst>
                </c:dLbls>
                <c:cat>
                  <c:strRef>
                    <c:extLst>
                      <c:ext uri="{02D57815-91ED-43cb-92C2-25804820EDAC}">
                        <c15:formulaRef>
                          <c15:sqref>'[Chart 2 in Microsoft PowerPoint]P&amp;L Statement '!$R$15:$W$15</c15:sqref>
                        </c15:formulaRef>
                      </c:ext>
                    </c:extLst>
                    <c:strCache>
                      <c:ptCount val="6"/>
                      <c:pt idx="0">
                        <c:v>30.06.2019</c:v>
                      </c:pt>
                      <c:pt idx="1">
                        <c:v>30.06.2020</c:v>
                      </c:pt>
                      <c:pt idx="3">
                        <c:v>2017</c:v>
                      </c:pt>
                      <c:pt idx="4">
                        <c:v>2018</c:v>
                      </c:pt>
                      <c:pt idx="5">
                        <c:v>2019</c:v>
                      </c:pt>
                    </c:strCache>
                  </c:strRef>
                </c:cat>
                <c:val>
                  <c:numRef>
                    <c:extLst>
                      <c:ext uri="{02D57815-91ED-43cb-92C2-25804820EDAC}">
                        <c15:formulaRef>
                          <c15:sqref>'[Chart 2 in Microsoft PowerPoint]P&amp;L Statement '!$R$29:$W$29</c15:sqref>
                        </c15:formulaRef>
                      </c:ext>
                    </c:extLst>
                    <c:numCache>
                      <c:formatCode>0.0%</c:formatCode>
                      <c:ptCount val="6"/>
                      <c:pt idx="0">
                        <c:v>8.0610932885301773E-2</c:v>
                      </c:pt>
                      <c:pt idx="1">
                        <c:v>0.11635848011943664</c:v>
                      </c:pt>
                      <c:pt idx="3">
                        <c:v>4.6849041377283573E-2</c:v>
                      </c:pt>
                      <c:pt idx="4">
                        <c:v>6.4616948579791986E-2</c:v>
                      </c:pt>
                      <c:pt idx="5">
                        <c:v>7.6096632596655001E-2</c:v>
                      </c:pt>
                    </c:numCache>
                  </c:numRef>
                </c:val>
                <c:smooth val="0"/>
                <c:extLst>
                  <c:ext xmlns:c16="http://schemas.microsoft.com/office/drawing/2014/chart" uri="{C3380CC4-5D6E-409C-BE32-E72D297353CC}">
                    <c16:uniqueId val="{00000004-2DD3-4511-B505-55DCE127033D}"/>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'[Chart 2 in Microsoft PowerPoint]P&amp;L Statement '!$Q$31</c15:sqref>
                        </c15:formulaRef>
                      </c:ext>
                    </c:extLst>
                    <c:strCache>
                      <c:ptCount val="1"/>
                      <c:pt idx="0">
                        <c:v>Net Income margin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6.2117647058823527E-2"/>
                        <c:y val="-5.2504925954273585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2DD3-4511-B505-55DCE127033D}"/>
                      </c:ext>
                    </c:extLst>
                  </c:dLbl>
                  <c:dLbl>
                    <c:idx val="1"/>
                    <c:layout>
                      <c:manualLayout>
                        <c:x val="1.1294117647058824E-2"/>
                        <c:y val="0"/>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2DD3-4511-B505-55DCE127033D}"/>
                      </c:ext>
                    </c:extLst>
                  </c:dLbl>
                  <c:dLbl>
                    <c:idx val="3"/>
                    <c:layout>
                      <c:manualLayout>
                        <c:x val="3.2000000000000001E-2"/>
                        <c:y val="-3.150295557256414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2DD3-4511-B505-55DCE127033D}"/>
                      </c:ext>
                    </c:extLst>
                  </c:dLbl>
                  <c:dLbl>
                    <c:idx val="4"/>
                    <c:layout>
                      <c:manualLayout>
                        <c:x val="2.823529411764706E-2"/>
                        <c:y val="-4.900459755732201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2DD3-4511-B505-55DCE12703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'[Chart 2 in Microsoft PowerPoint]P&amp;L Statement '!$R$15:$W$15</c15:sqref>
                        </c15:formulaRef>
                      </c:ext>
                    </c:extLst>
                    <c:strCache>
                      <c:ptCount val="6"/>
                      <c:pt idx="0">
                        <c:v>30.06.2019</c:v>
                      </c:pt>
                      <c:pt idx="1">
                        <c:v>30.06.2020</c:v>
                      </c:pt>
                      <c:pt idx="3">
                        <c:v>2017</c:v>
                      </c:pt>
                      <c:pt idx="4">
                        <c:v>2018</c:v>
                      </c:pt>
                      <c:pt idx="5">
                        <c:v>2019</c:v>
                      </c:pt>
                    </c:strCache>
                  </c:strRef>
                </c:cat>
                <c:val>
                  <c:numRef>
                    <c:extLst xmlns:c15="http://schemas.microsoft.com/office/drawing/2012/chart">
                      <c:ext xmlns:c15="http://schemas.microsoft.com/office/drawing/2012/chart" uri="{02D57815-91ED-43cb-92C2-25804820EDAC}">
                        <c15:formulaRef>
                          <c15:sqref>'[Chart 2 in Microsoft PowerPoint]P&amp;L Statement '!$R$31:$W$31</c15:sqref>
                        </c15:formulaRef>
                      </c:ext>
                    </c:extLst>
                    <c:numCache>
                      <c:formatCode>0.0%</c:formatCode>
                      <c:ptCount val="6"/>
                      <c:pt idx="0">
                        <c:v>8.249374573554108E-2</c:v>
                      </c:pt>
                      <c:pt idx="1">
                        <c:v>0.11841970953931705</c:v>
                      </c:pt>
                      <c:pt idx="3">
                        <c:v>5.6092861260664713E-2</c:v>
                      </c:pt>
                      <c:pt idx="4">
                        <c:v>6.4022332018567538E-2</c:v>
                      </c:pt>
                      <c:pt idx="5">
                        <c:v>7.8333834700309524E-2</c:v>
                      </c:pt>
                    </c:numCache>
                  </c:numRef>
                </c:val>
                <c:smooth val="0"/>
                <c:extLst xmlns:c15="http://schemas.microsoft.com/office/drawing/2012/chart">
                  <c:ext xmlns:c16="http://schemas.microsoft.com/office/drawing/2014/chart" uri="{C3380CC4-5D6E-409C-BE32-E72D297353CC}">
                    <c16:uniqueId val="{00000009-2DD3-4511-B505-55DCE127033D}"/>
                  </c:ext>
                </c:extLst>
              </c15:ser>
            </c15:filteredLineSeries>
          </c:ext>
        </c:extLst>
      </c:lineChart>
      <c:valAx>
        <c:axId val="535146576"/>
        <c:scaling>
          <c:orientation val="minMax"/>
          <c:max val="0.18000000000000002"/>
        </c:scaling>
        <c:delete val="1"/>
        <c:axPos val="r"/>
        <c:numFmt formatCode="0.0%" sourceLinked="1"/>
        <c:majorTickMark val="none"/>
        <c:minorTickMark val="none"/>
        <c:tickLblPos val="nextTo"/>
        <c:crossAx val="535143856"/>
        <c:crosses val="max"/>
        <c:crossBetween val="between"/>
        <c:majorUnit val="2.0000000000000004E-2"/>
      </c:valAx>
      <c:catAx>
        <c:axId val="535143856"/>
        <c:scaling>
          <c:orientation val="minMax"/>
        </c:scaling>
        <c:delete val="1"/>
        <c:axPos val="b"/>
        <c:numFmt formatCode="General" sourceLinked="1"/>
        <c:majorTickMark val="none"/>
        <c:minorTickMark val="none"/>
        <c:tickLblPos val="nextTo"/>
        <c:crossAx val="535146576"/>
        <c:crossesAt val="0.1"/>
        <c:auto val="1"/>
        <c:lblAlgn val="ctr"/>
        <c:lblOffset val="100"/>
        <c:noMultiLvlLbl val="0"/>
      </c:catAx>
      <c:valAx>
        <c:axId val="535143312"/>
        <c:scaling>
          <c:orientation val="minMax"/>
        </c:scaling>
        <c:delete val="0"/>
        <c:axPos val="l"/>
        <c:numFmt formatCode="#,##0_);\(#,##0\);\-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156368"/>
        <c:crosses val="autoZero"/>
        <c:crossBetween val="between"/>
      </c:valAx>
      <c:catAx>
        <c:axId val="535156368"/>
        <c:scaling>
          <c:orientation val="minMax"/>
        </c:scaling>
        <c:delete val="1"/>
        <c:axPos val="b"/>
        <c:numFmt formatCode="General" sourceLinked="1"/>
        <c:majorTickMark val="out"/>
        <c:minorTickMark val="none"/>
        <c:tickLblPos val="nextTo"/>
        <c:crossAx val="535143312"/>
        <c:crosses val="autoZero"/>
        <c:auto val="1"/>
        <c:lblAlgn val="ctr"/>
        <c:lblOffset val="100"/>
        <c:noMultiLvlLbl val="0"/>
      </c:catAx>
      <c:spPr>
        <a:noFill/>
        <a:ln>
          <a:noFill/>
        </a:ln>
        <a:effectLst/>
      </c:spPr>
    </c:plotArea>
    <c:legend>
      <c:legendPos val="b"/>
      <c:layout>
        <c:manualLayout>
          <c:xMode val="edge"/>
          <c:yMode val="edge"/>
          <c:x val="4.5300528022232521E-2"/>
          <c:y val="0.90296874608595434"/>
          <c:w val="0.90340683649837883"/>
          <c:h val="6.63884502174908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spc="0" baseline="0">
                <a:solidFill>
                  <a:schemeClr val="tx1"/>
                </a:solidFill>
                <a:latin typeface="+mn-lt"/>
                <a:ea typeface="+mn-ea"/>
                <a:cs typeface="+mn-cs"/>
              </a:defRPr>
            </a:pPr>
            <a:r>
              <a:rPr lang="en-US" sz="1400" b="1" i="1" dirty="0">
                <a:solidFill>
                  <a:schemeClr val="tx1"/>
                </a:solidFill>
                <a:highlight>
                  <a:srgbClr val="FFFF00"/>
                </a:highlight>
              </a:rPr>
              <a:t>Recurring</a:t>
            </a:r>
            <a:r>
              <a:rPr lang="en-US" sz="1400" b="1" i="1" baseline="0" dirty="0">
                <a:solidFill>
                  <a:schemeClr val="tx1"/>
                </a:solidFill>
                <a:highlight>
                  <a:srgbClr val="FFFF00"/>
                </a:highlight>
              </a:rPr>
              <a:t> revenue</a:t>
            </a:r>
            <a:endParaRPr lang="en-US" sz="1400" b="1" i="1" dirty="0">
              <a:solidFill>
                <a:schemeClr val="tx1"/>
              </a:solidFill>
              <a:highlight>
                <a:srgbClr val="FFFF00"/>
              </a:highlight>
            </a:endParaRPr>
          </a:p>
        </c:rich>
      </c:tx>
      <c:layout>
        <c:manualLayout>
          <c:xMode val="edge"/>
          <c:yMode val="edge"/>
          <c:x val="0.28313715394631428"/>
          <c:y val="0.12667239352225307"/>
        </c:manualLayout>
      </c:layout>
      <c:overlay val="0"/>
      <c:spPr>
        <a:noFill/>
        <a:ln>
          <a:noFill/>
        </a:ln>
        <a:effectLst/>
      </c:spPr>
      <c:txPr>
        <a:bodyPr rot="0" spcFirstLastPara="1" vertOverflow="ellipsis" vert="horz" wrap="square" anchor="ctr" anchorCtr="1"/>
        <a:lstStyle/>
        <a:p>
          <a:pPr>
            <a:defRPr sz="1400" b="1" i="1"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713267289566736"/>
          <c:y val="0.18968029181189319"/>
          <c:w val="0.56197206809649825"/>
          <c:h val="0.75666021373641734"/>
        </c:manualLayout>
      </c:layout>
      <c:pieChart>
        <c:varyColors val="1"/>
        <c:ser>
          <c:idx val="0"/>
          <c:order val="0"/>
          <c:tx>
            <c:strRef>
              <c:f>Sheet1!$B$1</c:f>
              <c:strCache>
                <c:ptCount val="1"/>
                <c:pt idx="0">
                  <c:v>Sales</c:v>
                </c:pt>
              </c:strCache>
            </c:strRef>
          </c:tx>
          <c:spPr>
            <a:solidFill>
              <a:srgbClr val="F58223"/>
            </a:solidFill>
          </c:spPr>
          <c:dPt>
            <c:idx val="0"/>
            <c:bubble3D val="0"/>
            <c:spPr>
              <a:solidFill>
                <a:srgbClr val="193B65"/>
              </a:solidFill>
              <a:ln w="19050">
                <a:solidFill>
                  <a:schemeClr val="lt1"/>
                </a:solidFill>
              </a:ln>
              <a:effectLst/>
            </c:spPr>
            <c:extLst>
              <c:ext xmlns:c16="http://schemas.microsoft.com/office/drawing/2014/chart" uri="{C3380CC4-5D6E-409C-BE32-E72D297353CC}">
                <c16:uniqueId val="{00000003-8E32-4648-8253-DCB84A9CA21B}"/>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4-8E32-4648-8253-DCB84A9CA21B}"/>
              </c:ext>
            </c:extLst>
          </c:dPt>
          <c:dLbls>
            <c:dLbl>
              <c:idx val="0"/>
              <c:layout>
                <c:manualLayout>
                  <c:x val="6.6138138991195944E-2"/>
                  <c:y val="-5.2462536364431989E-2"/>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bg1">
                            <a:lumMod val="50000"/>
                          </a:schemeClr>
                        </a:solidFill>
                        <a:latin typeface="+mn-lt"/>
                        <a:ea typeface="+mn-ea"/>
                        <a:cs typeface="+mn-cs"/>
                      </a:defRPr>
                    </a:pPr>
                    <a:fld id="{B2BADE0D-B2CE-4C56-BFEB-5321988DB8A3}" type="CATEGORYNAME">
                      <a:rPr lang="en-US"/>
                      <a:pPr>
                        <a:defRPr sz="800" b="1">
                          <a:solidFill>
                            <a:schemeClr val="bg1">
                              <a:lumMod val="50000"/>
                            </a:schemeClr>
                          </a:solidFill>
                        </a:defRPr>
                      </a:pPr>
                      <a:t>[CATEGORY NAME]</a:t>
                    </a:fld>
                    <a:r>
                      <a:rPr lang="en-US" baseline="0" dirty="0"/>
                      <a:t>
88%</a:t>
                    </a:r>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1748199447652"/>
                      <c:h val="0.15467012151002837"/>
                    </c:manualLayout>
                  </c15:layout>
                  <c15:dlblFieldTable/>
                  <c15:showDataLabelsRange val="0"/>
                </c:ext>
                <c:ext xmlns:c16="http://schemas.microsoft.com/office/drawing/2014/chart" uri="{C3380CC4-5D6E-409C-BE32-E72D297353CC}">
                  <c16:uniqueId val="{00000003-8E32-4648-8253-DCB84A9CA21B}"/>
                </c:ext>
              </c:extLst>
            </c:dLbl>
            <c:dLbl>
              <c:idx val="1"/>
              <c:layout>
                <c:manualLayout>
                  <c:x val="-3.3827905969587568E-2"/>
                  <c:y val="5.5474186136105497E-2"/>
                </c:manualLayout>
              </c:layout>
              <c:tx>
                <c:rich>
                  <a:bodyPr/>
                  <a:lstStyle/>
                  <a:p>
                    <a:fld id="{450EFE2B-3274-4F33-A393-EBCC4B9515A2}" type="CATEGORYNAME">
                      <a:rPr lang="en-US"/>
                      <a:pPr/>
                      <a:t>[CATEGORY NAME]</a:t>
                    </a:fld>
                    <a:r>
                      <a:rPr lang="en-US" baseline="0" dirty="0"/>
                      <a:t>
12%</a:t>
                    </a:r>
                  </a:p>
                </c:rich>
              </c:tx>
              <c:showLegendKey val="0"/>
              <c:showVal val="0"/>
              <c:showCatName val="1"/>
              <c:showSerName val="0"/>
              <c:showPercent val="1"/>
              <c:showBubbleSize val="0"/>
              <c:extLst>
                <c:ext xmlns:c15="http://schemas.microsoft.com/office/drawing/2012/chart" uri="{CE6537A1-D6FC-4f65-9D91-7224C49458BB}">
                  <c15:layout>
                    <c:manualLayout>
                      <c:w val="0.13178454814276083"/>
                      <c:h val="0.12214223055103184"/>
                    </c:manualLayout>
                  </c15:layout>
                  <c15:dlblFieldTable/>
                  <c15:showDataLabelsRange val="0"/>
                </c:ext>
                <c:ext xmlns:c16="http://schemas.microsoft.com/office/drawing/2014/chart" uri="{C3380CC4-5D6E-409C-BE32-E72D297353CC}">
                  <c16:uniqueId val="{00000004-8E32-4648-8253-DCB84A9CA21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Maintenance</c:v>
                </c:pt>
                <c:pt idx="1">
                  <c:v>Cloud</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0-8E32-4648-8253-DCB84A9CA21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'ανανεώσεις τζίρος '!$B$2</c:f>
              <c:strCache>
                <c:ptCount val="1"/>
                <c:pt idx="0">
                  <c:v> Non Reccuring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'ανανεώσεις τζίρος '!$A$3:$A$6</c:f>
              <c:strCache>
                <c:ptCount val="4"/>
                <c:pt idx="0">
                  <c:v>2017</c:v>
                </c:pt>
                <c:pt idx="1">
                  <c:v>2018</c:v>
                </c:pt>
                <c:pt idx="2">
                  <c:v>2019</c:v>
                </c:pt>
                <c:pt idx="3">
                  <c:v> 1H 2020 </c:v>
                </c:pt>
              </c:strCache>
            </c:strRef>
          </c:cat>
          <c:val>
            <c:numRef>
              <c:f>'ανανεώσεις τζίρος '!$B$3:$B$6</c:f>
              <c:numCache>
                <c:formatCode>0.00%</c:formatCode>
                <c:ptCount val="4"/>
                <c:pt idx="0">
                  <c:v>0.4880089495968164</c:v>
                </c:pt>
                <c:pt idx="1">
                  <c:v>0.46202229615774043</c:v>
                </c:pt>
                <c:pt idx="2">
                  <c:v>0.438458867262501</c:v>
                </c:pt>
                <c:pt idx="3">
                  <c:v>0.39248042660198373</c:v>
                </c:pt>
              </c:numCache>
            </c:numRef>
          </c:val>
          <c:extLst>
            <c:ext xmlns:c16="http://schemas.microsoft.com/office/drawing/2014/chart" uri="{C3380CC4-5D6E-409C-BE32-E72D297353CC}">
              <c16:uniqueId val="{00000000-C412-4D83-890B-E2004909D294}"/>
            </c:ext>
          </c:extLst>
        </c:ser>
        <c:ser>
          <c:idx val="1"/>
          <c:order val="1"/>
          <c:tx>
            <c:strRef>
              <c:f>'ανανεώσεις τζίρος '!$C$2</c:f>
              <c:strCache>
                <c:ptCount val="1"/>
                <c:pt idx="0">
                  <c:v> Reccuring </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'ανανεώσεις τζίρος '!$A$3:$A$6</c:f>
              <c:strCache>
                <c:ptCount val="4"/>
                <c:pt idx="0">
                  <c:v>2017</c:v>
                </c:pt>
                <c:pt idx="1">
                  <c:v>2018</c:v>
                </c:pt>
                <c:pt idx="2">
                  <c:v>2019</c:v>
                </c:pt>
                <c:pt idx="3">
                  <c:v> 1H 2020 </c:v>
                </c:pt>
              </c:strCache>
            </c:strRef>
          </c:cat>
          <c:val>
            <c:numRef>
              <c:f>'ανανεώσεις τζίρος '!$C$3:$C$6</c:f>
              <c:numCache>
                <c:formatCode>0.00%</c:formatCode>
                <c:ptCount val="4"/>
                <c:pt idx="0">
                  <c:v>0.5119910504031836</c:v>
                </c:pt>
                <c:pt idx="1">
                  <c:v>0.53797770384225951</c:v>
                </c:pt>
                <c:pt idx="2">
                  <c:v>0.56154113273749906</c:v>
                </c:pt>
                <c:pt idx="3">
                  <c:v>0.60751957339801632</c:v>
                </c:pt>
              </c:numCache>
            </c:numRef>
          </c:val>
          <c:extLst>
            <c:ext xmlns:c16="http://schemas.microsoft.com/office/drawing/2014/chart" uri="{C3380CC4-5D6E-409C-BE32-E72D297353CC}">
              <c16:uniqueId val="{00000001-C412-4D83-890B-E2004909D294}"/>
            </c:ext>
          </c:extLst>
        </c:ser>
        <c:dLbls>
          <c:showLegendKey val="0"/>
          <c:showVal val="0"/>
          <c:showCatName val="0"/>
          <c:showSerName val="0"/>
          <c:showPercent val="0"/>
          <c:showBubbleSize val="0"/>
        </c:dLbls>
        <c:gapWidth val="150"/>
        <c:overlap val="100"/>
        <c:axId val="535151472"/>
        <c:axId val="535152016"/>
      </c:barChart>
      <c:catAx>
        <c:axId val="53515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152016"/>
        <c:crosses val="autoZero"/>
        <c:auto val="1"/>
        <c:lblAlgn val="ctr"/>
        <c:lblOffset val="100"/>
        <c:noMultiLvlLbl val="0"/>
      </c:catAx>
      <c:valAx>
        <c:axId val="5351520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515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chemeClr val="tx1">
                    <a:lumMod val="65000"/>
                    <a:lumOff val="35000"/>
                  </a:schemeClr>
                </a:solidFill>
              </a:rPr>
              <a:t>Operating Cash Flows</a:t>
            </a:r>
            <a:r>
              <a:rPr lang="en-US" sz="1400" b="1" i="0" u="none" strike="noStrike" baseline="0">
                <a:effectLst/>
              </a:rPr>
              <a:t> (</a:t>
            </a:r>
            <a:r>
              <a:rPr lang="el-GR" sz="1400" b="1" i="0" u="none" strike="noStrike" baseline="0">
                <a:effectLst/>
              </a:rPr>
              <a:t>€</a:t>
            </a:r>
            <a:r>
              <a:rPr lang="en-US" sz="1400" b="1" i="0" u="none" strike="noStrike" baseline="0">
                <a:effectLst/>
              </a:rPr>
              <a:t>th)</a:t>
            </a:r>
            <a:endParaRPr lang="en-US" sz="1600" b="1">
              <a:solidFill>
                <a:schemeClr val="tx1">
                  <a:lumMod val="65000"/>
                  <a:lumOff val="35000"/>
                </a:schemeClr>
              </a:solidFill>
            </a:endParaRPr>
          </a:p>
        </c:rich>
      </c:tx>
      <c:layout>
        <c:manualLayout>
          <c:xMode val="edge"/>
          <c:yMode val="edge"/>
          <c:x val="0.21268229331737354"/>
          <c:y val="1.19205285581135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68622430302396"/>
          <c:y val="0.13915480636650088"/>
          <c:w val="0.85197873533312396"/>
          <c:h val="0.66166177523264125"/>
        </c:manualLayout>
      </c:layout>
      <c:barChart>
        <c:barDir val="col"/>
        <c:grouping val="clustered"/>
        <c:varyColors val="0"/>
        <c:ser>
          <c:idx val="0"/>
          <c:order val="0"/>
          <c:tx>
            <c:strRef>
              <c:f>'Cash Flow Statement '!$R$15</c:f>
              <c:strCache>
                <c:ptCount val="1"/>
                <c:pt idx="0">
                  <c:v>Operating cash flow</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70F2-4448-9920-A537536D3977}"/>
              </c:ext>
            </c:extLst>
          </c:dPt>
          <c:dPt>
            <c:idx val="1"/>
            <c:invertIfNegative val="0"/>
            <c:bubble3D val="0"/>
            <c:spPr>
              <a:solidFill>
                <a:srgbClr val="002060"/>
              </a:solidFill>
              <a:ln>
                <a:noFill/>
              </a:ln>
              <a:effectLst/>
            </c:spPr>
            <c:extLst>
              <c:ext xmlns:c16="http://schemas.microsoft.com/office/drawing/2014/chart" uri="{C3380CC4-5D6E-409C-BE32-E72D297353CC}">
                <c16:uniqueId val="{00000003-70F2-4448-9920-A537536D397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'Cash Flow Statement '!$S$14:$X$14</c:f>
              <c:strCache>
                <c:ptCount val="6"/>
                <c:pt idx="0">
                  <c:v>30.06.2019</c:v>
                </c:pt>
                <c:pt idx="1">
                  <c:v>30.06.2020</c:v>
                </c:pt>
                <c:pt idx="3">
                  <c:v>2017</c:v>
                </c:pt>
                <c:pt idx="4">
                  <c:v>2018</c:v>
                </c:pt>
                <c:pt idx="5">
                  <c:v>2019</c:v>
                </c:pt>
              </c:strCache>
            </c:strRef>
          </c:cat>
          <c:val>
            <c:numRef>
              <c:f>'Cash Flow Statement '!$S$15:$X$15</c:f>
              <c:numCache>
                <c:formatCode>#,##0.0_);\(#,##0.0\);\-_)</c:formatCode>
                <c:ptCount val="6"/>
                <c:pt idx="0">
                  <c:v>1683.04052</c:v>
                </c:pt>
                <c:pt idx="1">
                  <c:v>3188.7795054922299</c:v>
                </c:pt>
                <c:pt idx="3">
                  <c:v>1318</c:v>
                </c:pt>
                <c:pt idx="4">
                  <c:v>1079.6031099999977</c:v>
                </c:pt>
                <c:pt idx="5">
                  <c:v>2173.2888099999991</c:v>
                </c:pt>
              </c:numCache>
            </c:numRef>
          </c:val>
          <c:extLst>
            <c:ext xmlns:c16="http://schemas.microsoft.com/office/drawing/2014/chart" uri="{C3380CC4-5D6E-409C-BE32-E72D297353CC}">
              <c16:uniqueId val="{00000004-70F2-4448-9920-A537536D3977}"/>
            </c:ext>
          </c:extLst>
        </c:ser>
        <c:dLbls>
          <c:showLegendKey val="0"/>
          <c:showVal val="1"/>
          <c:showCatName val="0"/>
          <c:showSerName val="0"/>
          <c:showPercent val="0"/>
          <c:showBubbleSize val="0"/>
        </c:dLbls>
        <c:gapWidth val="150"/>
        <c:axId val="535154192"/>
        <c:axId val="535155824"/>
      </c:barChart>
      <c:catAx>
        <c:axId val="53515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35155824"/>
        <c:crosses val="autoZero"/>
        <c:auto val="1"/>
        <c:lblAlgn val="ctr"/>
        <c:lblOffset val="100"/>
        <c:noMultiLvlLbl val="0"/>
      </c:catAx>
      <c:valAx>
        <c:axId val="5351558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solidFill>
                <a:latin typeface="+mn-lt"/>
                <a:ea typeface="+mn-ea"/>
                <a:cs typeface="+mn-cs"/>
              </a:defRPr>
            </a:pPr>
            <a:endParaRPr lang="en-US"/>
          </a:p>
        </c:txPr>
        <c:crossAx val="535154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6">
  <a:schemeClr val="accent6"/>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BFE96-F7AC-42CB-A50D-F58A475D4D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2A76D3-F2AC-4FEB-8D66-84E5073F368F}">
      <dgm:prSet phldrT="[Text]"/>
      <dgm:spPr/>
      <dgm:t>
        <a:bodyPr/>
        <a:lstStyle/>
        <a:p>
          <a:r>
            <a:rPr lang="en-US" dirty="0"/>
            <a:t>Reliable information	</a:t>
          </a:r>
        </a:p>
      </dgm:t>
    </dgm:pt>
    <dgm:pt modelId="{61B72D94-1C72-4E99-BA54-2D17E8CB1147}" type="parTrans" cxnId="{3F830C7B-DFDC-41EC-AAF1-8928EED12569}">
      <dgm:prSet/>
      <dgm:spPr/>
      <dgm:t>
        <a:bodyPr/>
        <a:lstStyle/>
        <a:p>
          <a:endParaRPr lang="en-US"/>
        </a:p>
      </dgm:t>
    </dgm:pt>
    <dgm:pt modelId="{F0C28E61-8DA7-46A9-B41C-0BF48E4FA7C5}" type="sibTrans" cxnId="{3F830C7B-DFDC-41EC-AAF1-8928EED12569}">
      <dgm:prSet/>
      <dgm:spPr/>
      <dgm:t>
        <a:bodyPr/>
        <a:lstStyle/>
        <a:p>
          <a:endParaRPr lang="en-US"/>
        </a:p>
      </dgm:t>
    </dgm:pt>
    <dgm:pt modelId="{DA031CFD-CC2F-4D88-8335-62F24325D6D2}">
      <dgm:prSet phldrT="[Text]"/>
      <dgm:spPr/>
      <dgm:t>
        <a:bodyPr/>
        <a:lstStyle/>
        <a:p>
          <a:r>
            <a:rPr lang="en-US" dirty="0"/>
            <a:t>Daily Articles</a:t>
          </a:r>
        </a:p>
      </dgm:t>
    </dgm:pt>
    <dgm:pt modelId="{F3D95E68-B2A3-4264-A726-1DB070E97E25}" type="parTrans" cxnId="{54923DBA-F0DD-44E6-9FF3-2DABAC75A7B9}">
      <dgm:prSet/>
      <dgm:spPr/>
      <dgm:t>
        <a:bodyPr/>
        <a:lstStyle/>
        <a:p>
          <a:endParaRPr lang="en-US"/>
        </a:p>
      </dgm:t>
    </dgm:pt>
    <dgm:pt modelId="{C28E61D7-F6FF-441B-AF1E-E3D1D5CD300A}" type="sibTrans" cxnId="{54923DBA-F0DD-44E6-9FF3-2DABAC75A7B9}">
      <dgm:prSet/>
      <dgm:spPr/>
      <dgm:t>
        <a:bodyPr/>
        <a:lstStyle/>
        <a:p>
          <a:endParaRPr lang="en-US"/>
        </a:p>
      </dgm:t>
    </dgm:pt>
    <dgm:pt modelId="{7AD2AC58-4EAD-4B70-A4A7-E67176485757}">
      <dgm:prSet phldrT="[Text]"/>
      <dgm:spPr/>
      <dgm:t>
        <a:bodyPr/>
        <a:lstStyle/>
        <a:p>
          <a:r>
            <a:rPr lang="en-US" dirty="0"/>
            <a:t>Calendar</a:t>
          </a:r>
        </a:p>
      </dgm:t>
    </dgm:pt>
    <dgm:pt modelId="{BD940C15-023B-4BD6-B979-ED79BB37C698}" type="parTrans" cxnId="{032D1C20-E740-44AB-9174-73569A72AFA1}">
      <dgm:prSet/>
      <dgm:spPr/>
      <dgm:t>
        <a:bodyPr/>
        <a:lstStyle/>
        <a:p>
          <a:endParaRPr lang="en-US"/>
        </a:p>
      </dgm:t>
    </dgm:pt>
    <dgm:pt modelId="{511863A3-3244-41CA-87D2-58992A95FE18}" type="sibTrans" cxnId="{032D1C20-E740-44AB-9174-73569A72AFA1}">
      <dgm:prSet/>
      <dgm:spPr/>
      <dgm:t>
        <a:bodyPr/>
        <a:lstStyle/>
        <a:p>
          <a:endParaRPr lang="en-US"/>
        </a:p>
      </dgm:t>
    </dgm:pt>
    <dgm:pt modelId="{7ABDB4F2-539C-430F-815E-7E6E886CF909}">
      <dgm:prSet/>
      <dgm:spPr/>
      <dgm:t>
        <a:bodyPr/>
        <a:lstStyle/>
        <a:p>
          <a:r>
            <a:rPr lang="en-US" dirty="0"/>
            <a:t>Online e-Bookstore</a:t>
          </a:r>
        </a:p>
      </dgm:t>
    </dgm:pt>
    <dgm:pt modelId="{B50C8E54-B5DC-4BDB-907B-44C25E7C1CD1}" type="parTrans" cxnId="{27206CBF-100A-4855-9046-F49E5266A4D7}">
      <dgm:prSet/>
      <dgm:spPr/>
      <dgm:t>
        <a:bodyPr/>
        <a:lstStyle/>
        <a:p>
          <a:endParaRPr lang="en-US"/>
        </a:p>
      </dgm:t>
    </dgm:pt>
    <dgm:pt modelId="{CFC456ED-EA0C-4D25-BC2C-ECD6FB345B97}" type="sibTrans" cxnId="{27206CBF-100A-4855-9046-F49E5266A4D7}">
      <dgm:prSet/>
      <dgm:spPr/>
      <dgm:t>
        <a:bodyPr/>
        <a:lstStyle/>
        <a:p>
          <a:endParaRPr lang="en-US"/>
        </a:p>
      </dgm:t>
    </dgm:pt>
    <dgm:pt modelId="{8FC8B539-CE1F-4112-8D9C-80B25FD23970}">
      <dgm:prSet/>
      <dgm:spPr/>
      <dgm:t>
        <a:bodyPr/>
        <a:lstStyle/>
        <a:p>
          <a:r>
            <a:rPr lang="en-US" dirty="0"/>
            <a:t>Tax information</a:t>
          </a:r>
        </a:p>
      </dgm:t>
    </dgm:pt>
    <dgm:pt modelId="{04E351F2-BCD4-4B58-9955-E685D524B3CA}" type="parTrans" cxnId="{7A96B348-988A-46AD-8CFD-BE4BD7A681C0}">
      <dgm:prSet/>
      <dgm:spPr/>
      <dgm:t>
        <a:bodyPr/>
        <a:lstStyle/>
        <a:p>
          <a:endParaRPr lang="en-US"/>
        </a:p>
      </dgm:t>
    </dgm:pt>
    <dgm:pt modelId="{D8A75377-6A10-49E3-B118-90B906DD2EA6}" type="sibTrans" cxnId="{7A96B348-988A-46AD-8CFD-BE4BD7A681C0}">
      <dgm:prSet/>
      <dgm:spPr/>
      <dgm:t>
        <a:bodyPr/>
        <a:lstStyle/>
        <a:p>
          <a:endParaRPr lang="en-US"/>
        </a:p>
      </dgm:t>
    </dgm:pt>
    <dgm:pt modelId="{F391A22F-0D0D-4D57-997C-763D60F234AB}">
      <dgm:prSet/>
      <dgm:spPr/>
      <dgm:t>
        <a:bodyPr/>
        <a:lstStyle/>
        <a:p>
          <a:r>
            <a:rPr lang="en-US" dirty="0"/>
            <a:t>Interviews</a:t>
          </a:r>
        </a:p>
      </dgm:t>
    </dgm:pt>
    <dgm:pt modelId="{09786E37-FF63-4D1E-A282-96BAA8B7E8B6}" type="parTrans" cxnId="{69DE6F1C-4929-4C4B-A662-894A1DFF0DC9}">
      <dgm:prSet/>
      <dgm:spPr/>
      <dgm:t>
        <a:bodyPr/>
        <a:lstStyle/>
        <a:p>
          <a:endParaRPr lang="en-US"/>
        </a:p>
      </dgm:t>
    </dgm:pt>
    <dgm:pt modelId="{AB80F2E7-FA1A-4393-BCEA-3936822F3801}" type="sibTrans" cxnId="{69DE6F1C-4929-4C4B-A662-894A1DFF0DC9}">
      <dgm:prSet/>
      <dgm:spPr/>
      <dgm:t>
        <a:bodyPr/>
        <a:lstStyle/>
        <a:p>
          <a:endParaRPr lang="en-US"/>
        </a:p>
      </dgm:t>
    </dgm:pt>
    <dgm:pt modelId="{6C03E206-742C-4A94-AC99-41E596407CEB}">
      <dgm:prSet/>
      <dgm:spPr/>
      <dgm:t>
        <a:bodyPr/>
        <a:lstStyle/>
        <a:p>
          <a:r>
            <a:rPr lang="en-US" dirty="0"/>
            <a:t>Weekly review</a:t>
          </a:r>
        </a:p>
      </dgm:t>
    </dgm:pt>
    <dgm:pt modelId="{37D84377-352B-4D8D-9199-4F12BAC683FD}" type="parTrans" cxnId="{27F38ADD-8FC7-4242-9C85-9098FB1E51AD}">
      <dgm:prSet/>
      <dgm:spPr/>
      <dgm:t>
        <a:bodyPr/>
        <a:lstStyle/>
        <a:p>
          <a:endParaRPr lang="en-US"/>
        </a:p>
      </dgm:t>
    </dgm:pt>
    <dgm:pt modelId="{13FBB3F2-0D96-4E00-B918-64935BCB14F1}" type="sibTrans" cxnId="{27F38ADD-8FC7-4242-9C85-9098FB1E51AD}">
      <dgm:prSet/>
      <dgm:spPr/>
      <dgm:t>
        <a:bodyPr/>
        <a:lstStyle/>
        <a:p>
          <a:endParaRPr lang="en-US"/>
        </a:p>
      </dgm:t>
    </dgm:pt>
    <dgm:pt modelId="{4FC2ADE3-C1DA-48A6-899B-CB7996FD56B2}">
      <dgm:prSet/>
      <dgm:spPr/>
      <dgm:t>
        <a:bodyPr/>
        <a:lstStyle/>
        <a:p>
          <a:r>
            <a:rPr lang="en-US" dirty="0"/>
            <a:t>Scientific team</a:t>
          </a:r>
        </a:p>
      </dgm:t>
    </dgm:pt>
    <dgm:pt modelId="{E84B9E0E-8CEB-4C16-BDB8-DE5F207E08B7}" type="parTrans" cxnId="{9648E6BF-2F3B-4E54-991D-7EC6339814BF}">
      <dgm:prSet/>
      <dgm:spPr/>
      <dgm:t>
        <a:bodyPr/>
        <a:lstStyle/>
        <a:p>
          <a:endParaRPr lang="en-US"/>
        </a:p>
      </dgm:t>
    </dgm:pt>
    <dgm:pt modelId="{1D10B383-7755-43FE-82B2-25ED91AE37A8}" type="sibTrans" cxnId="{9648E6BF-2F3B-4E54-991D-7EC6339814BF}">
      <dgm:prSet/>
      <dgm:spPr/>
      <dgm:t>
        <a:bodyPr/>
        <a:lstStyle/>
        <a:p>
          <a:endParaRPr lang="en-US"/>
        </a:p>
      </dgm:t>
    </dgm:pt>
    <dgm:pt modelId="{B2462257-1D10-479B-AC86-0CD17BC0B76B}" type="pres">
      <dgm:prSet presAssocID="{DFEBFE96-F7AC-42CB-A50D-F58A475D4DA3}" presName="linear" presStyleCnt="0">
        <dgm:presLayoutVars>
          <dgm:dir/>
          <dgm:animLvl val="lvl"/>
          <dgm:resizeHandles val="exact"/>
        </dgm:presLayoutVars>
      </dgm:prSet>
      <dgm:spPr/>
    </dgm:pt>
    <dgm:pt modelId="{F0F61DDC-62BE-4E4B-98C5-B78192C47E06}" type="pres">
      <dgm:prSet presAssocID="{882A76D3-F2AC-4FEB-8D66-84E5073F368F}" presName="parentLin" presStyleCnt="0"/>
      <dgm:spPr/>
    </dgm:pt>
    <dgm:pt modelId="{8E3E3D1D-EA89-402B-B91B-CF69B39724E0}" type="pres">
      <dgm:prSet presAssocID="{882A76D3-F2AC-4FEB-8D66-84E5073F368F}" presName="parentLeftMargin" presStyleLbl="node1" presStyleIdx="0" presStyleCnt="8"/>
      <dgm:spPr/>
    </dgm:pt>
    <dgm:pt modelId="{F945E0F4-9235-4DE0-87F0-984CB3D8F5C3}" type="pres">
      <dgm:prSet presAssocID="{882A76D3-F2AC-4FEB-8D66-84E5073F368F}" presName="parentText" presStyleLbl="node1" presStyleIdx="0" presStyleCnt="8">
        <dgm:presLayoutVars>
          <dgm:chMax val="0"/>
          <dgm:bulletEnabled val="1"/>
        </dgm:presLayoutVars>
      </dgm:prSet>
      <dgm:spPr/>
    </dgm:pt>
    <dgm:pt modelId="{33267896-DF2E-490E-97B3-D73849BF0920}" type="pres">
      <dgm:prSet presAssocID="{882A76D3-F2AC-4FEB-8D66-84E5073F368F}" presName="negativeSpace" presStyleCnt="0"/>
      <dgm:spPr/>
    </dgm:pt>
    <dgm:pt modelId="{F36F25F3-4E97-40F1-BA76-3B3E1F726A55}" type="pres">
      <dgm:prSet presAssocID="{882A76D3-F2AC-4FEB-8D66-84E5073F368F}" presName="childText" presStyleLbl="conFgAcc1" presStyleIdx="0" presStyleCnt="8">
        <dgm:presLayoutVars>
          <dgm:bulletEnabled val="1"/>
        </dgm:presLayoutVars>
      </dgm:prSet>
      <dgm:spPr/>
    </dgm:pt>
    <dgm:pt modelId="{8794AEAE-91C8-4453-9D49-C1E1B437AD56}" type="pres">
      <dgm:prSet presAssocID="{F0C28E61-8DA7-46A9-B41C-0BF48E4FA7C5}" presName="spaceBetweenRectangles" presStyleCnt="0"/>
      <dgm:spPr/>
    </dgm:pt>
    <dgm:pt modelId="{36925706-3416-4282-B933-AC06AE40BC9E}" type="pres">
      <dgm:prSet presAssocID="{DA031CFD-CC2F-4D88-8335-62F24325D6D2}" presName="parentLin" presStyleCnt="0"/>
      <dgm:spPr/>
    </dgm:pt>
    <dgm:pt modelId="{DBE99D43-C433-4B35-804D-D682465B9D5B}" type="pres">
      <dgm:prSet presAssocID="{DA031CFD-CC2F-4D88-8335-62F24325D6D2}" presName="parentLeftMargin" presStyleLbl="node1" presStyleIdx="0" presStyleCnt="8"/>
      <dgm:spPr/>
    </dgm:pt>
    <dgm:pt modelId="{F1581757-FBC5-474A-B297-9D414C58B85B}" type="pres">
      <dgm:prSet presAssocID="{DA031CFD-CC2F-4D88-8335-62F24325D6D2}" presName="parentText" presStyleLbl="node1" presStyleIdx="1" presStyleCnt="8">
        <dgm:presLayoutVars>
          <dgm:chMax val="0"/>
          <dgm:bulletEnabled val="1"/>
        </dgm:presLayoutVars>
      </dgm:prSet>
      <dgm:spPr/>
    </dgm:pt>
    <dgm:pt modelId="{3A7030C3-7967-481D-B78F-6D6F1CC54D70}" type="pres">
      <dgm:prSet presAssocID="{DA031CFD-CC2F-4D88-8335-62F24325D6D2}" presName="negativeSpace" presStyleCnt="0"/>
      <dgm:spPr/>
    </dgm:pt>
    <dgm:pt modelId="{19D52A21-C0E2-497B-86F8-B6FF65101BB1}" type="pres">
      <dgm:prSet presAssocID="{DA031CFD-CC2F-4D88-8335-62F24325D6D2}" presName="childText" presStyleLbl="conFgAcc1" presStyleIdx="1" presStyleCnt="8">
        <dgm:presLayoutVars>
          <dgm:bulletEnabled val="1"/>
        </dgm:presLayoutVars>
      </dgm:prSet>
      <dgm:spPr/>
    </dgm:pt>
    <dgm:pt modelId="{833E4332-934C-4294-9BE0-D8FE6FA4080B}" type="pres">
      <dgm:prSet presAssocID="{C28E61D7-F6FF-441B-AF1E-E3D1D5CD300A}" presName="spaceBetweenRectangles" presStyleCnt="0"/>
      <dgm:spPr/>
    </dgm:pt>
    <dgm:pt modelId="{E15FC97F-BF6E-4FB1-9570-A1C8DAEE7B31}" type="pres">
      <dgm:prSet presAssocID="{7AD2AC58-4EAD-4B70-A4A7-E67176485757}" presName="parentLin" presStyleCnt="0"/>
      <dgm:spPr/>
    </dgm:pt>
    <dgm:pt modelId="{4AE41657-E664-440E-868D-6A791B6A09BD}" type="pres">
      <dgm:prSet presAssocID="{7AD2AC58-4EAD-4B70-A4A7-E67176485757}" presName="parentLeftMargin" presStyleLbl="node1" presStyleIdx="1" presStyleCnt="8"/>
      <dgm:spPr/>
    </dgm:pt>
    <dgm:pt modelId="{A2A1E06E-7F7B-4930-80E9-1F8EE2116A1E}" type="pres">
      <dgm:prSet presAssocID="{7AD2AC58-4EAD-4B70-A4A7-E67176485757}" presName="parentText" presStyleLbl="node1" presStyleIdx="2" presStyleCnt="8">
        <dgm:presLayoutVars>
          <dgm:chMax val="0"/>
          <dgm:bulletEnabled val="1"/>
        </dgm:presLayoutVars>
      </dgm:prSet>
      <dgm:spPr/>
    </dgm:pt>
    <dgm:pt modelId="{E0F1E89C-0237-4277-B0A0-7DE6ED500919}" type="pres">
      <dgm:prSet presAssocID="{7AD2AC58-4EAD-4B70-A4A7-E67176485757}" presName="negativeSpace" presStyleCnt="0"/>
      <dgm:spPr/>
    </dgm:pt>
    <dgm:pt modelId="{E03990F5-5136-45F9-A828-F2375E58B6DC}" type="pres">
      <dgm:prSet presAssocID="{7AD2AC58-4EAD-4B70-A4A7-E67176485757}" presName="childText" presStyleLbl="conFgAcc1" presStyleIdx="2" presStyleCnt="8">
        <dgm:presLayoutVars>
          <dgm:bulletEnabled val="1"/>
        </dgm:presLayoutVars>
      </dgm:prSet>
      <dgm:spPr/>
    </dgm:pt>
    <dgm:pt modelId="{229687FF-FD50-4C12-AF84-1C4BF6B23264}" type="pres">
      <dgm:prSet presAssocID="{511863A3-3244-41CA-87D2-58992A95FE18}" presName="spaceBetweenRectangles" presStyleCnt="0"/>
      <dgm:spPr/>
    </dgm:pt>
    <dgm:pt modelId="{CB098048-6CDE-4067-98DC-48997588C3F9}" type="pres">
      <dgm:prSet presAssocID="{7ABDB4F2-539C-430F-815E-7E6E886CF909}" presName="parentLin" presStyleCnt="0"/>
      <dgm:spPr/>
    </dgm:pt>
    <dgm:pt modelId="{475E9AA0-610C-452E-80E5-A6A478261E6D}" type="pres">
      <dgm:prSet presAssocID="{7ABDB4F2-539C-430F-815E-7E6E886CF909}" presName="parentLeftMargin" presStyleLbl="node1" presStyleIdx="2" presStyleCnt="8"/>
      <dgm:spPr/>
    </dgm:pt>
    <dgm:pt modelId="{194C3A47-F769-464E-BFBA-85B4857D7E01}" type="pres">
      <dgm:prSet presAssocID="{7ABDB4F2-539C-430F-815E-7E6E886CF909}" presName="parentText" presStyleLbl="node1" presStyleIdx="3" presStyleCnt="8">
        <dgm:presLayoutVars>
          <dgm:chMax val="0"/>
          <dgm:bulletEnabled val="1"/>
        </dgm:presLayoutVars>
      </dgm:prSet>
      <dgm:spPr/>
    </dgm:pt>
    <dgm:pt modelId="{683B5D61-A976-4B31-B10A-45B1077F8376}" type="pres">
      <dgm:prSet presAssocID="{7ABDB4F2-539C-430F-815E-7E6E886CF909}" presName="negativeSpace" presStyleCnt="0"/>
      <dgm:spPr/>
    </dgm:pt>
    <dgm:pt modelId="{70E3C86E-E5D3-46C1-95A9-B342A5D86985}" type="pres">
      <dgm:prSet presAssocID="{7ABDB4F2-539C-430F-815E-7E6E886CF909}" presName="childText" presStyleLbl="conFgAcc1" presStyleIdx="3" presStyleCnt="8">
        <dgm:presLayoutVars>
          <dgm:bulletEnabled val="1"/>
        </dgm:presLayoutVars>
      </dgm:prSet>
      <dgm:spPr/>
    </dgm:pt>
    <dgm:pt modelId="{59EF7F5A-8FED-4E1E-8895-0A6FDAE353DE}" type="pres">
      <dgm:prSet presAssocID="{CFC456ED-EA0C-4D25-BC2C-ECD6FB345B97}" presName="spaceBetweenRectangles" presStyleCnt="0"/>
      <dgm:spPr/>
    </dgm:pt>
    <dgm:pt modelId="{16F6C664-7500-49C8-9352-9376F63580A9}" type="pres">
      <dgm:prSet presAssocID="{8FC8B539-CE1F-4112-8D9C-80B25FD23970}" presName="parentLin" presStyleCnt="0"/>
      <dgm:spPr/>
    </dgm:pt>
    <dgm:pt modelId="{EBB60BED-FAD3-46F6-99EC-EF1C195351FD}" type="pres">
      <dgm:prSet presAssocID="{8FC8B539-CE1F-4112-8D9C-80B25FD23970}" presName="parentLeftMargin" presStyleLbl="node1" presStyleIdx="3" presStyleCnt="8"/>
      <dgm:spPr/>
    </dgm:pt>
    <dgm:pt modelId="{0A099067-0801-4468-A111-4460C10B0ED5}" type="pres">
      <dgm:prSet presAssocID="{8FC8B539-CE1F-4112-8D9C-80B25FD23970}" presName="parentText" presStyleLbl="node1" presStyleIdx="4" presStyleCnt="8">
        <dgm:presLayoutVars>
          <dgm:chMax val="0"/>
          <dgm:bulletEnabled val="1"/>
        </dgm:presLayoutVars>
      </dgm:prSet>
      <dgm:spPr/>
    </dgm:pt>
    <dgm:pt modelId="{2D4B86BF-DD06-40CF-8B3F-D6FBD30DB684}" type="pres">
      <dgm:prSet presAssocID="{8FC8B539-CE1F-4112-8D9C-80B25FD23970}" presName="negativeSpace" presStyleCnt="0"/>
      <dgm:spPr/>
    </dgm:pt>
    <dgm:pt modelId="{FE1D7E0A-F3BC-40E4-A842-A8FABB7C57C8}" type="pres">
      <dgm:prSet presAssocID="{8FC8B539-CE1F-4112-8D9C-80B25FD23970}" presName="childText" presStyleLbl="conFgAcc1" presStyleIdx="4" presStyleCnt="8">
        <dgm:presLayoutVars>
          <dgm:bulletEnabled val="1"/>
        </dgm:presLayoutVars>
      </dgm:prSet>
      <dgm:spPr/>
    </dgm:pt>
    <dgm:pt modelId="{EB738AE1-2432-4A6C-A345-11A5845196FC}" type="pres">
      <dgm:prSet presAssocID="{D8A75377-6A10-49E3-B118-90B906DD2EA6}" presName="spaceBetweenRectangles" presStyleCnt="0"/>
      <dgm:spPr/>
    </dgm:pt>
    <dgm:pt modelId="{0A78A3B9-0E25-4B71-9CCD-73DE31E34A4C}" type="pres">
      <dgm:prSet presAssocID="{F391A22F-0D0D-4D57-997C-763D60F234AB}" presName="parentLin" presStyleCnt="0"/>
      <dgm:spPr/>
    </dgm:pt>
    <dgm:pt modelId="{5B4EF586-A06B-4353-A024-933412A21C07}" type="pres">
      <dgm:prSet presAssocID="{F391A22F-0D0D-4D57-997C-763D60F234AB}" presName="parentLeftMargin" presStyleLbl="node1" presStyleIdx="4" presStyleCnt="8"/>
      <dgm:spPr/>
    </dgm:pt>
    <dgm:pt modelId="{6E96D04A-6D03-4ABE-919B-5E58D55C00BC}" type="pres">
      <dgm:prSet presAssocID="{F391A22F-0D0D-4D57-997C-763D60F234AB}" presName="parentText" presStyleLbl="node1" presStyleIdx="5" presStyleCnt="8">
        <dgm:presLayoutVars>
          <dgm:chMax val="0"/>
          <dgm:bulletEnabled val="1"/>
        </dgm:presLayoutVars>
      </dgm:prSet>
      <dgm:spPr/>
    </dgm:pt>
    <dgm:pt modelId="{6D2A0AB4-869A-4762-9C06-CF3139D3BFC7}" type="pres">
      <dgm:prSet presAssocID="{F391A22F-0D0D-4D57-997C-763D60F234AB}" presName="negativeSpace" presStyleCnt="0"/>
      <dgm:spPr/>
    </dgm:pt>
    <dgm:pt modelId="{2E0C2BE5-846C-490A-9164-8EAF168278E3}" type="pres">
      <dgm:prSet presAssocID="{F391A22F-0D0D-4D57-997C-763D60F234AB}" presName="childText" presStyleLbl="conFgAcc1" presStyleIdx="5" presStyleCnt="8">
        <dgm:presLayoutVars>
          <dgm:bulletEnabled val="1"/>
        </dgm:presLayoutVars>
      </dgm:prSet>
      <dgm:spPr/>
    </dgm:pt>
    <dgm:pt modelId="{CCD0D894-826B-4A9F-A65B-84066D82BE80}" type="pres">
      <dgm:prSet presAssocID="{AB80F2E7-FA1A-4393-BCEA-3936822F3801}" presName="spaceBetweenRectangles" presStyleCnt="0"/>
      <dgm:spPr/>
    </dgm:pt>
    <dgm:pt modelId="{15974644-2EFD-4D1D-AD17-EE19F6EEE978}" type="pres">
      <dgm:prSet presAssocID="{6C03E206-742C-4A94-AC99-41E596407CEB}" presName="parentLin" presStyleCnt="0"/>
      <dgm:spPr/>
    </dgm:pt>
    <dgm:pt modelId="{3FFA6A93-D177-479B-915A-71724467B682}" type="pres">
      <dgm:prSet presAssocID="{6C03E206-742C-4A94-AC99-41E596407CEB}" presName="parentLeftMargin" presStyleLbl="node1" presStyleIdx="5" presStyleCnt="8"/>
      <dgm:spPr/>
    </dgm:pt>
    <dgm:pt modelId="{269C5E22-AEF5-40E2-86EF-A3FEC653274A}" type="pres">
      <dgm:prSet presAssocID="{6C03E206-742C-4A94-AC99-41E596407CEB}" presName="parentText" presStyleLbl="node1" presStyleIdx="6" presStyleCnt="8">
        <dgm:presLayoutVars>
          <dgm:chMax val="0"/>
          <dgm:bulletEnabled val="1"/>
        </dgm:presLayoutVars>
      </dgm:prSet>
      <dgm:spPr/>
    </dgm:pt>
    <dgm:pt modelId="{98110139-DB42-4B62-87BB-50A7770644A4}" type="pres">
      <dgm:prSet presAssocID="{6C03E206-742C-4A94-AC99-41E596407CEB}" presName="negativeSpace" presStyleCnt="0"/>
      <dgm:spPr/>
    </dgm:pt>
    <dgm:pt modelId="{267A83E1-B818-43D3-BA77-C06B9CF8D92B}" type="pres">
      <dgm:prSet presAssocID="{6C03E206-742C-4A94-AC99-41E596407CEB}" presName="childText" presStyleLbl="conFgAcc1" presStyleIdx="6" presStyleCnt="8">
        <dgm:presLayoutVars>
          <dgm:bulletEnabled val="1"/>
        </dgm:presLayoutVars>
      </dgm:prSet>
      <dgm:spPr/>
    </dgm:pt>
    <dgm:pt modelId="{FB778F53-0073-4DE0-A4FC-532057F3AA73}" type="pres">
      <dgm:prSet presAssocID="{13FBB3F2-0D96-4E00-B918-64935BCB14F1}" presName="spaceBetweenRectangles" presStyleCnt="0"/>
      <dgm:spPr/>
    </dgm:pt>
    <dgm:pt modelId="{3FC42737-E03D-48FC-96B1-3C3E6A6A72D2}" type="pres">
      <dgm:prSet presAssocID="{4FC2ADE3-C1DA-48A6-899B-CB7996FD56B2}" presName="parentLin" presStyleCnt="0"/>
      <dgm:spPr/>
    </dgm:pt>
    <dgm:pt modelId="{0921125C-8EF1-4F5A-BF2F-7D79930B5CCE}" type="pres">
      <dgm:prSet presAssocID="{4FC2ADE3-C1DA-48A6-899B-CB7996FD56B2}" presName="parentLeftMargin" presStyleLbl="node1" presStyleIdx="6" presStyleCnt="8"/>
      <dgm:spPr/>
    </dgm:pt>
    <dgm:pt modelId="{A9889C30-E49F-43C6-B01E-57F63447BBD4}" type="pres">
      <dgm:prSet presAssocID="{4FC2ADE3-C1DA-48A6-899B-CB7996FD56B2}" presName="parentText" presStyleLbl="node1" presStyleIdx="7" presStyleCnt="8">
        <dgm:presLayoutVars>
          <dgm:chMax val="0"/>
          <dgm:bulletEnabled val="1"/>
        </dgm:presLayoutVars>
      </dgm:prSet>
      <dgm:spPr/>
    </dgm:pt>
    <dgm:pt modelId="{55C14D0B-98E2-4104-958E-7AB6C2744B33}" type="pres">
      <dgm:prSet presAssocID="{4FC2ADE3-C1DA-48A6-899B-CB7996FD56B2}" presName="negativeSpace" presStyleCnt="0"/>
      <dgm:spPr/>
    </dgm:pt>
    <dgm:pt modelId="{9236BDA9-26B0-4A8A-9374-64FB95F74E76}" type="pres">
      <dgm:prSet presAssocID="{4FC2ADE3-C1DA-48A6-899B-CB7996FD56B2}" presName="childText" presStyleLbl="conFgAcc1" presStyleIdx="7" presStyleCnt="8">
        <dgm:presLayoutVars>
          <dgm:bulletEnabled val="1"/>
        </dgm:presLayoutVars>
      </dgm:prSet>
      <dgm:spPr/>
    </dgm:pt>
  </dgm:ptLst>
  <dgm:cxnLst>
    <dgm:cxn modelId="{5C3DA40D-BE8B-4F6E-8C06-2029DFCCC401}" type="presOf" srcId="{DA031CFD-CC2F-4D88-8335-62F24325D6D2}" destId="{DBE99D43-C433-4B35-804D-D682465B9D5B}" srcOrd="0" destOrd="0" presId="urn:microsoft.com/office/officeart/2005/8/layout/list1"/>
    <dgm:cxn modelId="{89E4C415-27C3-4ECD-B409-B16990215EAF}" type="presOf" srcId="{7AD2AC58-4EAD-4B70-A4A7-E67176485757}" destId="{A2A1E06E-7F7B-4930-80E9-1F8EE2116A1E}" srcOrd="1" destOrd="0" presId="urn:microsoft.com/office/officeart/2005/8/layout/list1"/>
    <dgm:cxn modelId="{0D667C17-4775-4AA9-B937-AB5197F00DAF}" type="presOf" srcId="{8FC8B539-CE1F-4112-8D9C-80B25FD23970}" destId="{0A099067-0801-4468-A111-4460C10B0ED5}" srcOrd="1" destOrd="0" presId="urn:microsoft.com/office/officeart/2005/8/layout/list1"/>
    <dgm:cxn modelId="{46618B1A-C18D-4957-89F0-FDC81C8BE82A}" type="presOf" srcId="{DFEBFE96-F7AC-42CB-A50D-F58A475D4DA3}" destId="{B2462257-1D10-479B-AC86-0CD17BC0B76B}" srcOrd="0" destOrd="0" presId="urn:microsoft.com/office/officeart/2005/8/layout/list1"/>
    <dgm:cxn modelId="{69DE6F1C-4929-4C4B-A662-894A1DFF0DC9}" srcId="{DFEBFE96-F7AC-42CB-A50D-F58A475D4DA3}" destId="{F391A22F-0D0D-4D57-997C-763D60F234AB}" srcOrd="5" destOrd="0" parTransId="{09786E37-FF63-4D1E-A282-96BAA8B7E8B6}" sibTransId="{AB80F2E7-FA1A-4393-BCEA-3936822F3801}"/>
    <dgm:cxn modelId="{032D1C20-E740-44AB-9174-73569A72AFA1}" srcId="{DFEBFE96-F7AC-42CB-A50D-F58A475D4DA3}" destId="{7AD2AC58-4EAD-4B70-A4A7-E67176485757}" srcOrd="2" destOrd="0" parTransId="{BD940C15-023B-4BD6-B979-ED79BB37C698}" sibTransId="{511863A3-3244-41CA-87D2-58992A95FE18}"/>
    <dgm:cxn modelId="{2890CC2F-46CD-4606-8073-F8E6F9B58682}" type="presOf" srcId="{7ABDB4F2-539C-430F-815E-7E6E886CF909}" destId="{194C3A47-F769-464E-BFBA-85B4857D7E01}" srcOrd="1" destOrd="0" presId="urn:microsoft.com/office/officeart/2005/8/layout/list1"/>
    <dgm:cxn modelId="{6CE42761-F4A8-446C-99D2-444005739DD3}" type="presOf" srcId="{7AD2AC58-4EAD-4B70-A4A7-E67176485757}" destId="{4AE41657-E664-440E-868D-6A791B6A09BD}" srcOrd="0" destOrd="0" presId="urn:microsoft.com/office/officeart/2005/8/layout/list1"/>
    <dgm:cxn modelId="{7A96B348-988A-46AD-8CFD-BE4BD7A681C0}" srcId="{DFEBFE96-F7AC-42CB-A50D-F58A475D4DA3}" destId="{8FC8B539-CE1F-4112-8D9C-80B25FD23970}" srcOrd="4" destOrd="0" parTransId="{04E351F2-BCD4-4B58-9955-E685D524B3CA}" sibTransId="{D8A75377-6A10-49E3-B118-90B906DD2EA6}"/>
    <dgm:cxn modelId="{9233826C-EC1C-4015-BA2A-EE6467E20655}" type="presOf" srcId="{4FC2ADE3-C1DA-48A6-899B-CB7996FD56B2}" destId="{0921125C-8EF1-4F5A-BF2F-7D79930B5CCE}" srcOrd="0" destOrd="0" presId="urn:microsoft.com/office/officeart/2005/8/layout/list1"/>
    <dgm:cxn modelId="{5903057A-62DC-42E2-B1F9-9613D7B0994E}" type="presOf" srcId="{F391A22F-0D0D-4D57-997C-763D60F234AB}" destId="{6E96D04A-6D03-4ABE-919B-5E58D55C00BC}" srcOrd="1" destOrd="0" presId="urn:microsoft.com/office/officeart/2005/8/layout/list1"/>
    <dgm:cxn modelId="{E3660B7B-E0F6-47A1-8F9D-0CC25AC83D0A}" type="presOf" srcId="{4FC2ADE3-C1DA-48A6-899B-CB7996FD56B2}" destId="{A9889C30-E49F-43C6-B01E-57F63447BBD4}" srcOrd="1" destOrd="0" presId="urn:microsoft.com/office/officeart/2005/8/layout/list1"/>
    <dgm:cxn modelId="{3F830C7B-DFDC-41EC-AAF1-8928EED12569}" srcId="{DFEBFE96-F7AC-42CB-A50D-F58A475D4DA3}" destId="{882A76D3-F2AC-4FEB-8D66-84E5073F368F}" srcOrd="0" destOrd="0" parTransId="{61B72D94-1C72-4E99-BA54-2D17E8CB1147}" sibTransId="{F0C28E61-8DA7-46A9-B41C-0BF48E4FA7C5}"/>
    <dgm:cxn modelId="{036C0685-D5F5-493D-8B53-DC9F924FF160}" type="presOf" srcId="{F391A22F-0D0D-4D57-997C-763D60F234AB}" destId="{5B4EF586-A06B-4353-A024-933412A21C07}" srcOrd="0" destOrd="0" presId="urn:microsoft.com/office/officeart/2005/8/layout/list1"/>
    <dgm:cxn modelId="{86129F86-96DB-4F87-9E9F-78A8FB74B072}" type="presOf" srcId="{6C03E206-742C-4A94-AC99-41E596407CEB}" destId="{269C5E22-AEF5-40E2-86EF-A3FEC653274A}" srcOrd="1" destOrd="0" presId="urn:microsoft.com/office/officeart/2005/8/layout/list1"/>
    <dgm:cxn modelId="{9B39F392-2DB1-45FD-9F6C-3883A581B6FA}" type="presOf" srcId="{882A76D3-F2AC-4FEB-8D66-84E5073F368F}" destId="{F945E0F4-9235-4DE0-87F0-984CB3D8F5C3}" srcOrd="1" destOrd="0" presId="urn:microsoft.com/office/officeart/2005/8/layout/list1"/>
    <dgm:cxn modelId="{54923DBA-F0DD-44E6-9FF3-2DABAC75A7B9}" srcId="{DFEBFE96-F7AC-42CB-A50D-F58A475D4DA3}" destId="{DA031CFD-CC2F-4D88-8335-62F24325D6D2}" srcOrd="1" destOrd="0" parTransId="{F3D95E68-B2A3-4264-A726-1DB070E97E25}" sibTransId="{C28E61D7-F6FF-441B-AF1E-E3D1D5CD300A}"/>
    <dgm:cxn modelId="{27206CBF-100A-4855-9046-F49E5266A4D7}" srcId="{DFEBFE96-F7AC-42CB-A50D-F58A475D4DA3}" destId="{7ABDB4F2-539C-430F-815E-7E6E886CF909}" srcOrd="3" destOrd="0" parTransId="{B50C8E54-B5DC-4BDB-907B-44C25E7C1CD1}" sibTransId="{CFC456ED-EA0C-4D25-BC2C-ECD6FB345B97}"/>
    <dgm:cxn modelId="{9648E6BF-2F3B-4E54-991D-7EC6339814BF}" srcId="{DFEBFE96-F7AC-42CB-A50D-F58A475D4DA3}" destId="{4FC2ADE3-C1DA-48A6-899B-CB7996FD56B2}" srcOrd="7" destOrd="0" parTransId="{E84B9E0E-8CEB-4C16-BDB8-DE5F207E08B7}" sibTransId="{1D10B383-7755-43FE-82B2-25ED91AE37A8}"/>
    <dgm:cxn modelId="{47D1B3C0-BBFD-4CDC-A881-8B584223263B}" type="presOf" srcId="{8FC8B539-CE1F-4112-8D9C-80B25FD23970}" destId="{EBB60BED-FAD3-46F6-99EC-EF1C195351FD}" srcOrd="0" destOrd="0" presId="urn:microsoft.com/office/officeart/2005/8/layout/list1"/>
    <dgm:cxn modelId="{A19AAEC4-5899-4A2F-80A8-BE9C1590DBBF}" type="presOf" srcId="{6C03E206-742C-4A94-AC99-41E596407CEB}" destId="{3FFA6A93-D177-479B-915A-71724467B682}" srcOrd="0" destOrd="0" presId="urn:microsoft.com/office/officeart/2005/8/layout/list1"/>
    <dgm:cxn modelId="{A0A819D0-9A5F-4465-A9DC-4561CAFC22BE}" type="presOf" srcId="{882A76D3-F2AC-4FEB-8D66-84E5073F368F}" destId="{8E3E3D1D-EA89-402B-B91B-CF69B39724E0}" srcOrd="0" destOrd="0" presId="urn:microsoft.com/office/officeart/2005/8/layout/list1"/>
    <dgm:cxn modelId="{27F38ADD-8FC7-4242-9C85-9098FB1E51AD}" srcId="{DFEBFE96-F7AC-42CB-A50D-F58A475D4DA3}" destId="{6C03E206-742C-4A94-AC99-41E596407CEB}" srcOrd="6" destOrd="0" parTransId="{37D84377-352B-4D8D-9199-4F12BAC683FD}" sibTransId="{13FBB3F2-0D96-4E00-B918-64935BCB14F1}"/>
    <dgm:cxn modelId="{558FE1EE-CBAC-4178-B515-F2F95724237A}" type="presOf" srcId="{DA031CFD-CC2F-4D88-8335-62F24325D6D2}" destId="{F1581757-FBC5-474A-B297-9D414C58B85B}" srcOrd="1" destOrd="0" presId="urn:microsoft.com/office/officeart/2005/8/layout/list1"/>
    <dgm:cxn modelId="{64B8CDF5-726A-4103-93F4-D4AD75962FD1}" type="presOf" srcId="{7ABDB4F2-539C-430F-815E-7E6E886CF909}" destId="{475E9AA0-610C-452E-80E5-A6A478261E6D}" srcOrd="0" destOrd="0" presId="urn:microsoft.com/office/officeart/2005/8/layout/list1"/>
    <dgm:cxn modelId="{CD29C881-3EA7-4858-BAE3-6D58D0093442}" type="presParOf" srcId="{B2462257-1D10-479B-AC86-0CD17BC0B76B}" destId="{F0F61DDC-62BE-4E4B-98C5-B78192C47E06}" srcOrd="0" destOrd="0" presId="urn:microsoft.com/office/officeart/2005/8/layout/list1"/>
    <dgm:cxn modelId="{ED5B56B8-6AE5-425E-B0F4-D937ED4527B6}" type="presParOf" srcId="{F0F61DDC-62BE-4E4B-98C5-B78192C47E06}" destId="{8E3E3D1D-EA89-402B-B91B-CF69B39724E0}" srcOrd="0" destOrd="0" presId="urn:microsoft.com/office/officeart/2005/8/layout/list1"/>
    <dgm:cxn modelId="{00CCD49F-8A26-4400-81EE-1E0031EB456D}" type="presParOf" srcId="{F0F61DDC-62BE-4E4B-98C5-B78192C47E06}" destId="{F945E0F4-9235-4DE0-87F0-984CB3D8F5C3}" srcOrd="1" destOrd="0" presId="urn:microsoft.com/office/officeart/2005/8/layout/list1"/>
    <dgm:cxn modelId="{C5B9CB07-3C93-48DE-B7BF-6A1C8850B988}" type="presParOf" srcId="{B2462257-1D10-479B-AC86-0CD17BC0B76B}" destId="{33267896-DF2E-490E-97B3-D73849BF0920}" srcOrd="1" destOrd="0" presId="urn:microsoft.com/office/officeart/2005/8/layout/list1"/>
    <dgm:cxn modelId="{9C0EDA3B-BF5E-4F36-8D6B-805253BB51F8}" type="presParOf" srcId="{B2462257-1D10-479B-AC86-0CD17BC0B76B}" destId="{F36F25F3-4E97-40F1-BA76-3B3E1F726A55}" srcOrd="2" destOrd="0" presId="urn:microsoft.com/office/officeart/2005/8/layout/list1"/>
    <dgm:cxn modelId="{B8D2A922-8073-4CC9-B186-5D1FFCB56B56}" type="presParOf" srcId="{B2462257-1D10-479B-AC86-0CD17BC0B76B}" destId="{8794AEAE-91C8-4453-9D49-C1E1B437AD56}" srcOrd="3" destOrd="0" presId="urn:microsoft.com/office/officeart/2005/8/layout/list1"/>
    <dgm:cxn modelId="{33A31DE4-0BF7-49E8-AFA2-6AC7B938169C}" type="presParOf" srcId="{B2462257-1D10-479B-AC86-0CD17BC0B76B}" destId="{36925706-3416-4282-B933-AC06AE40BC9E}" srcOrd="4" destOrd="0" presId="urn:microsoft.com/office/officeart/2005/8/layout/list1"/>
    <dgm:cxn modelId="{274924B6-FE35-4EA6-A00B-7042972DDC88}" type="presParOf" srcId="{36925706-3416-4282-B933-AC06AE40BC9E}" destId="{DBE99D43-C433-4B35-804D-D682465B9D5B}" srcOrd="0" destOrd="0" presId="urn:microsoft.com/office/officeart/2005/8/layout/list1"/>
    <dgm:cxn modelId="{EF266476-F5A3-4734-BB65-84ADFEEAFFA9}" type="presParOf" srcId="{36925706-3416-4282-B933-AC06AE40BC9E}" destId="{F1581757-FBC5-474A-B297-9D414C58B85B}" srcOrd="1" destOrd="0" presId="urn:microsoft.com/office/officeart/2005/8/layout/list1"/>
    <dgm:cxn modelId="{F65E24D6-5CCD-49D0-B2E0-18BD5E8B92EE}" type="presParOf" srcId="{B2462257-1D10-479B-AC86-0CD17BC0B76B}" destId="{3A7030C3-7967-481D-B78F-6D6F1CC54D70}" srcOrd="5" destOrd="0" presId="urn:microsoft.com/office/officeart/2005/8/layout/list1"/>
    <dgm:cxn modelId="{A9DEFE35-D34E-454D-87EA-EAE30C4D3251}" type="presParOf" srcId="{B2462257-1D10-479B-AC86-0CD17BC0B76B}" destId="{19D52A21-C0E2-497B-86F8-B6FF65101BB1}" srcOrd="6" destOrd="0" presId="urn:microsoft.com/office/officeart/2005/8/layout/list1"/>
    <dgm:cxn modelId="{C3F6BF25-61D3-4F82-A5FA-48771A72035E}" type="presParOf" srcId="{B2462257-1D10-479B-AC86-0CD17BC0B76B}" destId="{833E4332-934C-4294-9BE0-D8FE6FA4080B}" srcOrd="7" destOrd="0" presId="urn:microsoft.com/office/officeart/2005/8/layout/list1"/>
    <dgm:cxn modelId="{35871D8F-DBE9-4910-919A-5902AAFE24EE}" type="presParOf" srcId="{B2462257-1D10-479B-AC86-0CD17BC0B76B}" destId="{E15FC97F-BF6E-4FB1-9570-A1C8DAEE7B31}" srcOrd="8" destOrd="0" presId="urn:microsoft.com/office/officeart/2005/8/layout/list1"/>
    <dgm:cxn modelId="{3D3DA0D9-9356-42E8-B781-6DBD3188D2D4}" type="presParOf" srcId="{E15FC97F-BF6E-4FB1-9570-A1C8DAEE7B31}" destId="{4AE41657-E664-440E-868D-6A791B6A09BD}" srcOrd="0" destOrd="0" presId="urn:microsoft.com/office/officeart/2005/8/layout/list1"/>
    <dgm:cxn modelId="{5C68FE72-ECFA-4503-B057-ADC34DC22431}" type="presParOf" srcId="{E15FC97F-BF6E-4FB1-9570-A1C8DAEE7B31}" destId="{A2A1E06E-7F7B-4930-80E9-1F8EE2116A1E}" srcOrd="1" destOrd="0" presId="urn:microsoft.com/office/officeart/2005/8/layout/list1"/>
    <dgm:cxn modelId="{1C2D656A-8F5E-417A-8C27-A956EFC750FE}" type="presParOf" srcId="{B2462257-1D10-479B-AC86-0CD17BC0B76B}" destId="{E0F1E89C-0237-4277-B0A0-7DE6ED500919}" srcOrd="9" destOrd="0" presId="urn:microsoft.com/office/officeart/2005/8/layout/list1"/>
    <dgm:cxn modelId="{CDE502B9-4BE0-4ADA-8F54-B5F680207D88}" type="presParOf" srcId="{B2462257-1D10-479B-AC86-0CD17BC0B76B}" destId="{E03990F5-5136-45F9-A828-F2375E58B6DC}" srcOrd="10" destOrd="0" presId="urn:microsoft.com/office/officeart/2005/8/layout/list1"/>
    <dgm:cxn modelId="{3D0F93EE-7351-4DDD-8B2A-87FFD90FD990}" type="presParOf" srcId="{B2462257-1D10-479B-AC86-0CD17BC0B76B}" destId="{229687FF-FD50-4C12-AF84-1C4BF6B23264}" srcOrd="11" destOrd="0" presId="urn:microsoft.com/office/officeart/2005/8/layout/list1"/>
    <dgm:cxn modelId="{905FD389-3EFE-42BA-B118-A6BA3964F927}" type="presParOf" srcId="{B2462257-1D10-479B-AC86-0CD17BC0B76B}" destId="{CB098048-6CDE-4067-98DC-48997588C3F9}" srcOrd="12" destOrd="0" presId="urn:microsoft.com/office/officeart/2005/8/layout/list1"/>
    <dgm:cxn modelId="{FD35FC33-257C-469E-AC6A-6CFE293C19DB}" type="presParOf" srcId="{CB098048-6CDE-4067-98DC-48997588C3F9}" destId="{475E9AA0-610C-452E-80E5-A6A478261E6D}" srcOrd="0" destOrd="0" presId="urn:microsoft.com/office/officeart/2005/8/layout/list1"/>
    <dgm:cxn modelId="{C9A7559A-2D30-43F5-8B71-1B79C2FD6FB0}" type="presParOf" srcId="{CB098048-6CDE-4067-98DC-48997588C3F9}" destId="{194C3A47-F769-464E-BFBA-85B4857D7E01}" srcOrd="1" destOrd="0" presId="urn:microsoft.com/office/officeart/2005/8/layout/list1"/>
    <dgm:cxn modelId="{0AA75F75-A8C9-46A4-BF3A-6F50879F08E1}" type="presParOf" srcId="{B2462257-1D10-479B-AC86-0CD17BC0B76B}" destId="{683B5D61-A976-4B31-B10A-45B1077F8376}" srcOrd="13" destOrd="0" presId="urn:microsoft.com/office/officeart/2005/8/layout/list1"/>
    <dgm:cxn modelId="{042172CC-66B2-428F-B09D-9165FD33E189}" type="presParOf" srcId="{B2462257-1D10-479B-AC86-0CD17BC0B76B}" destId="{70E3C86E-E5D3-46C1-95A9-B342A5D86985}" srcOrd="14" destOrd="0" presId="urn:microsoft.com/office/officeart/2005/8/layout/list1"/>
    <dgm:cxn modelId="{D1F8D7E4-F456-4F27-ADA6-5A7506EE7475}" type="presParOf" srcId="{B2462257-1D10-479B-AC86-0CD17BC0B76B}" destId="{59EF7F5A-8FED-4E1E-8895-0A6FDAE353DE}" srcOrd="15" destOrd="0" presId="urn:microsoft.com/office/officeart/2005/8/layout/list1"/>
    <dgm:cxn modelId="{A2453ECB-B4DE-4247-AC44-B311353279FB}" type="presParOf" srcId="{B2462257-1D10-479B-AC86-0CD17BC0B76B}" destId="{16F6C664-7500-49C8-9352-9376F63580A9}" srcOrd="16" destOrd="0" presId="urn:microsoft.com/office/officeart/2005/8/layout/list1"/>
    <dgm:cxn modelId="{7AFBA75F-ABD0-466C-A16E-AE4D2226B046}" type="presParOf" srcId="{16F6C664-7500-49C8-9352-9376F63580A9}" destId="{EBB60BED-FAD3-46F6-99EC-EF1C195351FD}" srcOrd="0" destOrd="0" presId="urn:microsoft.com/office/officeart/2005/8/layout/list1"/>
    <dgm:cxn modelId="{AB68A079-86B6-4F03-818F-40A27571267C}" type="presParOf" srcId="{16F6C664-7500-49C8-9352-9376F63580A9}" destId="{0A099067-0801-4468-A111-4460C10B0ED5}" srcOrd="1" destOrd="0" presId="urn:microsoft.com/office/officeart/2005/8/layout/list1"/>
    <dgm:cxn modelId="{AF02F552-F49A-4F97-8151-81E07C51D604}" type="presParOf" srcId="{B2462257-1D10-479B-AC86-0CD17BC0B76B}" destId="{2D4B86BF-DD06-40CF-8B3F-D6FBD30DB684}" srcOrd="17" destOrd="0" presId="urn:microsoft.com/office/officeart/2005/8/layout/list1"/>
    <dgm:cxn modelId="{16C02CF5-638E-4E9F-8826-B582C4C175D9}" type="presParOf" srcId="{B2462257-1D10-479B-AC86-0CD17BC0B76B}" destId="{FE1D7E0A-F3BC-40E4-A842-A8FABB7C57C8}" srcOrd="18" destOrd="0" presId="urn:microsoft.com/office/officeart/2005/8/layout/list1"/>
    <dgm:cxn modelId="{4C44D697-90CB-4D1A-9BCE-0C9EB949F53F}" type="presParOf" srcId="{B2462257-1D10-479B-AC86-0CD17BC0B76B}" destId="{EB738AE1-2432-4A6C-A345-11A5845196FC}" srcOrd="19" destOrd="0" presId="urn:microsoft.com/office/officeart/2005/8/layout/list1"/>
    <dgm:cxn modelId="{1085E326-8864-4AFF-BD60-30E7F4C347DA}" type="presParOf" srcId="{B2462257-1D10-479B-AC86-0CD17BC0B76B}" destId="{0A78A3B9-0E25-4B71-9CCD-73DE31E34A4C}" srcOrd="20" destOrd="0" presId="urn:microsoft.com/office/officeart/2005/8/layout/list1"/>
    <dgm:cxn modelId="{C0EC311E-2ABB-4A49-AE35-7D8142E7878F}" type="presParOf" srcId="{0A78A3B9-0E25-4B71-9CCD-73DE31E34A4C}" destId="{5B4EF586-A06B-4353-A024-933412A21C07}" srcOrd="0" destOrd="0" presId="urn:microsoft.com/office/officeart/2005/8/layout/list1"/>
    <dgm:cxn modelId="{EF7AE928-643E-4C38-8F87-0205E4D49876}" type="presParOf" srcId="{0A78A3B9-0E25-4B71-9CCD-73DE31E34A4C}" destId="{6E96D04A-6D03-4ABE-919B-5E58D55C00BC}" srcOrd="1" destOrd="0" presId="urn:microsoft.com/office/officeart/2005/8/layout/list1"/>
    <dgm:cxn modelId="{B757C8A8-DB06-4F85-A6E1-A3480C576118}" type="presParOf" srcId="{B2462257-1D10-479B-AC86-0CD17BC0B76B}" destId="{6D2A0AB4-869A-4762-9C06-CF3139D3BFC7}" srcOrd="21" destOrd="0" presId="urn:microsoft.com/office/officeart/2005/8/layout/list1"/>
    <dgm:cxn modelId="{C82AF1E6-3B65-49AC-BA8F-2A391D9B50A7}" type="presParOf" srcId="{B2462257-1D10-479B-AC86-0CD17BC0B76B}" destId="{2E0C2BE5-846C-490A-9164-8EAF168278E3}" srcOrd="22" destOrd="0" presId="urn:microsoft.com/office/officeart/2005/8/layout/list1"/>
    <dgm:cxn modelId="{D2E02EEC-12C8-43A4-A1C2-6CAE9C205325}" type="presParOf" srcId="{B2462257-1D10-479B-AC86-0CD17BC0B76B}" destId="{CCD0D894-826B-4A9F-A65B-84066D82BE80}" srcOrd="23" destOrd="0" presId="urn:microsoft.com/office/officeart/2005/8/layout/list1"/>
    <dgm:cxn modelId="{9AF6B770-9FD3-40A7-9199-020D2C58BF99}" type="presParOf" srcId="{B2462257-1D10-479B-AC86-0CD17BC0B76B}" destId="{15974644-2EFD-4D1D-AD17-EE19F6EEE978}" srcOrd="24" destOrd="0" presId="urn:microsoft.com/office/officeart/2005/8/layout/list1"/>
    <dgm:cxn modelId="{2792F64E-5022-4BF7-AD94-8864EEEA6EE2}" type="presParOf" srcId="{15974644-2EFD-4D1D-AD17-EE19F6EEE978}" destId="{3FFA6A93-D177-479B-915A-71724467B682}" srcOrd="0" destOrd="0" presId="urn:microsoft.com/office/officeart/2005/8/layout/list1"/>
    <dgm:cxn modelId="{85E326A3-0C16-4CCA-952F-83915320E84F}" type="presParOf" srcId="{15974644-2EFD-4D1D-AD17-EE19F6EEE978}" destId="{269C5E22-AEF5-40E2-86EF-A3FEC653274A}" srcOrd="1" destOrd="0" presId="urn:microsoft.com/office/officeart/2005/8/layout/list1"/>
    <dgm:cxn modelId="{5D0F623B-EC3C-4BE6-A785-98CFC4D41677}" type="presParOf" srcId="{B2462257-1D10-479B-AC86-0CD17BC0B76B}" destId="{98110139-DB42-4B62-87BB-50A7770644A4}" srcOrd="25" destOrd="0" presId="urn:microsoft.com/office/officeart/2005/8/layout/list1"/>
    <dgm:cxn modelId="{C540C39C-C7AB-4148-99F0-B96E56CB0C3A}" type="presParOf" srcId="{B2462257-1D10-479B-AC86-0CD17BC0B76B}" destId="{267A83E1-B818-43D3-BA77-C06B9CF8D92B}" srcOrd="26" destOrd="0" presId="urn:microsoft.com/office/officeart/2005/8/layout/list1"/>
    <dgm:cxn modelId="{5634AF70-8BF0-44AB-90DA-59D7F0489550}" type="presParOf" srcId="{B2462257-1D10-479B-AC86-0CD17BC0B76B}" destId="{FB778F53-0073-4DE0-A4FC-532057F3AA73}" srcOrd="27" destOrd="0" presId="urn:microsoft.com/office/officeart/2005/8/layout/list1"/>
    <dgm:cxn modelId="{FB93C358-30D5-4F18-B9F5-AC80E101CC2A}" type="presParOf" srcId="{B2462257-1D10-479B-AC86-0CD17BC0B76B}" destId="{3FC42737-E03D-48FC-96B1-3C3E6A6A72D2}" srcOrd="28" destOrd="0" presId="urn:microsoft.com/office/officeart/2005/8/layout/list1"/>
    <dgm:cxn modelId="{4D3E36D4-F227-4BC8-9AA1-73673AA60940}" type="presParOf" srcId="{3FC42737-E03D-48FC-96B1-3C3E6A6A72D2}" destId="{0921125C-8EF1-4F5A-BF2F-7D79930B5CCE}" srcOrd="0" destOrd="0" presId="urn:microsoft.com/office/officeart/2005/8/layout/list1"/>
    <dgm:cxn modelId="{0B6E91D7-07E2-4353-B58A-13E3796B5514}" type="presParOf" srcId="{3FC42737-E03D-48FC-96B1-3C3E6A6A72D2}" destId="{A9889C30-E49F-43C6-B01E-57F63447BBD4}" srcOrd="1" destOrd="0" presId="urn:microsoft.com/office/officeart/2005/8/layout/list1"/>
    <dgm:cxn modelId="{1C28497B-D40A-4F44-B4AD-B244414EB24F}" type="presParOf" srcId="{B2462257-1D10-479B-AC86-0CD17BC0B76B}" destId="{55C14D0B-98E2-4104-958E-7AB6C2744B33}" srcOrd="29" destOrd="0" presId="urn:microsoft.com/office/officeart/2005/8/layout/list1"/>
    <dgm:cxn modelId="{BF83F554-8B76-4C12-9332-2E0A7C5C3D53}" type="presParOf" srcId="{B2462257-1D10-479B-AC86-0CD17BC0B76B}" destId="{9236BDA9-26B0-4A8A-9374-64FB95F74E76}" srcOrd="3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73825A-673B-4DB3-938E-B8B978302E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CF1209-C35C-4D4D-B87F-5E30A5A53AE5}">
      <dgm:prSet phldrT="[Text]"/>
      <dgm:spPr/>
      <dgm:t>
        <a:bodyPr/>
        <a:lstStyle/>
        <a:p>
          <a:r>
            <a:rPr lang="en-US" dirty="0"/>
            <a:t>New users per annum</a:t>
          </a:r>
        </a:p>
      </dgm:t>
    </dgm:pt>
    <dgm:pt modelId="{9559435C-4FDA-418E-8484-28093B2E43E4}" type="parTrans" cxnId="{3767BD79-F263-4630-806F-47ABFAC6AC2F}">
      <dgm:prSet/>
      <dgm:spPr/>
      <dgm:t>
        <a:bodyPr/>
        <a:lstStyle/>
        <a:p>
          <a:endParaRPr lang="en-US"/>
        </a:p>
      </dgm:t>
    </dgm:pt>
    <dgm:pt modelId="{C1035605-D372-4383-899F-988203F2150C}" type="sibTrans" cxnId="{3767BD79-F263-4630-806F-47ABFAC6AC2F}">
      <dgm:prSet/>
      <dgm:spPr/>
      <dgm:t>
        <a:bodyPr/>
        <a:lstStyle/>
        <a:p>
          <a:endParaRPr lang="en-US"/>
        </a:p>
      </dgm:t>
    </dgm:pt>
    <dgm:pt modelId="{29C7EF5A-C997-40A7-9015-4286BB27C93D}">
      <dgm:prSet phldrT="[Text]"/>
      <dgm:spPr/>
      <dgm:t>
        <a:bodyPr/>
        <a:lstStyle/>
        <a:p>
          <a:r>
            <a:rPr lang="en-US" dirty="0"/>
            <a:t>1,593,047</a:t>
          </a:r>
        </a:p>
      </dgm:t>
    </dgm:pt>
    <dgm:pt modelId="{9154149B-57C9-4D4D-B54A-9B050441F4B7}" type="parTrans" cxnId="{C5717C33-A41C-4E5C-952E-9819FCF2619E}">
      <dgm:prSet/>
      <dgm:spPr/>
      <dgm:t>
        <a:bodyPr/>
        <a:lstStyle/>
        <a:p>
          <a:endParaRPr lang="en-US"/>
        </a:p>
      </dgm:t>
    </dgm:pt>
    <dgm:pt modelId="{9142D00E-D9F8-4709-B8A9-2CB4A8670ED0}" type="sibTrans" cxnId="{C5717C33-A41C-4E5C-952E-9819FCF2619E}">
      <dgm:prSet/>
      <dgm:spPr/>
      <dgm:t>
        <a:bodyPr/>
        <a:lstStyle/>
        <a:p>
          <a:endParaRPr lang="en-US"/>
        </a:p>
      </dgm:t>
    </dgm:pt>
    <dgm:pt modelId="{F5560BE7-4FF4-4FBF-BF46-7496924E0A1C}">
      <dgm:prSet phldrT="[Text]"/>
      <dgm:spPr/>
      <dgm:t>
        <a:bodyPr/>
        <a:lstStyle/>
        <a:p>
          <a:r>
            <a:rPr lang="en-US" dirty="0" err="1"/>
            <a:t>Pageviews</a:t>
          </a:r>
          <a:r>
            <a:rPr lang="en-US" dirty="0"/>
            <a:t> per annum</a:t>
          </a:r>
        </a:p>
      </dgm:t>
    </dgm:pt>
    <dgm:pt modelId="{A2F506D3-149E-4BAB-966E-6CD2E28D7143}" type="parTrans" cxnId="{5AD7F941-D201-49FA-8A3F-92511BB6B49F}">
      <dgm:prSet/>
      <dgm:spPr/>
      <dgm:t>
        <a:bodyPr/>
        <a:lstStyle/>
        <a:p>
          <a:endParaRPr lang="en-US"/>
        </a:p>
      </dgm:t>
    </dgm:pt>
    <dgm:pt modelId="{8162B235-7352-4299-AEA8-0152F563AFD9}" type="sibTrans" cxnId="{5AD7F941-D201-49FA-8A3F-92511BB6B49F}">
      <dgm:prSet/>
      <dgm:spPr/>
      <dgm:t>
        <a:bodyPr/>
        <a:lstStyle/>
        <a:p>
          <a:endParaRPr lang="en-US"/>
        </a:p>
      </dgm:t>
    </dgm:pt>
    <dgm:pt modelId="{018ABAEB-CC07-464B-9BC2-15F3B7A6BC2D}">
      <dgm:prSet phldrT="[Text]"/>
      <dgm:spPr/>
      <dgm:t>
        <a:bodyPr/>
        <a:lstStyle/>
        <a:p>
          <a:r>
            <a:rPr lang="en-US" dirty="0"/>
            <a:t>11,544,340</a:t>
          </a:r>
        </a:p>
      </dgm:t>
    </dgm:pt>
    <dgm:pt modelId="{C769D1A9-6C7B-4FA3-938C-44FEFC941A05}" type="parTrans" cxnId="{22E7254D-9854-48BA-8082-B09AE91E2FB8}">
      <dgm:prSet/>
      <dgm:spPr/>
      <dgm:t>
        <a:bodyPr/>
        <a:lstStyle/>
        <a:p>
          <a:endParaRPr lang="en-US"/>
        </a:p>
      </dgm:t>
    </dgm:pt>
    <dgm:pt modelId="{6A167A05-A906-431D-B653-DF7F30FBFB6A}" type="sibTrans" cxnId="{22E7254D-9854-48BA-8082-B09AE91E2FB8}">
      <dgm:prSet/>
      <dgm:spPr/>
      <dgm:t>
        <a:bodyPr/>
        <a:lstStyle/>
        <a:p>
          <a:endParaRPr lang="en-US"/>
        </a:p>
      </dgm:t>
    </dgm:pt>
    <dgm:pt modelId="{A55F8F97-0B46-4BED-B1BD-B62EA950700D}" type="pres">
      <dgm:prSet presAssocID="{C573825A-673B-4DB3-938E-B8B978302EDC}" presName="linear" presStyleCnt="0">
        <dgm:presLayoutVars>
          <dgm:animLvl val="lvl"/>
          <dgm:resizeHandles val="exact"/>
        </dgm:presLayoutVars>
      </dgm:prSet>
      <dgm:spPr/>
    </dgm:pt>
    <dgm:pt modelId="{3BAFAC0C-D99C-4B43-96AB-9350F7773ACB}" type="pres">
      <dgm:prSet presAssocID="{D6CF1209-C35C-4D4D-B87F-5E30A5A53AE5}" presName="parentText" presStyleLbl="node1" presStyleIdx="0" presStyleCnt="2">
        <dgm:presLayoutVars>
          <dgm:chMax val="0"/>
          <dgm:bulletEnabled val="1"/>
        </dgm:presLayoutVars>
      </dgm:prSet>
      <dgm:spPr/>
    </dgm:pt>
    <dgm:pt modelId="{DAA7BC0A-9F16-4A8C-AE46-08FADB07A988}" type="pres">
      <dgm:prSet presAssocID="{D6CF1209-C35C-4D4D-B87F-5E30A5A53AE5}" presName="childText" presStyleLbl="revTx" presStyleIdx="0" presStyleCnt="2">
        <dgm:presLayoutVars>
          <dgm:bulletEnabled val="1"/>
        </dgm:presLayoutVars>
      </dgm:prSet>
      <dgm:spPr/>
    </dgm:pt>
    <dgm:pt modelId="{104B5556-7747-41FB-85FA-97EB1EF3419E}" type="pres">
      <dgm:prSet presAssocID="{F5560BE7-4FF4-4FBF-BF46-7496924E0A1C}" presName="parentText" presStyleLbl="node1" presStyleIdx="1" presStyleCnt="2">
        <dgm:presLayoutVars>
          <dgm:chMax val="0"/>
          <dgm:bulletEnabled val="1"/>
        </dgm:presLayoutVars>
      </dgm:prSet>
      <dgm:spPr/>
    </dgm:pt>
    <dgm:pt modelId="{AC477BBF-9E42-4713-8D24-B2E20F006972}" type="pres">
      <dgm:prSet presAssocID="{F5560BE7-4FF4-4FBF-BF46-7496924E0A1C}" presName="childText" presStyleLbl="revTx" presStyleIdx="1" presStyleCnt="2">
        <dgm:presLayoutVars>
          <dgm:bulletEnabled val="1"/>
        </dgm:presLayoutVars>
      </dgm:prSet>
      <dgm:spPr/>
    </dgm:pt>
  </dgm:ptLst>
  <dgm:cxnLst>
    <dgm:cxn modelId="{C5717C33-A41C-4E5C-952E-9819FCF2619E}" srcId="{D6CF1209-C35C-4D4D-B87F-5E30A5A53AE5}" destId="{29C7EF5A-C997-40A7-9015-4286BB27C93D}" srcOrd="0" destOrd="0" parTransId="{9154149B-57C9-4D4D-B54A-9B050441F4B7}" sibTransId="{9142D00E-D9F8-4709-B8A9-2CB4A8670ED0}"/>
    <dgm:cxn modelId="{98CECF36-5FB0-47C9-8592-9B88BE29304C}" type="presOf" srcId="{F5560BE7-4FF4-4FBF-BF46-7496924E0A1C}" destId="{104B5556-7747-41FB-85FA-97EB1EF3419E}" srcOrd="0" destOrd="0" presId="urn:microsoft.com/office/officeart/2005/8/layout/vList2"/>
    <dgm:cxn modelId="{5AD7F941-D201-49FA-8A3F-92511BB6B49F}" srcId="{C573825A-673B-4DB3-938E-B8B978302EDC}" destId="{F5560BE7-4FF4-4FBF-BF46-7496924E0A1C}" srcOrd="1" destOrd="0" parTransId="{A2F506D3-149E-4BAB-966E-6CD2E28D7143}" sibTransId="{8162B235-7352-4299-AEA8-0152F563AFD9}"/>
    <dgm:cxn modelId="{22E7254D-9854-48BA-8082-B09AE91E2FB8}" srcId="{F5560BE7-4FF4-4FBF-BF46-7496924E0A1C}" destId="{018ABAEB-CC07-464B-9BC2-15F3B7A6BC2D}" srcOrd="0" destOrd="0" parTransId="{C769D1A9-6C7B-4FA3-938C-44FEFC941A05}" sibTransId="{6A167A05-A906-431D-B653-DF7F30FBFB6A}"/>
    <dgm:cxn modelId="{B81BDA4F-4A8B-4C81-99F3-8C0E22DF71E0}" type="presOf" srcId="{D6CF1209-C35C-4D4D-B87F-5E30A5A53AE5}" destId="{3BAFAC0C-D99C-4B43-96AB-9350F7773ACB}" srcOrd="0" destOrd="0" presId="urn:microsoft.com/office/officeart/2005/8/layout/vList2"/>
    <dgm:cxn modelId="{3BEEA774-87EA-419E-88CC-714CFB15B4DE}" type="presOf" srcId="{018ABAEB-CC07-464B-9BC2-15F3B7A6BC2D}" destId="{AC477BBF-9E42-4713-8D24-B2E20F006972}" srcOrd="0" destOrd="0" presId="urn:microsoft.com/office/officeart/2005/8/layout/vList2"/>
    <dgm:cxn modelId="{3767BD79-F263-4630-806F-47ABFAC6AC2F}" srcId="{C573825A-673B-4DB3-938E-B8B978302EDC}" destId="{D6CF1209-C35C-4D4D-B87F-5E30A5A53AE5}" srcOrd="0" destOrd="0" parTransId="{9559435C-4FDA-418E-8484-28093B2E43E4}" sibTransId="{C1035605-D372-4383-899F-988203F2150C}"/>
    <dgm:cxn modelId="{8852077A-CE94-463B-A46B-9BF2FE1E0E4F}" type="presOf" srcId="{C573825A-673B-4DB3-938E-B8B978302EDC}" destId="{A55F8F97-0B46-4BED-B1BD-B62EA950700D}" srcOrd="0" destOrd="0" presId="urn:microsoft.com/office/officeart/2005/8/layout/vList2"/>
    <dgm:cxn modelId="{87AC7AC8-2000-4713-8635-6957F6067F73}" type="presOf" srcId="{29C7EF5A-C997-40A7-9015-4286BB27C93D}" destId="{DAA7BC0A-9F16-4A8C-AE46-08FADB07A988}" srcOrd="0" destOrd="0" presId="urn:microsoft.com/office/officeart/2005/8/layout/vList2"/>
    <dgm:cxn modelId="{8BDDBDA7-1369-4E8F-9A05-827DAD0BD104}" type="presParOf" srcId="{A55F8F97-0B46-4BED-B1BD-B62EA950700D}" destId="{3BAFAC0C-D99C-4B43-96AB-9350F7773ACB}" srcOrd="0" destOrd="0" presId="urn:microsoft.com/office/officeart/2005/8/layout/vList2"/>
    <dgm:cxn modelId="{97ED3880-BAC1-4C63-9A5E-CA032F831398}" type="presParOf" srcId="{A55F8F97-0B46-4BED-B1BD-B62EA950700D}" destId="{DAA7BC0A-9F16-4A8C-AE46-08FADB07A988}" srcOrd="1" destOrd="0" presId="urn:microsoft.com/office/officeart/2005/8/layout/vList2"/>
    <dgm:cxn modelId="{C57DF744-53CF-45C1-A899-DAE81BEAD611}" type="presParOf" srcId="{A55F8F97-0B46-4BED-B1BD-B62EA950700D}" destId="{104B5556-7747-41FB-85FA-97EB1EF3419E}" srcOrd="2" destOrd="0" presId="urn:microsoft.com/office/officeart/2005/8/layout/vList2"/>
    <dgm:cxn modelId="{3304F106-D477-4DD5-97B0-7CAB4052A636}" type="presParOf" srcId="{A55F8F97-0B46-4BED-B1BD-B62EA950700D}" destId="{AC477BBF-9E42-4713-8D24-B2E20F006972}" srcOrd="3"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BB8F6F-6836-4516-8223-B0A3B713A8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77B1FD-7711-4CDE-BD53-EA191D4315D8}">
      <dgm:prSet phldrT="[Text]" custT="1"/>
      <dgm:spPr/>
      <dgm:t>
        <a:bodyPr/>
        <a:lstStyle/>
        <a:p>
          <a:r>
            <a:rPr lang="en-US" sz="1900" dirty="0"/>
            <a:t>Sessions</a:t>
          </a:r>
          <a:r>
            <a:rPr lang="en-US" sz="1800" dirty="0"/>
            <a:t> per annum</a:t>
          </a:r>
        </a:p>
      </dgm:t>
    </dgm:pt>
    <dgm:pt modelId="{F3F2BE65-D255-4ECC-B94C-0EC8750412AA}" type="parTrans" cxnId="{DA286947-E0A8-4B79-904D-CE6BF3880ECA}">
      <dgm:prSet/>
      <dgm:spPr/>
      <dgm:t>
        <a:bodyPr/>
        <a:lstStyle/>
        <a:p>
          <a:endParaRPr lang="en-US"/>
        </a:p>
      </dgm:t>
    </dgm:pt>
    <dgm:pt modelId="{A9E7AA3B-E3DE-4DF9-8CB6-1D804775D1FF}" type="sibTrans" cxnId="{DA286947-E0A8-4B79-904D-CE6BF3880ECA}">
      <dgm:prSet/>
      <dgm:spPr/>
      <dgm:t>
        <a:bodyPr/>
        <a:lstStyle/>
        <a:p>
          <a:endParaRPr lang="en-US"/>
        </a:p>
      </dgm:t>
    </dgm:pt>
    <dgm:pt modelId="{8FC5E634-ED9A-42E8-963D-759B9003DEA5}">
      <dgm:prSet phldrT="[Text]" custT="1"/>
      <dgm:spPr/>
      <dgm:t>
        <a:bodyPr/>
        <a:lstStyle/>
        <a:p>
          <a:r>
            <a:rPr lang="en-US" sz="1500" dirty="0"/>
            <a:t>7,693,946</a:t>
          </a:r>
        </a:p>
      </dgm:t>
    </dgm:pt>
    <dgm:pt modelId="{AF7FB4AF-DE14-461B-943B-73820786F1E4}" type="parTrans" cxnId="{FB673723-45BD-4AAE-8559-5B918A820763}">
      <dgm:prSet/>
      <dgm:spPr/>
      <dgm:t>
        <a:bodyPr/>
        <a:lstStyle/>
        <a:p>
          <a:endParaRPr lang="en-US"/>
        </a:p>
      </dgm:t>
    </dgm:pt>
    <dgm:pt modelId="{5C4CFA0C-7929-4A9F-B4CE-AA27756D7B69}" type="sibTrans" cxnId="{FB673723-45BD-4AAE-8559-5B918A820763}">
      <dgm:prSet/>
      <dgm:spPr/>
      <dgm:t>
        <a:bodyPr/>
        <a:lstStyle/>
        <a:p>
          <a:endParaRPr lang="en-US"/>
        </a:p>
      </dgm:t>
    </dgm:pt>
    <dgm:pt modelId="{A284DA73-12A9-4A53-BD18-5CC3BF69972E}" type="pres">
      <dgm:prSet presAssocID="{73BB8F6F-6836-4516-8223-B0A3B713A81E}" presName="linear" presStyleCnt="0">
        <dgm:presLayoutVars>
          <dgm:animLvl val="lvl"/>
          <dgm:resizeHandles val="exact"/>
        </dgm:presLayoutVars>
      </dgm:prSet>
      <dgm:spPr/>
    </dgm:pt>
    <dgm:pt modelId="{AB91813F-FA1D-462C-AF16-9DCC0FF9CBDE}" type="pres">
      <dgm:prSet presAssocID="{4977B1FD-7711-4CDE-BD53-EA191D4315D8}" presName="parentText" presStyleLbl="node1" presStyleIdx="0" presStyleCnt="1" custScaleX="98737" custScaleY="124597" custLinFactNeighborY="-4835">
        <dgm:presLayoutVars>
          <dgm:chMax val="0"/>
          <dgm:bulletEnabled val="1"/>
        </dgm:presLayoutVars>
      </dgm:prSet>
      <dgm:spPr/>
    </dgm:pt>
    <dgm:pt modelId="{45FE83F5-A1A5-4109-8DA5-937F2AB4FD2C}" type="pres">
      <dgm:prSet presAssocID="{4977B1FD-7711-4CDE-BD53-EA191D4315D8}" presName="childText" presStyleLbl="revTx" presStyleIdx="0" presStyleCnt="1">
        <dgm:presLayoutVars>
          <dgm:bulletEnabled val="1"/>
        </dgm:presLayoutVars>
      </dgm:prSet>
      <dgm:spPr/>
    </dgm:pt>
  </dgm:ptLst>
  <dgm:cxnLst>
    <dgm:cxn modelId="{FB673723-45BD-4AAE-8559-5B918A820763}" srcId="{4977B1FD-7711-4CDE-BD53-EA191D4315D8}" destId="{8FC5E634-ED9A-42E8-963D-759B9003DEA5}" srcOrd="0" destOrd="0" parTransId="{AF7FB4AF-DE14-461B-943B-73820786F1E4}" sibTransId="{5C4CFA0C-7929-4A9F-B4CE-AA27756D7B69}"/>
    <dgm:cxn modelId="{3A175732-BFBD-445B-9E94-D9AC56C9EAC2}" type="presOf" srcId="{4977B1FD-7711-4CDE-BD53-EA191D4315D8}" destId="{AB91813F-FA1D-462C-AF16-9DCC0FF9CBDE}" srcOrd="0" destOrd="0" presId="urn:microsoft.com/office/officeart/2005/8/layout/vList2"/>
    <dgm:cxn modelId="{DA286947-E0A8-4B79-904D-CE6BF3880ECA}" srcId="{73BB8F6F-6836-4516-8223-B0A3B713A81E}" destId="{4977B1FD-7711-4CDE-BD53-EA191D4315D8}" srcOrd="0" destOrd="0" parTransId="{F3F2BE65-D255-4ECC-B94C-0EC8750412AA}" sibTransId="{A9E7AA3B-E3DE-4DF9-8CB6-1D804775D1FF}"/>
    <dgm:cxn modelId="{BBF1B6B1-2AAB-4B9B-84F1-BC2B5F56515E}" type="presOf" srcId="{73BB8F6F-6836-4516-8223-B0A3B713A81E}" destId="{A284DA73-12A9-4A53-BD18-5CC3BF69972E}" srcOrd="0" destOrd="0" presId="urn:microsoft.com/office/officeart/2005/8/layout/vList2"/>
    <dgm:cxn modelId="{BEE2C3CD-67B7-4B92-9E2F-D9FD148BD088}" type="presOf" srcId="{8FC5E634-ED9A-42E8-963D-759B9003DEA5}" destId="{45FE83F5-A1A5-4109-8DA5-937F2AB4FD2C}" srcOrd="0" destOrd="0" presId="urn:microsoft.com/office/officeart/2005/8/layout/vList2"/>
    <dgm:cxn modelId="{9AD5E9BB-BF84-4CAE-A71E-E58CFF92E18E}" type="presParOf" srcId="{A284DA73-12A9-4A53-BD18-5CC3BF69972E}" destId="{AB91813F-FA1D-462C-AF16-9DCC0FF9CBDE}" srcOrd="0" destOrd="0" presId="urn:microsoft.com/office/officeart/2005/8/layout/vList2"/>
    <dgm:cxn modelId="{31F99EE2-0045-4BB1-A091-16AD2F6E4F58}" type="presParOf" srcId="{A284DA73-12A9-4A53-BD18-5CC3BF69972E}" destId="{45FE83F5-A1A5-4109-8DA5-937F2AB4FD2C}" srcOrd="1" destOrd="0" presId="urn:microsoft.com/office/officeart/2005/8/layout/vList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F25F3-4E97-40F1-BA76-3B3E1F726A55}">
      <dsp:nvSpPr>
        <dsp:cNvPr id="0" name=""/>
        <dsp:cNvSpPr/>
      </dsp:nvSpPr>
      <dsp:spPr>
        <a:xfrm>
          <a:off x="0" y="210757"/>
          <a:ext cx="2952163"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5E0F4-9235-4DE0-87F0-984CB3D8F5C3}">
      <dsp:nvSpPr>
        <dsp:cNvPr id="0" name=""/>
        <dsp:cNvSpPr/>
      </dsp:nvSpPr>
      <dsp:spPr>
        <a:xfrm>
          <a:off x="147608" y="77917"/>
          <a:ext cx="2066514"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9" tIns="0" rIns="78109" bIns="0" numCol="1" spcCol="1270" anchor="ctr" anchorCtr="0">
          <a:noAutofit/>
        </a:bodyPr>
        <a:lstStyle/>
        <a:p>
          <a:pPr marL="0" lvl="0" indent="0" algn="l" defTabSz="400050">
            <a:lnSpc>
              <a:spcPct val="90000"/>
            </a:lnSpc>
            <a:spcBef>
              <a:spcPct val="0"/>
            </a:spcBef>
            <a:spcAft>
              <a:spcPct val="35000"/>
            </a:spcAft>
            <a:buNone/>
          </a:pPr>
          <a:r>
            <a:rPr lang="en-US" sz="900" kern="1200" dirty="0"/>
            <a:t>Reliable information	</a:t>
          </a:r>
        </a:p>
      </dsp:txBody>
      <dsp:txXfrm>
        <a:off x="160577" y="90886"/>
        <a:ext cx="2040576" cy="239742"/>
      </dsp:txXfrm>
    </dsp:sp>
    <dsp:sp modelId="{19D52A21-C0E2-497B-86F8-B6FF65101BB1}">
      <dsp:nvSpPr>
        <dsp:cNvPr id="0" name=""/>
        <dsp:cNvSpPr/>
      </dsp:nvSpPr>
      <dsp:spPr>
        <a:xfrm>
          <a:off x="0" y="618997"/>
          <a:ext cx="2952163"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81757-FBC5-474A-B297-9D414C58B85B}">
      <dsp:nvSpPr>
        <dsp:cNvPr id="0" name=""/>
        <dsp:cNvSpPr/>
      </dsp:nvSpPr>
      <dsp:spPr>
        <a:xfrm>
          <a:off x="147608" y="486157"/>
          <a:ext cx="2066514"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9" tIns="0" rIns="78109" bIns="0" numCol="1" spcCol="1270" anchor="ctr" anchorCtr="0">
          <a:noAutofit/>
        </a:bodyPr>
        <a:lstStyle/>
        <a:p>
          <a:pPr marL="0" lvl="0" indent="0" algn="l" defTabSz="400050">
            <a:lnSpc>
              <a:spcPct val="90000"/>
            </a:lnSpc>
            <a:spcBef>
              <a:spcPct val="0"/>
            </a:spcBef>
            <a:spcAft>
              <a:spcPct val="35000"/>
            </a:spcAft>
            <a:buNone/>
          </a:pPr>
          <a:r>
            <a:rPr lang="en-US" sz="900" kern="1200" dirty="0"/>
            <a:t>Daily Articles</a:t>
          </a:r>
        </a:p>
      </dsp:txBody>
      <dsp:txXfrm>
        <a:off x="160577" y="499126"/>
        <a:ext cx="2040576" cy="239742"/>
      </dsp:txXfrm>
    </dsp:sp>
    <dsp:sp modelId="{E03990F5-5136-45F9-A828-F2375E58B6DC}">
      <dsp:nvSpPr>
        <dsp:cNvPr id="0" name=""/>
        <dsp:cNvSpPr/>
      </dsp:nvSpPr>
      <dsp:spPr>
        <a:xfrm>
          <a:off x="0" y="1027237"/>
          <a:ext cx="2952163"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1E06E-7F7B-4930-80E9-1F8EE2116A1E}">
      <dsp:nvSpPr>
        <dsp:cNvPr id="0" name=""/>
        <dsp:cNvSpPr/>
      </dsp:nvSpPr>
      <dsp:spPr>
        <a:xfrm>
          <a:off x="147608" y="894397"/>
          <a:ext cx="2066514"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9" tIns="0" rIns="78109" bIns="0" numCol="1" spcCol="1270" anchor="ctr" anchorCtr="0">
          <a:noAutofit/>
        </a:bodyPr>
        <a:lstStyle/>
        <a:p>
          <a:pPr marL="0" lvl="0" indent="0" algn="l" defTabSz="400050">
            <a:lnSpc>
              <a:spcPct val="90000"/>
            </a:lnSpc>
            <a:spcBef>
              <a:spcPct val="0"/>
            </a:spcBef>
            <a:spcAft>
              <a:spcPct val="35000"/>
            </a:spcAft>
            <a:buNone/>
          </a:pPr>
          <a:r>
            <a:rPr lang="en-US" sz="900" kern="1200" dirty="0"/>
            <a:t>Calendar</a:t>
          </a:r>
        </a:p>
      </dsp:txBody>
      <dsp:txXfrm>
        <a:off x="160577" y="907366"/>
        <a:ext cx="2040576" cy="239742"/>
      </dsp:txXfrm>
    </dsp:sp>
    <dsp:sp modelId="{70E3C86E-E5D3-46C1-95A9-B342A5D86985}">
      <dsp:nvSpPr>
        <dsp:cNvPr id="0" name=""/>
        <dsp:cNvSpPr/>
      </dsp:nvSpPr>
      <dsp:spPr>
        <a:xfrm>
          <a:off x="0" y="1435477"/>
          <a:ext cx="2952163"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C3A47-F769-464E-BFBA-85B4857D7E01}">
      <dsp:nvSpPr>
        <dsp:cNvPr id="0" name=""/>
        <dsp:cNvSpPr/>
      </dsp:nvSpPr>
      <dsp:spPr>
        <a:xfrm>
          <a:off x="147608" y="1302637"/>
          <a:ext cx="2066514"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9" tIns="0" rIns="78109" bIns="0" numCol="1" spcCol="1270" anchor="ctr" anchorCtr="0">
          <a:noAutofit/>
        </a:bodyPr>
        <a:lstStyle/>
        <a:p>
          <a:pPr marL="0" lvl="0" indent="0" algn="l" defTabSz="400050">
            <a:lnSpc>
              <a:spcPct val="90000"/>
            </a:lnSpc>
            <a:spcBef>
              <a:spcPct val="0"/>
            </a:spcBef>
            <a:spcAft>
              <a:spcPct val="35000"/>
            </a:spcAft>
            <a:buNone/>
          </a:pPr>
          <a:r>
            <a:rPr lang="en-US" sz="900" kern="1200" dirty="0"/>
            <a:t>Online e-Bookstore</a:t>
          </a:r>
        </a:p>
      </dsp:txBody>
      <dsp:txXfrm>
        <a:off x="160577" y="1315606"/>
        <a:ext cx="2040576" cy="239742"/>
      </dsp:txXfrm>
    </dsp:sp>
    <dsp:sp modelId="{FE1D7E0A-F3BC-40E4-A842-A8FABB7C57C8}">
      <dsp:nvSpPr>
        <dsp:cNvPr id="0" name=""/>
        <dsp:cNvSpPr/>
      </dsp:nvSpPr>
      <dsp:spPr>
        <a:xfrm>
          <a:off x="0" y="1843717"/>
          <a:ext cx="2952163"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099067-0801-4468-A111-4460C10B0ED5}">
      <dsp:nvSpPr>
        <dsp:cNvPr id="0" name=""/>
        <dsp:cNvSpPr/>
      </dsp:nvSpPr>
      <dsp:spPr>
        <a:xfrm>
          <a:off x="147608" y="1710877"/>
          <a:ext cx="2066514"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9" tIns="0" rIns="78109" bIns="0" numCol="1" spcCol="1270" anchor="ctr" anchorCtr="0">
          <a:noAutofit/>
        </a:bodyPr>
        <a:lstStyle/>
        <a:p>
          <a:pPr marL="0" lvl="0" indent="0" algn="l" defTabSz="400050">
            <a:lnSpc>
              <a:spcPct val="90000"/>
            </a:lnSpc>
            <a:spcBef>
              <a:spcPct val="0"/>
            </a:spcBef>
            <a:spcAft>
              <a:spcPct val="35000"/>
            </a:spcAft>
            <a:buNone/>
          </a:pPr>
          <a:r>
            <a:rPr lang="en-US" sz="900" kern="1200" dirty="0"/>
            <a:t>Tax information</a:t>
          </a:r>
        </a:p>
      </dsp:txBody>
      <dsp:txXfrm>
        <a:off x="160577" y="1723846"/>
        <a:ext cx="2040576" cy="239742"/>
      </dsp:txXfrm>
    </dsp:sp>
    <dsp:sp modelId="{2E0C2BE5-846C-490A-9164-8EAF168278E3}">
      <dsp:nvSpPr>
        <dsp:cNvPr id="0" name=""/>
        <dsp:cNvSpPr/>
      </dsp:nvSpPr>
      <dsp:spPr>
        <a:xfrm>
          <a:off x="0" y="2251957"/>
          <a:ext cx="2952163"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96D04A-6D03-4ABE-919B-5E58D55C00BC}">
      <dsp:nvSpPr>
        <dsp:cNvPr id="0" name=""/>
        <dsp:cNvSpPr/>
      </dsp:nvSpPr>
      <dsp:spPr>
        <a:xfrm>
          <a:off x="147608" y="2119117"/>
          <a:ext cx="2066514"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9" tIns="0" rIns="78109" bIns="0" numCol="1" spcCol="1270" anchor="ctr" anchorCtr="0">
          <a:noAutofit/>
        </a:bodyPr>
        <a:lstStyle/>
        <a:p>
          <a:pPr marL="0" lvl="0" indent="0" algn="l" defTabSz="400050">
            <a:lnSpc>
              <a:spcPct val="90000"/>
            </a:lnSpc>
            <a:spcBef>
              <a:spcPct val="0"/>
            </a:spcBef>
            <a:spcAft>
              <a:spcPct val="35000"/>
            </a:spcAft>
            <a:buNone/>
          </a:pPr>
          <a:r>
            <a:rPr lang="en-US" sz="900" kern="1200" dirty="0"/>
            <a:t>Interviews</a:t>
          </a:r>
        </a:p>
      </dsp:txBody>
      <dsp:txXfrm>
        <a:off x="160577" y="2132086"/>
        <a:ext cx="2040576" cy="239742"/>
      </dsp:txXfrm>
    </dsp:sp>
    <dsp:sp modelId="{267A83E1-B818-43D3-BA77-C06B9CF8D92B}">
      <dsp:nvSpPr>
        <dsp:cNvPr id="0" name=""/>
        <dsp:cNvSpPr/>
      </dsp:nvSpPr>
      <dsp:spPr>
        <a:xfrm>
          <a:off x="0" y="2660197"/>
          <a:ext cx="2952163"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9C5E22-AEF5-40E2-86EF-A3FEC653274A}">
      <dsp:nvSpPr>
        <dsp:cNvPr id="0" name=""/>
        <dsp:cNvSpPr/>
      </dsp:nvSpPr>
      <dsp:spPr>
        <a:xfrm>
          <a:off x="147608" y="2527357"/>
          <a:ext cx="2066514"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9" tIns="0" rIns="78109" bIns="0" numCol="1" spcCol="1270" anchor="ctr" anchorCtr="0">
          <a:noAutofit/>
        </a:bodyPr>
        <a:lstStyle/>
        <a:p>
          <a:pPr marL="0" lvl="0" indent="0" algn="l" defTabSz="400050">
            <a:lnSpc>
              <a:spcPct val="90000"/>
            </a:lnSpc>
            <a:spcBef>
              <a:spcPct val="0"/>
            </a:spcBef>
            <a:spcAft>
              <a:spcPct val="35000"/>
            </a:spcAft>
            <a:buNone/>
          </a:pPr>
          <a:r>
            <a:rPr lang="en-US" sz="900" kern="1200" dirty="0"/>
            <a:t>Weekly review</a:t>
          </a:r>
        </a:p>
      </dsp:txBody>
      <dsp:txXfrm>
        <a:off x="160577" y="2540326"/>
        <a:ext cx="2040576" cy="239742"/>
      </dsp:txXfrm>
    </dsp:sp>
    <dsp:sp modelId="{9236BDA9-26B0-4A8A-9374-64FB95F74E76}">
      <dsp:nvSpPr>
        <dsp:cNvPr id="0" name=""/>
        <dsp:cNvSpPr/>
      </dsp:nvSpPr>
      <dsp:spPr>
        <a:xfrm>
          <a:off x="0" y="3068437"/>
          <a:ext cx="2952163"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889C30-E49F-43C6-B01E-57F63447BBD4}">
      <dsp:nvSpPr>
        <dsp:cNvPr id="0" name=""/>
        <dsp:cNvSpPr/>
      </dsp:nvSpPr>
      <dsp:spPr>
        <a:xfrm>
          <a:off x="147608" y="2935597"/>
          <a:ext cx="2066514"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9" tIns="0" rIns="78109" bIns="0" numCol="1" spcCol="1270" anchor="ctr" anchorCtr="0">
          <a:noAutofit/>
        </a:bodyPr>
        <a:lstStyle/>
        <a:p>
          <a:pPr marL="0" lvl="0" indent="0" algn="l" defTabSz="400050">
            <a:lnSpc>
              <a:spcPct val="90000"/>
            </a:lnSpc>
            <a:spcBef>
              <a:spcPct val="0"/>
            </a:spcBef>
            <a:spcAft>
              <a:spcPct val="35000"/>
            </a:spcAft>
            <a:buNone/>
          </a:pPr>
          <a:r>
            <a:rPr lang="en-US" sz="900" kern="1200" dirty="0"/>
            <a:t>Scientific team</a:t>
          </a:r>
        </a:p>
      </dsp:txBody>
      <dsp:txXfrm>
        <a:off x="160577" y="2948566"/>
        <a:ext cx="2040576"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FAC0C-D99C-4B43-96AB-9350F7773ACB}">
      <dsp:nvSpPr>
        <dsp:cNvPr id="0" name=""/>
        <dsp:cNvSpPr/>
      </dsp:nvSpPr>
      <dsp:spPr>
        <a:xfrm>
          <a:off x="0" y="349895"/>
          <a:ext cx="245063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New users per annum</a:t>
          </a:r>
        </a:p>
      </dsp:txBody>
      <dsp:txXfrm>
        <a:off x="22246" y="372141"/>
        <a:ext cx="2406138" cy="411223"/>
      </dsp:txXfrm>
    </dsp:sp>
    <dsp:sp modelId="{DAA7BC0A-9F16-4A8C-AE46-08FADB07A988}">
      <dsp:nvSpPr>
        <dsp:cNvPr id="0" name=""/>
        <dsp:cNvSpPr/>
      </dsp:nvSpPr>
      <dsp:spPr>
        <a:xfrm>
          <a:off x="0" y="805610"/>
          <a:ext cx="245063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0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1,593,047</a:t>
          </a:r>
        </a:p>
      </dsp:txBody>
      <dsp:txXfrm>
        <a:off x="0" y="805610"/>
        <a:ext cx="2450630" cy="314640"/>
      </dsp:txXfrm>
    </dsp:sp>
    <dsp:sp modelId="{104B5556-7747-41FB-85FA-97EB1EF3419E}">
      <dsp:nvSpPr>
        <dsp:cNvPr id="0" name=""/>
        <dsp:cNvSpPr/>
      </dsp:nvSpPr>
      <dsp:spPr>
        <a:xfrm>
          <a:off x="0" y="1120250"/>
          <a:ext cx="245063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Pageviews</a:t>
          </a:r>
          <a:r>
            <a:rPr lang="en-US" sz="1900" kern="1200" dirty="0"/>
            <a:t> per annum</a:t>
          </a:r>
        </a:p>
      </dsp:txBody>
      <dsp:txXfrm>
        <a:off x="22246" y="1142496"/>
        <a:ext cx="2406138" cy="411223"/>
      </dsp:txXfrm>
    </dsp:sp>
    <dsp:sp modelId="{AC477BBF-9E42-4713-8D24-B2E20F006972}">
      <dsp:nvSpPr>
        <dsp:cNvPr id="0" name=""/>
        <dsp:cNvSpPr/>
      </dsp:nvSpPr>
      <dsp:spPr>
        <a:xfrm>
          <a:off x="0" y="1575965"/>
          <a:ext cx="245063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0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11,544,340</a:t>
          </a:r>
        </a:p>
      </dsp:txBody>
      <dsp:txXfrm>
        <a:off x="0" y="1575965"/>
        <a:ext cx="2450630" cy="314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813F-FA1D-462C-AF16-9DCC0FF9CBDE}">
      <dsp:nvSpPr>
        <dsp:cNvPr id="0" name=""/>
        <dsp:cNvSpPr/>
      </dsp:nvSpPr>
      <dsp:spPr>
        <a:xfrm>
          <a:off x="31799" y="0"/>
          <a:ext cx="2470158" cy="511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Sessions</a:t>
          </a:r>
          <a:r>
            <a:rPr lang="en-US" sz="1800" kern="1200" dirty="0"/>
            <a:t> per annum</a:t>
          </a:r>
        </a:p>
      </dsp:txBody>
      <dsp:txXfrm>
        <a:off x="56761" y="24962"/>
        <a:ext cx="2420234" cy="461425"/>
      </dsp:txXfrm>
    </dsp:sp>
    <dsp:sp modelId="{45FE83F5-A1A5-4109-8DA5-937F2AB4FD2C}">
      <dsp:nvSpPr>
        <dsp:cNvPr id="0" name=""/>
        <dsp:cNvSpPr/>
      </dsp:nvSpPr>
      <dsp:spPr>
        <a:xfrm>
          <a:off x="0" y="511570"/>
          <a:ext cx="2533757" cy="22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7,693,946</a:t>
          </a:r>
        </a:p>
      </dsp:txBody>
      <dsp:txXfrm>
        <a:off x="0" y="511570"/>
        <a:ext cx="2533757" cy="2234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0.7288</cdr:x>
      <cdr:y>0.11364</cdr:y>
    </cdr:from>
    <cdr:to>
      <cdr:x>0.80647</cdr:x>
      <cdr:y>0.22498</cdr:y>
    </cdr:to>
    <cdr:sp macro="" textlink="">
      <cdr:nvSpPr>
        <cdr:cNvPr id="2" name="Oval 1">
          <a:extLst xmlns:a="http://schemas.openxmlformats.org/drawingml/2006/main">
            <a:ext uri="{FF2B5EF4-FFF2-40B4-BE49-F238E27FC236}">
              <a16:creationId xmlns:a16="http://schemas.microsoft.com/office/drawing/2014/main" id="{2217FD60-317A-4C0A-AB06-77D47A81E3C9}"/>
            </a:ext>
          </a:extLst>
        </cdr:cNvPr>
        <cdr:cNvSpPr/>
      </cdr:nvSpPr>
      <cdr:spPr>
        <a:xfrm xmlns:a="http://schemas.openxmlformats.org/drawingml/2006/main">
          <a:off x="3105085" y="248655"/>
          <a:ext cx="330910" cy="243630"/>
        </a:xfrm>
        <a:prstGeom xmlns:a="http://schemas.openxmlformats.org/drawingml/2006/main" prst="ellipse">
          <a:avLst/>
        </a:prstGeom>
        <a:noFill xmlns:a="http://schemas.openxmlformats.org/drawingml/2006/main"/>
        <a:ln xmlns:a="http://schemas.openxmlformats.org/drawingml/2006/main" w="3175">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l-GR" dirty="0"/>
        </a:p>
      </cdr:txBody>
    </cdr:sp>
  </cdr:relSizeAnchor>
  <cdr:relSizeAnchor xmlns:cdr="http://schemas.openxmlformats.org/drawingml/2006/chartDrawing">
    <cdr:from>
      <cdr:x>0.59083</cdr:x>
      <cdr:y>0.23228</cdr:y>
    </cdr:from>
    <cdr:to>
      <cdr:x>0.6685</cdr:x>
      <cdr:y>0.34363</cdr:y>
    </cdr:to>
    <cdr:sp macro="" textlink="">
      <cdr:nvSpPr>
        <cdr:cNvPr id="3" name="Oval 2">
          <a:extLst xmlns:a="http://schemas.openxmlformats.org/drawingml/2006/main">
            <a:ext uri="{FF2B5EF4-FFF2-40B4-BE49-F238E27FC236}">
              <a16:creationId xmlns:a16="http://schemas.microsoft.com/office/drawing/2014/main" id="{2217FD60-317A-4C0A-AB06-77D47A81E3C9}"/>
            </a:ext>
          </a:extLst>
        </cdr:cNvPr>
        <cdr:cNvSpPr/>
      </cdr:nvSpPr>
      <cdr:spPr>
        <a:xfrm xmlns:a="http://schemas.openxmlformats.org/drawingml/2006/main">
          <a:off x="2517257" y="508258"/>
          <a:ext cx="330910" cy="243630"/>
        </a:xfrm>
        <a:prstGeom xmlns:a="http://schemas.openxmlformats.org/drawingml/2006/main" prst="ellipse">
          <a:avLst/>
        </a:prstGeom>
        <a:noFill xmlns:a="http://schemas.openxmlformats.org/drawingml/2006/main"/>
        <a:ln xmlns:a="http://schemas.openxmlformats.org/drawingml/2006/main" w="3175">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l-GR" dirty="0"/>
        </a:p>
      </cdr:txBody>
    </cdr:sp>
  </cdr:relSizeAnchor>
  <cdr:relSizeAnchor xmlns:cdr="http://schemas.openxmlformats.org/drawingml/2006/chartDrawing">
    <cdr:from>
      <cdr:x>0.5762</cdr:x>
      <cdr:y>0.23443</cdr:y>
    </cdr:from>
    <cdr:to>
      <cdr:x>0.68237</cdr:x>
      <cdr:y>0.35465</cdr:y>
    </cdr:to>
    <cdr:sp macro="" textlink="">
      <cdr:nvSpPr>
        <cdr:cNvPr id="4" name="TextBox 1">
          <a:extLst xmlns:a="http://schemas.openxmlformats.org/drawingml/2006/main">
            <a:ext uri="{FF2B5EF4-FFF2-40B4-BE49-F238E27FC236}">
              <a16:creationId xmlns:a16="http://schemas.microsoft.com/office/drawing/2014/main" id="{B71C5AAE-50A9-438D-81D8-A0B468971CA1}"/>
            </a:ext>
          </a:extLst>
        </cdr:cNvPr>
        <cdr:cNvSpPr txBox="1"/>
      </cdr:nvSpPr>
      <cdr:spPr>
        <a:xfrm xmlns:a="http://schemas.openxmlformats.org/drawingml/2006/main">
          <a:off x="2454928" y="512958"/>
          <a:ext cx="452326" cy="2630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dirty="0">
              <a:solidFill>
                <a:srgbClr val="002060"/>
              </a:solidFill>
            </a:rPr>
            <a:t>+31,5%</a:t>
          </a:r>
          <a:endParaRPr lang="el-GR" sz="700" dirty="0">
            <a:solidFill>
              <a:srgbClr val="002060"/>
            </a:solidFill>
          </a:endParaRPr>
        </a:p>
      </cdr:txBody>
    </cdr:sp>
  </cdr:relSizeAnchor>
  <cdr:relSizeAnchor xmlns:cdr="http://schemas.openxmlformats.org/drawingml/2006/chartDrawing">
    <cdr:from>
      <cdr:x>0.72006</cdr:x>
      <cdr:y>0.13387</cdr:y>
    </cdr:from>
    <cdr:to>
      <cdr:x>0.82058</cdr:x>
      <cdr:y>0.20476</cdr:y>
    </cdr:to>
    <cdr:sp macro="" textlink="">
      <cdr:nvSpPr>
        <cdr:cNvPr id="5" name="TextBox 1">
          <a:extLst xmlns:a="http://schemas.openxmlformats.org/drawingml/2006/main">
            <a:ext uri="{FF2B5EF4-FFF2-40B4-BE49-F238E27FC236}">
              <a16:creationId xmlns:a16="http://schemas.microsoft.com/office/drawing/2014/main" id="{F6972824-CBFD-4183-B6D5-A4560329D212}"/>
            </a:ext>
          </a:extLst>
        </cdr:cNvPr>
        <cdr:cNvSpPr txBox="1"/>
      </cdr:nvSpPr>
      <cdr:spPr>
        <a:xfrm xmlns:a="http://schemas.openxmlformats.org/drawingml/2006/main">
          <a:off x="3067842" y="292912"/>
          <a:ext cx="428251" cy="1551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dirty="0">
              <a:solidFill>
                <a:srgbClr val="002060"/>
              </a:solidFill>
            </a:rPr>
            <a:t>+35,6%</a:t>
          </a:r>
          <a:endParaRPr lang="el-GR" sz="600" dirty="0">
            <a:solidFill>
              <a:srgbClr val="002060"/>
            </a:solidFill>
          </a:endParaRPr>
        </a:p>
      </cdr:txBody>
    </cdr:sp>
  </cdr:relSizeAnchor>
  <cdr:relSizeAnchor xmlns:cdr="http://schemas.openxmlformats.org/drawingml/2006/chartDrawing">
    <cdr:from>
      <cdr:x>0.16627</cdr:x>
      <cdr:y>0.28304</cdr:y>
    </cdr:from>
    <cdr:to>
      <cdr:x>0.24394</cdr:x>
      <cdr:y>0.38409</cdr:y>
    </cdr:to>
    <cdr:sp macro="" textlink="">
      <cdr:nvSpPr>
        <cdr:cNvPr id="6" name="Oval 5">
          <a:extLst xmlns:a="http://schemas.openxmlformats.org/drawingml/2006/main">
            <a:ext uri="{FF2B5EF4-FFF2-40B4-BE49-F238E27FC236}">
              <a16:creationId xmlns:a16="http://schemas.microsoft.com/office/drawing/2014/main" id="{524BDAC3-7A15-4E3D-B0A9-7B4339DE6009}"/>
            </a:ext>
          </a:extLst>
        </cdr:cNvPr>
        <cdr:cNvSpPr/>
      </cdr:nvSpPr>
      <cdr:spPr>
        <a:xfrm xmlns:a="http://schemas.openxmlformats.org/drawingml/2006/main">
          <a:off x="708389" y="619327"/>
          <a:ext cx="330910" cy="221091"/>
        </a:xfrm>
        <a:prstGeom xmlns:a="http://schemas.openxmlformats.org/drawingml/2006/main" prst="ellipse">
          <a:avLst/>
        </a:prstGeom>
        <a:noFill xmlns:a="http://schemas.openxmlformats.org/drawingml/2006/main"/>
        <a:ln xmlns:a="http://schemas.openxmlformats.org/drawingml/2006/main" w="3175">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l-GR" dirty="0"/>
        </a:p>
      </cdr:txBody>
    </cdr:sp>
  </cdr:relSizeAnchor>
  <cdr:relSizeAnchor xmlns:cdr="http://schemas.openxmlformats.org/drawingml/2006/chartDrawing">
    <cdr:from>
      <cdr:x>0.15644</cdr:x>
      <cdr:y>0.27833</cdr:y>
    </cdr:from>
    <cdr:to>
      <cdr:x>0.23863</cdr:x>
      <cdr:y>0.36769</cdr:y>
    </cdr:to>
    <cdr:sp macro="" textlink="">
      <cdr:nvSpPr>
        <cdr:cNvPr id="7" name="TextBox 2">
          <a:extLst xmlns:a="http://schemas.openxmlformats.org/drawingml/2006/main">
            <a:ext uri="{FF2B5EF4-FFF2-40B4-BE49-F238E27FC236}">
              <a16:creationId xmlns:a16="http://schemas.microsoft.com/office/drawing/2014/main" id="{01BB4D2B-1876-40F7-AE97-908B4CC3DB9B}"/>
            </a:ext>
          </a:extLst>
        </cdr:cNvPr>
        <cdr:cNvSpPr txBox="1"/>
      </cdr:nvSpPr>
      <cdr:spPr>
        <a:xfrm xmlns:a="http://schemas.openxmlformats.org/drawingml/2006/main">
          <a:off x="666494" y="609014"/>
          <a:ext cx="350175" cy="1955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dirty="0">
              <a:solidFill>
                <a:srgbClr val="002060"/>
              </a:solidFill>
            </a:rPr>
            <a:t>+54,0%</a:t>
          </a:r>
          <a:endParaRPr lang="el-GR" sz="700" dirty="0">
            <a:solidFill>
              <a:srgbClr val="002060"/>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F1818E-FA02-4384-94F5-1B5BB4EA5D3F}"/>
              </a:ext>
            </a:extLst>
          </p:cNvPr>
          <p:cNvSpPr>
            <a:spLocks noGrp="1"/>
          </p:cNvSpPr>
          <p:nvPr>
            <p:ph type="hdr" sz="quarter"/>
          </p:nvPr>
        </p:nvSpPr>
        <p:spPr>
          <a:xfrm>
            <a:off x="0" y="0"/>
            <a:ext cx="2972439" cy="494582"/>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4D3FF684-7C32-49A6-BDE9-3E5A48E25A7A}"/>
              </a:ext>
            </a:extLst>
          </p:cNvPr>
          <p:cNvSpPr>
            <a:spLocks noGrp="1"/>
          </p:cNvSpPr>
          <p:nvPr>
            <p:ph type="dt" sz="quarter" idx="1"/>
          </p:nvPr>
        </p:nvSpPr>
        <p:spPr>
          <a:xfrm>
            <a:off x="3883967" y="0"/>
            <a:ext cx="2972439" cy="494582"/>
          </a:xfrm>
          <a:prstGeom prst="rect">
            <a:avLst/>
          </a:prstGeom>
        </p:spPr>
        <p:txBody>
          <a:bodyPr vert="horz" lIns="91440" tIns="45720" rIns="91440" bIns="45720" rtlCol="0"/>
          <a:lstStyle>
            <a:lvl1pPr algn="r">
              <a:defRPr sz="1200"/>
            </a:lvl1pPr>
          </a:lstStyle>
          <a:p>
            <a:fld id="{11BC74BA-6A21-4045-9163-1E99C3F33FB1}" type="datetimeFigureOut">
              <a:rPr lang="el-GR" smtClean="0"/>
              <a:t>23/11/2020</a:t>
            </a:fld>
            <a:endParaRPr lang="el-GR"/>
          </a:p>
        </p:txBody>
      </p:sp>
      <p:sp>
        <p:nvSpPr>
          <p:cNvPr id="4" name="Footer Placeholder 3">
            <a:extLst>
              <a:ext uri="{FF2B5EF4-FFF2-40B4-BE49-F238E27FC236}">
                <a16:creationId xmlns:a16="http://schemas.microsoft.com/office/drawing/2014/main" id="{C90D069B-9603-4835-81F4-704F85A9DBCC}"/>
              </a:ext>
            </a:extLst>
          </p:cNvPr>
          <p:cNvSpPr>
            <a:spLocks noGrp="1"/>
          </p:cNvSpPr>
          <p:nvPr>
            <p:ph type="ftr" sz="quarter" idx="2"/>
            <p:custDataLst>
              <p:tags r:id="rId2"/>
            </p:custDataLst>
          </p:nvPr>
        </p:nvSpPr>
        <p:spPr>
          <a:xfrm>
            <a:off x="0" y="9378084"/>
            <a:ext cx="6858000" cy="494581"/>
          </a:xfrm>
          <a:prstGeom prst="rect">
            <a:avLst/>
          </a:prstGeom>
        </p:spPr>
        <p:txBody>
          <a:bodyPr vert="horz" lIns="91440" tIns="45720" rIns="91440" bIns="45720" rtlCol="0" anchor="b"/>
          <a:lstStyle>
            <a:lvl1pPr algn="l">
              <a:defRPr sz="1200"/>
            </a:lvl1pPr>
          </a:lstStyle>
          <a:p>
            <a:pPr algn="r"/>
            <a:r>
              <a:rPr lang="el-GR" sz="1000" b="1" i="1" u="sng">
                <a:solidFill>
                  <a:srgbClr val="00FF00"/>
                </a:solidFill>
                <a:latin typeface="Arial" panose="020B0604020202020204" pitchFamily="34" charset="0"/>
              </a:rPr>
              <a:t>   </a:t>
            </a:r>
          </a:p>
        </p:txBody>
      </p:sp>
      <p:sp>
        <p:nvSpPr>
          <p:cNvPr id="5" name="Slide Number Placeholder 4">
            <a:extLst>
              <a:ext uri="{FF2B5EF4-FFF2-40B4-BE49-F238E27FC236}">
                <a16:creationId xmlns:a16="http://schemas.microsoft.com/office/drawing/2014/main" id="{2483A5A0-8448-4BD4-A65E-0F18EE6A10AD}"/>
              </a:ext>
            </a:extLst>
          </p:cNvPr>
          <p:cNvSpPr>
            <a:spLocks noGrp="1"/>
          </p:cNvSpPr>
          <p:nvPr>
            <p:ph type="sldNum" sz="quarter" idx="3"/>
          </p:nvPr>
        </p:nvSpPr>
        <p:spPr>
          <a:xfrm>
            <a:off x="3883967" y="9378084"/>
            <a:ext cx="2972439" cy="494581"/>
          </a:xfrm>
          <a:prstGeom prst="rect">
            <a:avLst/>
          </a:prstGeom>
        </p:spPr>
        <p:txBody>
          <a:bodyPr vert="horz" lIns="91440" tIns="45720" rIns="91440" bIns="45720" rtlCol="0" anchor="b"/>
          <a:lstStyle>
            <a:lvl1pPr algn="r">
              <a:defRPr sz="1200"/>
            </a:lvl1pPr>
          </a:lstStyle>
          <a:p>
            <a:fld id="{BF23595F-05F9-4BE9-B858-B9EC541751FF}" type="slidenum">
              <a:rPr lang="el-GR" smtClean="0"/>
              <a:t>‹#›</a:t>
            </a:fld>
            <a:endParaRPr lang="el-GR"/>
          </a:p>
        </p:txBody>
      </p:sp>
    </p:spTree>
    <p:extLst>
      <p:ext uri="{BB962C8B-B14F-4D97-AF65-F5344CB8AC3E}">
        <p14:creationId xmlns:p14="http://schemas.microsoft.com/office/powerpoint/2010/main" val="25001646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633"/>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1"/>
            <a:ext cx="2971800" cy="493633"/>
          </a:xfrm>
          <a:prstGeom prst="rect">
            <a:avLst/>
          </a:prstGeom>
        </p:spPr>
        <p:txBody>
          <a:bodyPr vert="horz" lIns="91440" tIns="45720" rIns="91440" bIns="45720" rtlCol="0"/>
          <a:lstStyle>
            <a:lvl1pPr algn="r">
              <a:defRPr sz="1200"/>
            </a:lvl1pPr>
          </a:lstStyle>
          <a:p>
            <a:fld id="{9C77BC50-3F9B-45C3-AA31-D4E6DC6366EE}" type="datetimeFigureOut">
              <a:rPr lang="el-GR" smtClean="0"/>
              <a:t>23/11/2020</a:t>
            </a:fld>
            <a:endParaRPr lang="el-GR"/>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689516"/>
            <a:ext cx="548640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custDataLst>
              <p:tags r:id="rId2"/>
            </p:custDataLst>
          </p:nvPr>
        </p:nvSpPr>
        <p:spPr>
          <a:xfrm>
            <a:off x="0" y="9377317"/>
            <a:ext cx="6858000" cy="493633"/>
          </a:xfrm>
          <a:prstGeom prst="rect">
            <a:avLst/>
          </a:prstGeom>
        </p:spPr>
        <p:txBody>
          <a:bodyPr vert="horz" lIns="91440" tIns="45720" rIns="91440" bIns="45720" rtlCol="0" anchor="b"/>
          <a:lstStyle>
            <a:lvl1pPr algn="r">
              <a:defRPr lang="el-GR" sz="1000" b="1" i="1" u="sng">
                <a:solidFill>
                  <a:srgbClr val="00FF00"/>
                </a:solidFill>
                <a:latin typeface="Arial" panose="020B0604020202020204" pitchFamily="34" charset="0"/>
              </a:defRPr>
            </a:lvl1pPr>
          </a:lstStyle>
          <a:p>
            <a:r>
              <a:rPr lang="el-GR"/>
              <a:t>   </a:t>
            </a:r>
          </a:p>
        </p:txBody>
      </p:sp>
      <p:sp>
        <p:nvSpPr>
          <p:cNvPr id="7" name="Slide Number Placeholder 6"/>
          <p:cNvSpPr>
            <a:spLocks noGrp="1"/>
          </p:cNvSpPr>
          <p:nvPr>
            <p:ph type="sldNum" sz="quarter" idx="5"/>
          </p:nvPr>
        </p:nvSpPr>
        <p:spPr>
          <a:xfrm>
            <a:off x="3884613" y="9377317"/>
            <a:ext cx="2971800" cy="493633"/>
          </a:xfrm>
          <a:prstGeom prst="rect">
            <a:avLst/>
          </a:prstGeom>
        </p:spPr>
        <p:txBody>
          <a:bodyPr vert="horz" lIns="91440" tIns="45720" rIns="91440" bIns="45720" rtlCol="0" anchor="b"/>
          <a:lstStyle>
            <a:lvl1pPr algn="r">
              <a:defRPr sz="1200"/>
            </a:lvl1pPr>
          </a:lstStyle>
          <a:p>
            <a:fld id="{60CAB103-9212-462E-8E86-67F85AEA789D}" type="slidenum">
              <a:rPr lang="el-GR" smtClean="0"/>
              <a:t>‹#›</a:t>
            </a:fld>
            <a:endParaRPr lang="el-GR"/>
          </a:p>
        </p:txBody>
      </p:sp>
    </p:spTree>
    <p:extLst>
      <p:ext uri="{BB962C8B-B14F-4D97-AF65-F5344CB8AC3E}">
        <p14:creationId xmlns:p14="http://schemas.microsoft.com/office/powerpoint/2010/main" val="25121781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0CAB103-9212-462E-8E86-67F85AEA789D}" type="slidenum">
              <a:rPr lang="el-GR" smtClean="0"/>
              <a:t>1</a:t>
            </a:fld>
            <a:endParaRPr lang="el-GR"/>
          </a:p>
        </p:txBody>
      </p:sp>
    </p:spTree>
    <p:extLst>
      <p:ext uri="{BB962C8B-B14F-4D97-AF65-F5344CB8AC3E}">
        <p14:creationId xmlns:p14="http://schemas.microsoft.com/office/powerpoint/2010/main" val="171964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11</a:t>
            </a:fld>
            <a:endParaRPr lang="el-GR"/>
          </a:p>
        </p:txBody>
      </p:sp>
    </p:spTree>
    <p:extLst>
      <p:ext uri="{BB962C8B-B14F-4D97-AF65-F5344CB8AC3E}">
        <p14:creationId xmlns:p14="http://schemas.microsoft.com/office/powerpoint/2010/main" val="210648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12</a:t>
            </a:fld>
            <a:endParaRPr lang="el-GR"/>
          </a:p>
        </p:txBody>
      </p:sp>
    </p:spTree>
    <p:extLst>
      <p:ext uri="{BB962C8B-B14F-4D97-AF65-F5344CB8AC3E}">
        <p14:creationId xmlns:p14="http://schemas.microsoft.com/office/powerpoint/2010/main" val="247979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13</a:t>
            </a:fld>
            <a:endParaRPr lang="el-GR"/>
          </a:p>
        </p:txBody>
      </p:sp>
    </p:spTree>
    <p:extLst>
      <p:ext uri="{BB962C8B-B14F-4D97-AF65-F5344CB8AC3E}">
        <p14:creationId xmlns:p14="http://schemas.microsoft.com/office/powerpoint/2010/main" val="143351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14</a:t>
            </a:fld>
            <a:endParaRPr lang="el-GR"/>
          </a:p>
        </p:txBody>
      </p:sp>
    </p:spTree>
    <p:extLst>
      <p:ext uri="{BB962C8B-B14F-4D97-AF65-F5344CB8AC3E}">
        <p14:creationId xmlns:p14="http://schemas.microsoft.com/office/powerpoint/2010/main" val="174263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15</a:t>
            </a:fld>
            <a:endParaRPr lang="el-GR"/>
          </a:p>
        </p:txBody>
      </p:sp>
    </p:spTree>
    <p:extLst>
      <p:ext uri="{BB962C8B-B14F-4D97-AF65-F5344CB8AC3E}">
        <p14:creationId xmlns:p14="http://schemas.microsoft.com/office/powerpoint/2010/main" val="118742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16</a:t>
            </a:fld>
            <a:endParaRPr lang="el-GR"/>
          </a:p>
        </p:txBody>
      </p:sp>
    </p:spTree>
    <p:extLst>
      <p:ext uri="{BB962C8B-B14F-4D97-AF65-F5344CB8AC3E}">
        <p14:creationId xmlns:p14="http://schemas.microsoft.com/office/powerpoint/2010/main" val="71197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17</a:t>
            </a:fld>
            <a:endParaRPr lang="el-GR"/>
          </a:p>
        </p:txBody>
      </p:sp>
    </p:spTree>
    <p:extLst>
      <p:ext uri="{BB962C8B-B14F-4D97-AF65-F5344CB8AC3E}">
        <p14:creationId xmlns:p14="http://schemas.microsoft.com/office/powerpoint/2010/main" val="3415192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18</a:t>
            </a:fld>
            <a:endParaRPr lang="el-GR"/>
          </a:p>
        </p:txBody>
      </p:sp>
    </p:spTree>
    <p:extLst>
      <p:ext uri="{BB962C8B-B14F-4D97-AF65-F5344CB8AC3E}">
        <p14:creationId xmlns:p14="http://schemas.microsoft.com/office/powerpoint/2010/main" val="2565244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19</a:t>
            </a:fld>
            <a:endParaRPr lang="el-GR"/>
          </a:p>
        </p:txBody>
      </p:sp>
    </p:spTree>
    <p:extLst>
      <p:ext uri="{BB962C8B-B14F-4D97-AF65-F5344CB8AC3E}">
        <p14:creationId xmlns:p14="http://schemas.microsoft.com/office/powerpoint/2010/main" val="3930631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20</a:t>
            </a:fld>
            <a:endParaRPr lang="el-GR"/>
          </a:p>
        </p:txBody>
      </p:sp>
    </p:spTree>
    <p:extLst>
      <p:ext uri="{BB962C8B-B14F-4D97-AF65-F5344CB8AC3E}">
        <p14:creationId xmlns:p14="http://schemas.microsoft.com/office/powerpoint/2010/main" val="238718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2</a:t>
            </a:fld>
            <a:endParaRPr lang="el-GR"/>
          </a:p>
        </p:txBody>
      </p:sp>
    </p:spTree>
    <p:extLst>
      <p:ext uri="{BB962C8B-B14F-4D97-AF65-F5344CB8AC3E}">
        <p14:creationId xmlns:p14="http://schemas.microsoft.com/office/powerpoint/2010/main" val="242608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24</a:t>
            </a:fld>
            <a:endParaRPr lang="el-GR"/>
          </a:p>
        </p:txBody>
      </p:sp>
    </p:spTree>
    <p:extLst>
      <p:ext uri="{BB962C8B-B14F-4D97-AF65-F5344CB8AC3E}">
        <p14:creationId xmlns:p14="http://schemas.microsoft.com/office/powerpoint/2010/main" val="893383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25</a:t>
            </a:fld>
            <a:endParaRPr lang="el-GR"/>
          </a:p>
        </p:txBody>
      </p:sp>
    </p:spTree>
    <p:extLst>
      <p:ext uri="{BB962C8B-B14F-4D97-AF65-F5344CB8AC3E}">
        <p14:creationId xmlns:p14="http://schemas.microsoft.com/office/powerpoint/2010/main" val="3050999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26</a:t>
            </a:fld>
            <a:endParaRPr lang="el-GR"/>
          </a:p>
        </p:txBody>
      </p:sp>
    </p:spTree>
    <p:extLst>
      <p:ext uri="{BB962C8B-B14F-4D97-AF65-F5344CB8AC3E}">
        <p14:creationId xmlns:p14="http://schemas.microsoft.com/office/powerpoint/2010/main" val="905386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27</a:t>
            </a:fld>
            <a:endParaRPr lang="el-GR"/>
          </a:p>
        </p:txBody>
      </p:sp>
    </p:spTree>
    <p:extLst>
      <p:ext uri="{BB962C8B-B14F-4D97-AF65-F5344CB8AC3E}">
        <p14:creationId xmlns:p14="http://schemas.microsoft.com/office/powerpoint/2010/main" val="65823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28</a:t>
            </a:fld>
            <a:endParaRPr lang="el-GR"/>
          </a:p>
        </p:txBody>
      </p:sp>
    </p:spTree>
    <p:extLst>
      <p:ext uri="{BB962C8B-B14F-4D97-AF65-F5344CB8AC3E}">
        <p14:creationId xmlns:p14="http://schemas.microsoft.com/office/powerpoint/2010/main" val="2322341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29</a:t>
            </a:fld>
            <a:endParaRPr lang="el-GR"/>
          </a:p>
        </p:txBody>
      </p:sp>
    </p:spTree>
    <p:extLst>
      <p:ext uri="{BB962C8B-B14F-4D97-AF65-F5344CB8AC3E}">
        <p14:creationId xmlns:p14="http://schemas.microsoft.com/office/powerpoint/2010/main" val="3278861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30</a:t>
            </a:fld>
            <a:endParaRPr lang="el-GR"/>
          </a:p>
        </p:txBody>
      </p:sp>
    </p:spTree>
    <p:extLst>
      <p:ext uri="{BB962C8B-B14F-4D97-AF65-F5344CB8AC3E}">
        <p14:creationId xmlns:p14="http://schemas.microsoft.com/office/powerpoint/2010/main" val="1549328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31</a:t>
            </a:fld>
            <a:endParaRPr lang="el-GR"/>
          </a:p>
        </p:txBody>
      </p:sp>
    </p:spTree>
    <p:extLst>
      <p:ext uri="{BB962C8B-B14F-4D97-AF65-F5344CB8AC3E}">
        <p14:creationId xmlns:p14="http://schemas.microsoft.com/office/powerpoint/2010/main" val="2666629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32</a:t>
            </a:fld>
            <a:endParaRPr lang="el-GR"/>
          </a:p>
        </p:txBody>
      </p:sp>
    </p:spTree>
    <p:extLst>
      <p:ext uri="{BB962C8B-B14F-4D97-AF65-F5344CB8AC3E}">
        <p14:creationId xmlns:p14="http://schemas.microsoft.com/office/powerpoint/2010/main" val="4133069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33</a:t>
            </a:fld>
            <a:endParaRPr lang="el-GR"/>
          </a:p>
        </p:txBody>
      </p:sp>
    </p:spTree>
    <p:extLst>
      <p:ext uri="{BB962C8B-B14F-4D97-AF65-F5344CB8AC3E}">
        <p14:creationId xmlns:p14="http://schemas.microsoft.com/office/powerpoint/2010/main" val="322503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4</a:t>
            </a:fld>
            <a:endParaRPr lang="el-GR"/>
          </a:p>
        </p:txBody>
      </p:sp>
    </p:spTree>
    <p:extLst>
      <p:ext uri="{BB962C8B-B14F-4D97-AF65-F5344CB8AC3E}">
        <p14:creationId xmlns:p14="http://schemas.microsoft.com/office/powerpoint/2010/main" val="2115964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34</a:t>
            </a:fld>
            <a:endParaRPr lang="el-GR"/>
          </a:p>
        </p:txBody>
      </p:sp>
    </p:spTree>
    <p:extLst>
      <p:ext uri="{BB962C8B-B14F-4D97-AF65-F5344CB8AC3E}">
        <p14:creationId xmlns:p14="http://schemas.microsoft.com/office/powerpoint/2010/main" val="3119813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35</a:t>
            </a:fld>
            <a:endParaRPr lang="el-GR"/>
          </a:p>
        </p:txBody>
      </p:sp>
    </p:spTree>
    <p:extLst>
      <p:ext uri="{BB962C8B-B14F-4D97-AF65-F5344CB8AC3E}">
        <p14:creationId xmlns:p14="http://schemas.microsoft.com/office/powerpoint/2010/main" val="4044605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36</a:t>
            </a:fld>
            <a:endParaRPr lang="el-GR"/>
          </a:p>
        </p:txBody>
      </p:sp>
    </p:spTree>
    <p:extLst>
      <p:ext uri="{BB962C8B-B14F-4D97-AF65-F5344CB8AC3E}">
        <p14:creationId xmlns:p14="http://schemas.microsoft.com/office/powerpoint/2010/main" val="3298239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37</a:t>
            </a:fld>
            <a:endParaRPr lang="el-GR"/>
          </a:p>
        </p:txBody>
      </p:sp>
    </p:spTree>
    <p:extLst>
      <p:ext uri="{BB962C8B-B14F-4D97-AF65-F5344CB8AC3E}">
        <p14:creationId xmlns:p14="http://schemas.microsoft.com/office/powerpoint/2010/main" val="337264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5</a:t>
            </a:fld>
            <a:endParaRPr lang="el-GR"/>
          </a:p>
        </p:txBody>
      </p:sp>
    </p:spTree>
    <p:extLst>
      <p:ext uri="{BB962C8B-B14F-4D97-AF65-F5344CB8AC3E}">
        <p14:creationId xmlns:p14="http://schemas.microsoft.com/office/powerpoint/2010/main" val="347989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a:t>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AB103-9212-462E-8E86-67F85AEA789D}"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41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7</a:t>
            </a:fld>
            <a:endParaRPr lang="el-GR"/>
          </a:p>
        </p:txBody>
      </p:sp>
    </p:spTree>
    <p:extLst>
      <p:ext uri="{BB962C8B-B14F-4D97-AF65-F5344CB8AC3E}">
        <p14:creationId xmlns:p14="http://schemas.microsoft.com/office/powerpoint/2010/main" val="255279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8</a:t>
            </a:fld>
            <a:endParaRPr lang="el-GR"/>
          </a:p>
        </p:txBody>
      </p:sp>
    </p:spTree>
    <p:extLst>
      <p:ext uri="{BB962C8B-B14F-4D97-AF65-F5344CB8AC3E}">
        <p14:creationId xmlns:p14="http://schemas.microsoft.com/office/powerpoint/2010/main" val="151621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9</a:t>
            </a:fld>
            <a:endParaRPr lang="el-GR"/>
          </a:p>
        </p:txBody>
      </p:sp>
    </p:spTree>
    <p:extLst>
      <p:ext uri="{BB962C8B-B14F-4D97-AF65-F5344CB8AC3E}">
        <p14:creationId xmlns:p14="http://schemas.microsoft.com/office/powerpoint/2010/main" val="337051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Header Placeholder 3"/>
          <p:cNvSpPr>
            <a:spLocks noGrp="1"/>
          </p:cNvSpPr>
          <p:nvPr>
            <p:ph type="hdr" sz="quarter"/>
          </p:nvPr>
        </p:nvSpPr>
        <p:spPr/>
        <p:txBody>
          <a:bodyPr/>
          <a:lstStyle/>
          <a:p>
            <a:endParaRPr lang="el-GR"/>
          </a:p>
        </p:txBody>
      </p:sp>
      <p:sp>
        <p:nvSpPr>
          <p:cNvPr id="5" name="Footer Placeholder 4"/>
          <p:cNvSpPr>
            <a:spLocks noGrp="1"/>
          </p:cNvSpPr>
          <p:nvPr>
            <p:ph type="ftr" sz="quarter" idx="4"/>
            <p:custDataLst>
              <p:tags r:id="rId1"/>
            </p:custDataLst>
          </p:nvPr>
        </p:nvSpPr>
        <p:spPr/>
        <p:txBody>
          <a:bodyPr/>
          <a:lstStyle/>
          <a:p>
            <a:r>
              <a:rPr lang="el-GR"/>
              <a:t>   </a:t>
            </a:r>
          </a:p>
        </p:txBody>
      </p:sp>
      <p:sp>
        <p:nvSpPr>
          <p:cNvPr id="6" name="Slide Number Placeholder 5"/>
          <p:cNvSpPr>
            <a:spLocks noGrp="1"/>
          </p:cNvSpPr>
          <p:nvPr>
            <p:ph type="sldNum" sz="quarter" idx="5"/>
          </p:nvPr>
        </p:nvSpPr>
        <p:spPr/>
        <p:txBody>
          <a:bodyPr/>
          <a:lstStyle/>
          <a:p>
            <a:fld id="{60CAB103-9212-462E-8E86-67F85AEA789D}" type="slidenum">
              <a:rPr lang="el-GR" smtClean="0"/>
              <a:t>10</a:t>
            </a:fld>
            <a:endParaRPr lang="el-GR"/>
          </a:p>
        </p:txBody>
      </p:sp>
    </p:spTree>
    <p:extLst>
      <p:ext uri="{BB962C8B-B14F-4D97-AF65-F5344CB8AC3E}">
        <p14:creationId xmlns:p14="http://schemas.microsoft.com/office/powerpoint/2010/main" val="60038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6" name="Slide Number Placeholder 5"/>
          <p:cNvSpPr>
            <a:spLocks noGrp="1"/>
          </p:cNvSpPr>
          <p:nvPr>
            <p:ph type="sldNum" sz="quarter" idx="12"/>
          </p:nvPr>
        </p:nvSpPr>
        <p:spPr>
          <a:xfrm>
            <a:off x="6758880" y="6376243"/>
            <a:ext cx="2133600" cy="365125"/>
          </a:xfrm>
        </p:spPr>
        <p:txBody>
          <a:bodyPr/>
          <a:lstStyle>
            <a:lvl1pPr>
              <a:defRPr sz="1100">
                <a:latin typeface="Arial" panose="020B0604020202020204" pitchFamily="34" charset="0"/>
                <a:cs typeface="Arial" panose="020B0604020202020204" pitchFamily="34" charset="0"/>
              </a:defRPr>
            </a:lvl1pPr>
          </a:lstStyle>
          <a:p>
            <a:fld id="{A3E6470A-6707-4621-BF98-804D53622584}" type="slidenum">
              <a:rPr lang="el-GR" smtClean="0"/>
              <a:pPr/>
              <a:t>‹#›</a:t>
            </a:fld>
            <a:endParaRPr lang="el-GR"/>
          </a:p>
        </p:txBody>
      </p:sp>
      <p:sp>
        <p:nvSpPr>
          <p:cNvPr id="8" name="Rectangle 7"/>
          <p:cNvSpPr/>
          <p:nvPr/>
        </p:nvSpPr>
        <p:spPr>
          <a:xfrm>
            <a:off x="251520" y="188640"/>
            <a:ext cx="8640960" cy="65527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Straight Connector 10"/>
          <p:cNvCxnSpPr/>
          <p:nvPr/>
        </p:nvCxnSpPr>
        <p:spPr>
          <a:xfrm>
            <a:off x="611560" y="908720"/>
            <a:ext cx="770485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F58E07F-C7B2-44F0-88F2-9BD636BD57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187" b="21842"/>
          <a:stretch/>
        </p:blipFill>
        <p:spPr>
          <a:xfrm>
            <a:off x="7668492" y="46559"/>
            <a:ext cx="1415518" cy="820589"/>
          </a:xfrm>
          <a:prstGeom prst="rect">
            <a:avLst/>
          </a:prstGeom>
        </p:spPr>
      </p:pic>
    </p:spTree>
    <p:extLst>
      <p:ext uri="{BB962C8B-B14F-4D97-AF65-F5344CB8AC3E}">
        <p14:creationId xmlns:p14="http://schemas.microsoft.com/office/powerpoint/2010/main" val="282750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353B58-5DB9-4462-8410-A61A61C720C4}" type="datetimeFigureOut">
              <a:rPr lang="el-GR" smtClean="0"/>
              <a:t>23/11/2020</a:t>
            </a:fld>
            <a:endParaRPr lang="el-GR"/>
          </a:p>
        </p:txBody>
      </p:sp>
      <p:sp>
        <p:nvSpPr>
          <p:cNvPr id="7" name="Slide Number Placeholder 6"/>
          <p:cNvSpPr>
            <a:spLocks noGrp="1"/>
          </p:cNvSpPr>
          <p:nvPr>
            <p:ph type="sldNum" sz="quarter" idx="12"/>
          </p:nvPr>
        </p:nvSpPr>
        <p:spPr/>
        <p:txBody>
          <a:bodyPr/>
          <a:lstStyle/>
          <a:p>
            <a:fld id="{A3E6470A-6707-4621-BF98-804D53622584}" type="slidenum">
              <a:rPr lang="el-GR" smtClean="0"/>
              <a:t>‹#›</a:t>
            </a:fld>
            <a:endParaRPr lang="el-GR"/>
          </a:p>
        </p:txBody>
      </p:sp>
    </p:spTree>
    <p:extLst>
      <p:ext uri="{BB962C8B-B14F-4D97-AF65-F5344CB8AC3E}">
        <p14:creationId xmlns:p14="http://schemas.microsoft.com/office/powerpoint/2010/main" val="21741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353B58-5DB9-4462-8410-A61A61C720C4}" type="datetimeFigureOut">
              <a:rPr lang="el-GR" smtClean="0"/>
              <a:t>23/11/2020</a:t>
            </a:fld>
            <a:endParaRPr lang="el-GR"/>
          </a:p>
        </p:txBody>
      </p:sp>
      <p:sp>
        <p:nvSpPr>
          <p:cNvPr id="6" name="Footer Placeholder 5"/>
          <p:cNvSpPr>
            <a:spLocks noGrp="1"/>
          </p:cNvSpPr>
          <p:nvPr>
            <p:ph type="ftr" sz="quarter" idx="11"/>
            <p:custDataLst>
              <p:tags r:id="rId1"/>
            </p:custDataLst>
          </p:nvPr>
        </p:nvSpPr>
        <p:spPr>
          <a:xfrm>
            <a:off x="0" y="6356350"/>
            <a:ext cx="9144000" cy="365125"/>
          </a:xfrm>
          <a:prstGeom prst="rect">
            <a:avLst/>
          </a:prstGeom>
        </p:spPr>
        <p:txBody>
          <a:bodyPr/>
          <a:lstStyle>
            <a:lvl1pPr algn="r">
              <a:defRPr lang="el-GR" sz="1000" b="1" i="1" u="sng">
                <a:solidFill>
                  <a:srgbClr val="00FF00"/>
                </a:solidFill>
                <a:latin typeface="Arial" panose="020B0604020202020204" pitchFamily="34" charset="0"/>
              </a:defRPr>
            </a:lvl1pPr>
          </a:lstStyle>
          <a:p>
            <a:r>
              <a:rPr lang="el-GR"/>
              <a:t>   </a:t>
            </a:r>
          </a:p>
        </p:txBody>
      </p:sp>
      <p:sp>
        <p:nvSpPr>
          <p:cNvPr id="7" name="Slide Number Placeholder 6"/>
          <p:cNvSpPr>
            <a:spLocks noGrp="1"/>
          </p:cNvSpPr>
          <p:nvPr>
            <p:ph type="sldNum" sz="quarter" idx="12"/>
          </p:nvPr>
        </p:nvSpPr>
        <p:spPr/>
        <p:txBody>
          <a:bodyPr/>
          <a:lstStyle/>
          <a:p>
            <a:fld id="{A3E6470A-6707-4621-BF98-804D53622584}" type="slidenum">
              <a:rPr lang="el-GR" smtClean="0"/>
              <a:t>‹#›</a:t>
            </a:fld>
            <a:endParaRPr lang="el-GR"/>
          </a:p>
        </p:txBody>
      </p:sp>
    </p:spTree>
    <p:extLst>
      <p:ext uri="{BB962C8B-B14F-4D97-AF65-F5344CB8AC3E}">
        <p14:creationId xmlns:p14="http://schemas.microsoft.com/office/powerpoint/2010/main" val="305554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353B58-5DB9-4462-8410-A61A61C720C4}" type="datetimeFigureOut">
              <a:rPr lang="el-GR" smtClean="0"/>
              <a:t>23/11/2020</a:t>
            </a:fld>
            <a:endParaRPr lang="el-GR"/>
          </a:p>
        </p:txBody>
      </p:sp>
      <p:sp>
        <p:nvSpPr>
          <p:cNvPr id="5" name="Footer Placeholder 4"/>
          <p:cNvSpPr>
            <a:spLocks noGrp="1"/>
          </p:cNvSpPr>
          <p:nvPr>
            <p:ph type="ftr" sz="quarter" idx="11"/>
            <p:custDataLst>
              <p:tags r:id="rId1"/>
            </p:custDataLst>
          </p:nvPr>
        </p:nvSpPr>
        <p:spPr>
          <a:xfrm>
            <a:off x="0" y="6356350"/>
            <a:ext cx="9144000" cy="365125"/>
          </a:xfrm>
          <a:prstGeom prst="rect">
            <a:avLst/>
          </a:prstGeom>
        </p:spPr>
        <p:txBody>
          <a:bodyPr/>
          <a:lstStyle>
            <a:lvl1pPr algn="r">
              <a:defRPr lang="el-GR" sz="1000" b="1" i="1" u="sng">
                <a:solidFill>
                  <a:srgbClr val="00FF00"/>
                </a:solidFill>
                <a:latin typeface="Arial" panose="020B0604020202020204" pitchFamily="34" charset="0"/>
              </a:defRPr>
            </a:lvl1pPr>
          </a:lstStyle>
          <a:p>
            <a:r>
              <a:rPr lang="el-GR"/>
              <a:t>   </a:t>
            </a:r>
          </a:p>
        </p:txBody>
      </p:sp>
      <p:sp>
        <p:nvSpPr>
          <p:cNvPr id="6" name="Slide Number Placeholder 5"/>
          <p:cNvSpPr>
            <a:spLocks noGrp="1"/>
          </p:cNvSpPr>
          <p:nvPr>
            <p:ph type="sldNum" sz="quarter" idx="12"/>
          </p:nvPr>
        </p:nvSpPr>
        <p:spPr/>
        <p:txBody>
          <a:bodyPr/>
          <a:lstStyle/>
          <a:p>
            <a:fld id="{A3E6470A-6707-4621-BF98-804D53622584}" type="slidenum">
              <a:rPr lang="el-GR" smtClean="0"/>
              <a:t>‹#›</a:t>
            </a:fld>
            <a:endParaRPr lang="el-GR"/>
          </a:p>
        </p:txBody>
      </p:sp>
    </p:spTree>
    <p:extLst>
      <p:ext uri="{BB962C8B-B14F-4D97-AF65-F5344CB8AC3E}">
        <p14:creationId xmlns:p14="http://schemas.microsoft.com/office/powerpoint/2010/main" val="132630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353B58-5DB9-4462-8410-A61A61C720C4}" type="datetimeFigureOut">
              <a:rPr lang="el-GR" smtClean="0"/>
              <a:t>23/11/2020</a:t>
            </a:fld>
            <a:endParaRPr lang="el-GR"/>
          </a:p>
        </p:txBody>
      </p:sp>
      <p:sp>
        <p:nvSpPr>
          <p:cNvPr id="5" name="Footer Placeholder 4"/>
          <p:cNvSpPr>
            <a:spLocks noGrp="1"/>
          </p:cNvSpPr>
          <p:nvPr>
            <p:ph type="ftr" sz="quarter" idx="11"/>
            <p:custDataLst>
              <p:tags r:id="rId1"/>
            </p:custDataLst>
          </p:nvPr>
        </p:nvSpPr>
        <p:spPr>
          <a:xfrm>
            <a:off x="0" y="6356350"/>
            <a:ext cx="9144000" cy="365125"/>
          </a:xfrm>
          <a:prstGeom prst="rect">
            <a:avLst/>
          </a:prstGeom>
        </p:spPr>
        <p:txBody>
          <a:bodyPr/>
          <a:lstStyle>
            <a:lvl1pPr algn="r">
              <a:defRPr lang="el-GR" sz="1000" b="1" i="1" u="sng">
                <a:solidFill>
                  <a:srgbClr val="00FF00"/>
                </a:solidFill>
                <a:latin typeface="Arial" panose="020B0604020202020204" pitchFamily="34" charset="0"/>
              </a:defRPr>
            </a:lvl1pPr>
          </a:lstStyle>
          <a:p>
            <a:r>
              <a:rPr lang="el-GR"/>
              <a:t>   </a:t>
            </a:r>
          </a:p>
        </p:txBody>
      </p:sp>
      <p:sp>
        <p:nvSpPr>
          <p:cNvPr id="6" name="Slide Number Placeholder 5"/>
          <p:cNvSpPr>
            <a:spLocks noGrp="1"/>
          </p:cNvSpPr>
          <p:nvPr>
            <p:ph type="sldNum" sz="quarter" idx="12"/>
          </p:nvPr>
        </p:nvSpPr>
        <p:spPr/>
        <p:txBody>
          <a:bodyPr/>
          <a:lstStyle/>
          <a:p>
            <a:fld id="{A3E6470A-6707-4621-BF98-804D53622584}" type="slidenum">
              <a:rPr lang="el-GR" smtClean="0"/>
              <a:t>‹#›</a:t>
            </a:fld>
            <a:endParaRPr lang="el-GR"/>
          </a:p>
        </p:txBody>
      </p:sp>
    </p:spTree>
    <p:extLst>
      <p:ext uri="{BB962C8B-B14F-4D97-AF65-F5344CB8AC3E}">
        <p14:creationId xmlns:p14="http://schemas.microsoft.com/office/powerpoint/2010/main" val="13151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hyperlink" Target="https://www.google.com/url?sa=i&amp;rct=j&amp;q=&amp;esrc=s&amp;source=images&amp;cd=&amp;ved=2ahUKEwjYu9O4mPDjAhUR3aQKHWcmD00QjRx6BAgBEAQ&amp;url=https://www.epsilonnet.gr/&amp;psig=AOvVaw0H9DLdF8PoB0gkCQjLNGbh&amp;ust=1565247753133358"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6470A-6707-4621-BF98-804D53622584}" type="slidenum">
              <a:rPr lang="el-GR" smtClean="0"/>
              <a:t>‹#›</a:t>
            </a:fld>
            <a:endParaRPr lang="el-GR"/>
          </a:p>
        </p:txBody>
      </p:sp>
      <p:pic>
        <p:nvPicPr>
          <p:cNvPr id="15" name="irc_mi" descr="Αποτέλεσμα εικόνας για epsilon net">
            <a:hlinkClick r:id="rId7" tgtFrame="&quot;_blank&quot;"/>
          </p:cNvPr>
          <p:cNvPicPr/>
          <p:nvPr/>
        </p:nvPicPr>
        <p:blipFill rotWithShape="1">
          <a:blip r:embed="rId8" cstate="print">
            <a:extLst>
              <a:ext uri="{28A0092B-C50C-407E-A947-70E740481C1C}">
                <a14:useLocalDpi xmlns:a14="http://schemas.microsoft.com/office/drawing/2010/main" val="0"/>
              </a:ext>
            </a:extLst>
          </a:blip>
          <a:srcRect t="22940" b="23746"/>
          <a:stretch/>
        </p:blipFill>
        <p:spPr bwMode="auto">
          <a:xfrm>
            <a:off x="7812360" y="44624"/>
            <a:ext cx="1224136" cy="7200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0914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31.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notesSlide" Target="../notesSlides/notesSlide10.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slideLayout" Target="../slideLayouts/slideLayout1.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tags" Target="../tags/tag2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9.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38.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6.xm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0.xml"/><Relationship Id="rId6" Type="http://schemas.microsoft.com/office/2007/relationships/hdphoto" Target="../media/hdphoto5.wdp"/><Relationship Id="rId5" Type="http://schemas.openxmlformats.org/officeDocument/2006/relationships/image" Target="../media/image41.jpeg"/><Relationship Id="rId4" Type="http://schemas.openxmlformats.org/officeDocument/2006/relationships/hyperlink" Target="https://www.google.com/url?sa=i&amp;url=https://ironfu.com/the-what-are-the-6-types-of-technology-diaries/&amp;psig=AOvVaw0qzdMoqUmbx8ZH6HvGQXOU&amp;ust=1579333942920000&amp;source=images&amp;cd=vfe&amp;ved=0CAIQjRxqFwoTCPDG39STiucCFQAAAAAdAAAAABAD"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chart" Target="../charts/chart10.xml"/><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 Id="rId9" Type="http://schemas.openxmlformats.org/officeDocument/2006/relationships/chart" Target="../charts/chart11.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chart" Target="../charts/chart12.xml"/><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47.jpeg"/><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1.jpeg"/><Relationship Id="rId5" Type="http://schemas.openxmlformats.org/officeDocument/2006/relationships/image" Target="../media/image48.jpeg"/><Relationship Id="rId10" Type="http://schemas.openxmlformats.org/officeDocument/2006/relationships/image" Target="../media/image42.jpg"/><Relationship Id="rId4" Type="http://schemas.openxmlformats.org/officeDocument/2006/relationships/chart" Target="../charts/chart14.xml"/><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18.xml"/><Relationship Id="rId7" Type="http://schemas.openxmlformats.org/officeDocument/2006/relationships/image" Target="../media/image55.png"/><Relationship Id="rId12" Type="http://schemas.openxmlformats.org/officeDocument/2006/relationships/image" Target="../media/image59.jp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hyperlink" Target="https://www.google.com/url?sa=i&amp;url=https://www.flaticon.com/premium-icon/client_1151427&amp;psig=AOvVaw08UyQMKMJP_bFRrXiFtw7-&amp;ust=1579956851540000&amp;source=images&amp;cd=vfe&amp;ved=0CAIQjRxqFwoTCKi0uo2knOcCFQAAAAAdAAAAABAJ" TargetMode="External"/><Relationship Id="rId11" Type="http://schemas.openxmlformats.org/officeDocument/2006/relationships/image" Target="../media/image58.png"/><Relationship Id="rId5" Type="http://schemas.openxmlformats.org/officeDocument/2006/relationships/image" Target="../media/image54.svg"/><Relationship Id="rId10" Type="http://schemas.openxmlformats.org/officeDocument/2006/relationships/image" Target="../media/image57.svg"/><Relationship Id="rId4" Type="http://schemas.openxmlformats.org/officeDocument/2006/relationships/image" Target="../media/image53.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7.xml"/><Relationship Id="rId6" Type="http://schemas.microsoft.com/office/2007/relationships/hdphoto" Target="../media/hdphoto5.wdp"/><Relationship Id="rId5" Type="http://schemas.openxmlformats.org/officeDocument/2006/relationships/image" Target="../media/image41.jpeg"/><Relationship Id="rId4" Type="http://schemas.openxmlformats.org/officeDocument/2006/relationships/hyperlink" Target="https://www.google.com/url?sa=i&amp;url=https://ironfu.com/the-what-are-the-6-types-of-technology-diaries/&amp;psig=AOvVaw0qzdMoqUmbx8ZH6HvGQXOU&amp;ust=1579333942920000&amp;source=images&amp;cd=vfe&amp;ved=0CAIQjRxqFwoTCPDG39STiucCFQAAAAAdAAAAABA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7.svg"/><Relationship Id="rId3" Type="http://schemas.openxmlformats.org/officeDocument/2006/relationships/notesSlide" Target="../notesSlides/notesSlide20.xml"/><Relationship Id="rId7" Type="http://schemas.openxmlformats.org/officeDocument/2006/relationships/image" Target="../media/image53.png"/><Relationship Id="rId12"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66.png"/><Relationship Id="rId11" Type="http://schemas.microsoft.com/office/2007/relationships/hdphoto" Target="../media/hdphoto6.wdp"/><Relationship Id="rId5" Type="http://schemas.openxmlformats.org/officeDocument/2006/relationships/image" Target="../media/image65.png"/><Relationship Id="rId15" Type="http://schemas.openxmlformats.org/officeDocument/2006/relationships/image" Target="../media/image67.png"/><Relationship Id="rId10" Type="http://schemas.openxmlformats.org/officeDocument/2006/relationships/image" Target="../media/image55.png"/><Relationship Id="rId4" Type="http://schemas.openxmlformats.org/officeDocument/2006/relationships/image" Target="../media/image31.png"/><Relationship Id="rId9" Type="http://schemas.openxmlformats.org/officeDocument/2006/relationships/hyperlink" Target="https://www.google.com/url?sa=i&amp;url=https://www.flaticon.com/premium-icon/client_1151427&amp;psig=AOvVaw08UyQMKMJP_bFRrXiFtw7-&amp;ust=1579956851540000&amp;source=images&amp;cd=vfe&amp;ved=0CAIQjRxqFwoTCKi0uo2knOcCFQAAAAAdAAAAABAJ" TargetMode="External"/><Relationship Id="rId1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26.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notesSlide" Target="../notesSlides/notesSlide22.xml"/><Relationship Id="rId7" Type="http://schemas.openxmlformats.org/officeDocument/2006/relationships/chart" Target="../charts/chart17.xml"/><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chart" Target="../charts/chart16.xml"/><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9.xml"/><Relationship Id="rId6" Type="http://schemas.microsoft.com/office/2007/relationships/hdphoto" Target="../media/hdphoto5.wdp"/><Relationship Id="rId5" Type="http://schemas.openxmlformats.org/officeDocument/2006/relationships/image" Target="../media/image41.jpeg"/><Relationship Id="rId4" Type="http://schemas.openxmlformats.org/officeDocument/2006/relationships/hyperlink" Target="https://www.google.com/url?sa=i&amp;url=https://ironfu.com/the-what-are-the-6-types-of-technology-diaries/&amp;psig=AOvVaw0qzdMoqUmbx8ZH6HvGQXOU&amp;ust=1579333942920000&amp;source=images&amp;cd=vfe&amp;ved=0CAIQjRxqFwoTCPDG39STiucCFQAAAAAdAAAAABA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3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29.xml"/><Relationship Id="rId7"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ags" Target="../tags/tag57.xml"/><Relationship Id="rId6" Type="http://schemas.openxmlformats.org/officeDocument/2006/relationships/hyperlink" Target="https://www.google.com/url?sa=i&amp;url=https://www.flaticon.com/premium-icon/client_1151427&amp;psig=AOvVaw08UyQMKMJP_bFRrXiFtw7-&amp;ust=1579956851540000&amp;source=images&amp;cd=vfe&amp;ved=0CAIQjRxqFwoTCKi0uo2knOcCFQAAAAAdAAAAABAJ" TargetMode="External"/><Relationship Id="rId11" Type="http://schemas.openxmlformats.org/officeDocument/2006/relationships/image" Target="../media/image70.jpeg"/><Relationship Id="rId5" Type="http://schemas.openxmlformats.org/officeDocument/2006/relationships/image" Target="../media/image54.svg"/><Relationship Id="rId10" Type="http://schemas.openxmlformats.org/officeDocument/2006/relationships/image" Target="../media/image57.svg"/><Relationship Id="rId4" Type="http://schemas.openxmlformats.org/officeDocument/2006/relationships/image" Target="../media/image53.png"/><Relationship Id="rId9"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59.xml"/><Relationship Id="rId6" Type="http://schemas.microsoft.com/office/2007/relationships/hdphoto" Target="../media/hdphoto5.wdp"/><Relationship Id="rId5" Type="http://schemas.openxmlformats.org/officeDocument/2006/relationships/image" Target="../media/image41.jpeg"/><Relationship Id="rId4" Type="http://schemas.openxmlformats.org/officeDocument/2006/relationships/hyperlink" Target="https://www.google.com/url?sa=i&amp;url=https://ironfu.com/the-what-are-the-6-types-of-technology-diaries/&amp;psig=AOvVaw0qzdMoqUmbx8ZH6HvGQXOU&amp;ust=1579333942920000&amp;source=images&amp;cd=vfe&amp;ved=0CAIQjRxqFwoTCPDG39STiucCFQAAAAAdAAAAABAD" TargetMode="External"/></Relationships>
</file>

<file path=ppt/slides/_rels/slide35.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notesSlide" Target="../notesSlides/notesSlide31.xml"/><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4.svg"/><Relationship Id="rId4" Type="http://schemas.openxmlformats.org/officeDocument/2006/relationships/chart" Target="../charts/chart20.xml"/><Relationship Id="rId9"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76.jpg"/><Relationship Id="rId5" Type="http://schemas.openxmlformats.org/officeDocument/2006/relationships/image" Target="../media/image75.jpeg"/><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hyperlink" Target="https://www.epsilonnet.gr/" TargetMode="External"/><Relationship Id="rId2" Type="http://schemas.openxmlformats.org/officeDocument/2006/relationships/slideLayout" Target="../slideLayouts/slideLayout1.xml"/><Relationship Id="rId1" Type="http://schemas.openxmlformats.org/officeDocument/2006/relationships/tags" Target="../tags/tag65.xml"/><Relationship Id="rId6" Type="http://schemas.microsoft.com/office/2007/relationships/hdphoto" Target="../media/hdphoto5.wdp"/><Relationship Id="rId5" Type="http://schemas.openxmlformats.org/officeDocument/2006/relationships/image" Target="../media/image41.jpeg"/><Relationship Id="rId4" Type="http://schemas.openxmlformats.org/officeDocument/2006/relationships/hyperlink" Target="https://www.google.com/url?sa=i&amp;url=https://ironfu.com/the-what-are-the-6-types-of-technology-diaries/&amp;psig=AOvVaw0qzdMoqUmbx8ZH6HvGQXOU&amp;ust=1579333942920000&amp;source=images&amp;cd=vfe&amp;ved=0CAIQjRxqFwoTCPDG39STiucCFQAAAAAdAAAAABA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12"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hyperlink" Target="https://www.google.com/url?sa=i&amp;url=https://www.flaticon.com/premium-icon/client_1151427&amp;psig=AOvVaw08UyQMKMJP_bFRrXiFtw7-&amp;ust=1579956851540000&amp;source=images&amp;cd=vfe&amp;ved=0CAIQjRxqFwoTCKi0uo2knOcCFQAAAAAdAAAAABAJ" TargetMode="External"/><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hyperlink" Target="https://www.google.com/url?sa=i&amp;url=https://simpleicon.com/link-2.html&amp;psig=AOvVaw2wibc-KoeaGGayPmfxP8vt&amp;ust=1579956150742000&amp;source=images&amp;cd=vfe&amp;ved=0CAIQjRxqFwoTCLjs9ryhnOcCFQAAAAAdAAAAABAP"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sv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6.png"/><Relationship Id="rId3" Type="http://schemas.openxmlformats.org/officeDocument/2006/relationships/notesSlide" Target="../notesSlides/notesSlide6.xml"/><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2.png"/><Relationship Id="rId11" Type="http://schemas.microsoft.com/office/2007/relationships/hdphoto" Target="../media/hdphoto3.wdp"/><Relationship Id="rId5" Type="http://schemas.openxmlformats.org/officeDocument/2006/relationships/hyperlink" Target="https://www.google.com/url?sa=i&amp;url=https://www.pngkey.com/maxpic/u2q8i1a9w7a9a9i1/&amp;psig=AOvVaw0TnegulbJnMV6qXM4nEV-N&amp;ust=1579342321329000&amp;source=images&amp;cd=vfe&amp;ved=0CAIQjRxqFwoTCIipveayiucCFQAAAAAdAAAAABAD"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www.google.com/url?sa=i&amp;url=https://toppng.com/technology-icon-orange-information-technology-icon-PNG-free-PNG-Images_128856&amp;psig=AOvVaw1gRoLypM65mAs40-4PN4q9&amp;ust=1579342200125000&amp;source=images&amp;cd=vfe&amp;ved=0CAIQjRxqFwoTCNDtgqqyiucCFQAAAAAdAAAAABAD" TargetMode="External"/><Relationship Id="rId14" Type="http://schemas.openxmlformats.org/officeDocument/2006/relationships/hyperlink" Target="https://www.e-forologia.gr/"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chart" Target="../charts/chart3.xml"/><Relationship Id="rId4" Type="http://schemas.openxmlformats.org/officeDocument/2006/relationships/image" Target="../media/image21.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29" y="4586128"/>
            <a:ext cx="9033547" cy="2315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Picture 4"/>
          <p:cNvPicPr>
            <a:picLocks noChangeAspect="1" noChangeArrowheads="1"/>
          </p:cNvPicPr>
          <p:nvPr/>
        </p:nvPicPr>
        <p:blipFill>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p:blipFill>
        <p:spPr bwMode="auto">
          <a:xfrm>
            <a:off x="0" y="0"/>
            <a:ext cx="9141051"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Freeform 24"/>
          <p:cNvSpPr>
            <a:spLocks/>
          </p:cNvSpPr>
          <p:nvPr/>
        </p:nvSpPr>
        <p:spPr bwMode="auto">
          <a:xfrm>
            <a:off x="7524328" y="2797099"/>
            <a:ext cx="1619672" cy="2355149"/>
          </a:xfrm>
          <a:custGeom>
            <a:avLst/>
            <a:gdLst>
              <a:gd name="connsiteX0" fmla="*/ 2086833 w 2086833"/>
              <a:gd name="connsiteY0" fmla="*/ 0 h 2312943"/>
              <a:gd name="connsiteX1" fmla="*/ 2086833 w 2086833"/>
              <a:gd name="connsiteY1" fmla="*/ 2312943 h 2312943"/>
              <a:gd name="connsiteX2" fmla="*/ 0 w 2086833"/>
              <a:gd name="connsiteY2" fmla="*/ 1130920 h 2312943"/>
              <a:gd name="connsiteX3" fmla="*/ 1828800 w 2086833"/>
              <a:gd name="connsiteY3" fmla="*/ 140320 h 2312943"/>
            </a:gdLst>
            <a:ahLst/>
            <a:cxnLst>
              <a:cxn ang="0">
                <a:pos x="connsiteX0" y="connsiteY0"/>
              </a:cxn>
              <a:cxn ang="0">
                <a:pos x="connsiteX1" y="connsiteY1"/>
              </a:cxn>
              <a:cxn ang="0">
                <a:pos x="connsiteX2" y="connsiteY2"/>
              </a:cxn>
              <a:cxn ang="0">
                <a:pos x="connsiteX3" y="connsiteY3"/>
              </a:cxn>
            </a:cxnLst>
            <a:rect l="l" t="t" r="r" b="b"/>
            <a:pathLst>
              <a:path w="2086833" h="2312943">
                <a:moveTo>
                  <a:pt x="2086833" y="0"/>
                </a:moveTo>
                <a:lnTo>
                  <a:pt x="2086833" y="2312943"/>
                </a:lnTo>
                <a:lnTo>
                  <a:pt x="0" y="1130920"/>
                </a:lnTo>
                <a:lnTo>
                  <a:pt x="1828800" y="140320"/>
                </a:lnTo>
                <a:close/>
              </a:path>
            </a:pathLst>
          </a:custGeom>
          <a:solidFill>
            <a:srgbClr val="33C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 name="Freeform 9"/>
          <p:cNvSpPr>
            <a:spLocks/>
          </p:cNvSpPr>
          <p:nvPr/>
        </p:nvSpPr>
        <p:spPr bwMode="auto">
          <a:xfrm>
            <a:off x="7565741" y="1673422"/>
            <a:ext cx="1575310" cy="2520281"/>
          </a:xfrm>
          <a:custGeom>
            <a:avLst/>
            <a:gdLst>
              <a:gd name="T0" fmla="*/ 0 w 1154"/>
              <a:gd name="T1" fmla="*/ 0 h 1291"/>
              <a:gd name="T2" fmla="*/ 1154 w 1154"/>
              <a:gd name="T3" fmla="*/ 667 h 1291"/>
              <a:gd name="T4" fmla="*/ 0 w 1154"/>
              <a:gd name="T5" fmla="*/ 1291 h 1291"/>
              <a:gd name="T6" fmla="*/ 0 w 1154"/>
              <a:gd name="T7" fmla="*/ 1291 h 1291"/>
              <a:gd name="T8" fmla="*/ 0 w 1154"/>
              <a:gd name="T9" fmla="*/ 0 h 1291"/>
            </a:gdLst>
            <a:ahLst/>
            <a:cxnLst>
              <a:cxn ang="0">
                <a:pos x="T0" y="T1"/>
              </a:cxn>
              <a:cxn ang="0">
                <a:pos x="T2" y="T3"/>
              </a:cxn>
              <a:cxn ang="0">
                <a:pos x="T4" y="T5"/>
              </a:cxn>
              <a:cxn ang="0">
                <a:pos x="T6" y="T7"/>
              </a:cxn>
              <a:cxn ang="0">
                <a:pos x="T8" y="T9"/>
              </a:cxn>
            </a:cxnLst>
            <a:rect l="0" t="0" r="r" b="b"/>
            <a:pathLst>
              <a:path w="1154" h="1291">
                <a:moveTo>
                  <a:pt x="0" y="0"/>
                </a:moveTo>
                <a:lnTo>
                  <a:pt x="1154" y="667"/>
                </a:lnTo>
                <a:lnTo>
                  <a:pt x="0" y="1291"/>
                </a:lnTo>
                <a:lnTo>
                  <a:pt x="0" y="1291"/>
                </a:lnTo>
                <a:lnTo>
                  <a:pt x="0" y="0"/>
                </a:lnTo>
                <a:close/>
              </a:path>
            </a:pathLst>
          </a:custGeom>
          <a:solidFill>
            <a:srgbClr val="55D2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6129078" y="2933780"/>
            <a:ext cx="1436662" cy="2124019"/>
          </a:xfrm>
          <a:custGeom>
            <a:avLst/>
            <a:gdLst>
              <a:gd name="T0" fmla="*/ 1205 w 1205"/>
              <a:gd name="T1" fmla="*/ 679 h 1320"/>
              <a:gd name="T2" fmla="*/ 0 w 1205"/>
              <a:gd name="T3" fmla="*/ 1320 h 1320"/>
              <a:gd name="T4" fmla="*/ 0 w 1205"/>
              <a:gd name="T5" fmla="*/ 14 h 1320"/>
              <a:gd name="T6" fmla="*/ 30 w 1205"/>
              <a:gd name="T7" fmla="*/ 0 h 1320"/>
              <a:gd name="T8" fmla="*/ 1205 w 1205"/>
              <a:gd name="T9" fmla="*/ 679 h 1320"/>
            </a:gdLst>
            <a:ahLst/>
            <a:cxnLst>
              <a:cxn ang="0">
                <a:pos x="T0" y="T1"/>
              </a:cxn>
              <a:cxn ang="0">
                <a:pos x="T2" y="T3"/>
              </a:cxn>
              <a:cxn ang="0">
                <a:pos x="T4" y="T5"/>
              </a:cxn>
              <a:cxn ang="0">
                <a:pos x="T6" y="T7"/>
              </a:cxn>
              <a:cxn ang="0">
                <a:pos x="T8" y="T9"/>
              </a:cxn>
            </a:cxnLst>
            <a:rect l="0" t="0" r="r" b="b"/>
            <a:pathLst>
              <a:path w="1205" h="1320">
                <a:moveTo>
                  <a:pt x="1205" y="679"/>
                </a:moveTo>
                <a:lnTo>
                  <a:pt x="0" y="1320"/>
                </a:lnTo>
                <a:lnTo>
                  <a:pt x="0" y="14"/>
                </a:lnTo>
                <a:lnTo>
                  <a:pt x="30" y="0"/>
                </a:lnTo>
                <a:lnTo>
                  <a:pt x="1205" y="679"/>
                </a:lnTo>
                <a:close/>
              </a:path>
            </a:pathLst>
          </a:custGeom>
          <a:solidFill>
            <a:srgbClr val="7EDA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5986036" y="1961456"/>
            <a:ext cx="1594829" cy="2232248"/>
          </a:xfrm>
          <a:custGeom>
            <a:avLst/>
            <a:gdLst>
              <a:gd name="T0" fmla="*/ 1175 w 1175"/>
              <a:gd name="T1" fmla="*/ 0 h 1291"/>
              <a:gd name="T2" fmla="*/ 1175 w 1175"/>
              <a:gd name="T3" fmla="*/ 1291 h 1291"/>
              <a:gd name="T4" fmla="*/ 1173 w 1175"/>
              <a:gd name="T5" fmla="*/ 1291 h 1291"/>
              <a:gd name="T6" fmla="*/ 0 w 1175"/>
              <a:gd name="T7" fmla="*/ 610 h 1291"/>
              <a:gd name="T8" fmla="*/ 1175 w 1175"/>
              <a:gd name="T9" fmla="*/ 0 h 1291"/>
              <a:gd name="T10" fmla="*/ 1175 w 1175"/>
              <a:gd name="T11" fmla="*/ 0 h 1291"/>
            </a:gdLst>
            <a:ahLst/>
            <a:cxnLst>
              <a:cxn ang="0">
                <a:pos x="T0" y="T1"/>
              </a:cxn>
              <a:cxn ang="0">
                <a:pos x="T2" y="T3"/>
              </a:cxn>
              <a:cxn ang="0">
                <a:pos x="T4" y="T5"/>
              </a:cxn>
              <a:cxn ang="0">
                <a:pos x="T6" y="T7"/>
              </a:cxn>
              <a:cxn ang="0">
                <a:pos x="T8" y="T9"/>
              </a:cxn>
              <a:cxn ang="0">
                <a:pos x="T10" y="T11"/>
              </a:cxn>
            </a:cxnLst>
            <a:rect l="0" t="0" r="r" b="b"/>
            <a:pathLst>
              <a:path w="1175" h="1291">
                <a:moveTo>
                  <a:pt x="1175" y="0"/>
                </a:moveTo>
                <a:lnTo>
                  <a:pt x="1175" y="1291"/>
                </a:lnTo>
                <a:lnTo>
                  <a:pt x="1173" y="1291"/>
                </a:lnTo>
                <a:lnTo>
                  <a:pt x="0" y="610"/>
                </a:lnTo>
                <a:lnTo>
                  <a:pt x="1175" y="0"/>
                </a:lnTo>
                <a:lnTo>
                  <a:pt x="1175" y="0"/>
                </a:lnTo>
                <a:close/>
              </a:path>
            </a:pathLst>
          </a:custGeom>
          <a:solidFill>
            <a:srgbClr val="29C5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4572000" y="2912665"/>
            <a:ext cx="1557079" cy="2124019"/>
          </a:xfrm>
          <a:custGeom>
            <a:avLst/>
            <a:gdLst>
              <a:gd name="T0" fmla="*/ 1306 w 1306"/>
              <a:gd name="T1" fmla="*/ 0 h 1320"/>
              <a:gd name="T2" fmla="*/ 1306 w 1306"/>
              <a:gd name="T3" fmla="*/ 1320 h 1320"/>
              <a:gd name="T4" fmla="*/ 0 w 1306"/>
              <a:gd name="T5" fmla="*/ 682 h 1320"/>
              <a:gd name="T6" fmla="*/ 1306 w 1306"/>
              <a:gd name="T7" fmla="*/ 0 h 1320"/>
            </a:gdLst>
            <a:ahLst/>
            <a:cxnLst>
              <a:cxn ang="0">
                <a:pos x="T0" y="T1"/>
              </a:cxn>
              <a:cxn ang="0">
                <a:pos x="T2" y="T3"/>
              </a:cxn>
              <a:cxn ang="0">
                <a:pos x="T4" y="T5"/>
              </a:cxn>
              <a:cxn ang="0">
                <a:pos x="T6" y="T7"/>
              </a:cxn>
            </a:cxnLst>
            <a:rect l="0" t="0" r="r" b="b"/>
            <a:pathLst>
              <a:path w="1306" h="1320">
                <a:moveTo>
                  <a:pt x="1306" y="0"/>
                </a:moveTo>
                <a:lnTo>
                  <a:pt x="1306" y="1320"/>
                </a:lnTo>
                <a:lnTo>
                  <a:pt x="0" y="682"/>
                </a:lnTo>
                <a:lnTo>
                  <a:pt x="1306" y="0"/>
                </a:lnTo>
                <a:close/>
              </a:path>
            </a:pathLst>
          </a:custGeom>
          <a:solidFill>
            <a:srgbClr val="3CC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p:nvPr/>
        </p:nvSpPr>
        <p:spPr>
          <a:xfrm>
            <a:off x="-3" y="9112"/>
            <a:ext cx="4986032" cy="4841118"/>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gradFill flip="none" rotWithShape="1">
            <a:gsLst>
              <a:gs pos="0">
                <a:srgbClr val="04BEFE">
                  <a:alpha val="52000"/>
                </a:srgbClr>
              </a:gs>
              <a:gs pos="100000">
                <a:srgbClr val="4498E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p:cNvSpPr>
          <p:nvPr/>
        </p:nvSpPr>
        <p:spPr bwMode="auto">
          <a:xfrm>
            <a:off x="-8879" y="1218884"/>
            <a:ext cx="3700785" cy="4524942"/>
          </a:xfrm>
          <a:custGeom>
            <a:avLst/>
            <a:gdLst>
              <a:gd name="connsiteX0" fmla="*/ 0 w 4927653"/>
              <a:gd name="connsiteY0" fmla="*/ 0 h 4464186"/>
              <a:gd name="connsiteX1" fmla="*/ 4927653 w 4927653"/>
              <a:gd name="connsiteY1" fmla="*/ 2867161 h 4464186"/>
              <a:gd name="connsiteX2" fmla="*/ 4357741 w 4927653"/>
              <a:gd name="connsiteY2" fmla="*/ 3164023 h 4464186"/>
              <a:gd name="connsiteX3" fmla="*/ 2228903 w 4927653"/>
              <a:gd name="connsiteY3" fmla="*/ 4272099 h 4464186"/>
              <a:gd name="connsiteX4" fmla="*/ 1984428 w 4927653"/>
              <a:gd name="connsiteY4" fmla="*/ 4392749 h 4464186"/>
              <a:gd name="connsiteX5" fmla="*/ 1857428 w 4927653"/>
              <a:gd name="connsiteY5" fmla="*/ 4464186 h 4464186"/>
              <a:gd name="connsiteX6" fmla="*/ 0 w 4927653"/>
              <a:gd name="connsiteY6" fmla="*/ 3491824 h 446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653" h="4464186">
                <a:moveTo>
                  <a:pt x="0" y="0"/>
                </a:moveTo>
                <a:lnTo>
                  <a:pt x="4927653" y="2867161"/>
                </a:lnTo>
                <a:lnTo>
                  <a:pt x="4357741" y="3164023"/>
                </a:lnTo>
                <a:lnTo>
                  <a:pt x="2228903" y="4272099"/>
                </a:lnTo>
                <a:lnTo>
                  <a:pt x="1984428" y="4392749"/>
                </a:lnTo>
                <a:lnTo>
                  <a:pt x="1857428" y="4464186"/>
                </a:lnTo>
                <a:lnTo>
                  <a:pt x="0" y="3491824"/>
                </a:lnTo>
                <a:close/>
              </a:path>
            </a:pathLst>
          </a:custGeom>
          <a:solidFill>
            <a:srgbClr val="29C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9" name="Freeform 28"/>
          <p:cNvSpPr>
            <a:spLocks/>
          </p:cNvSpPr>
          <p:nvPr/>
        </p:nvSpPr>
        <p:spPr bwMode="auto">
          <a:xfrm>
            <a:off x="-1" y="1218886"/>
            <a:ext cx="3700785" cy="3207084"/>
          </a:xfrm>
          <a:custGeom>
            <a:avLst/>
            <a:gdLst>
              <a:gd name="connsiteX0" fmla="*/ 0 w 4927653"/>
              <a:gd name="connsiteY0" fmla="*/ 0 h 3164023"/>
              <a:gd name="connsiteX1" fmla="*/ 4927653 w 4927653"/>
              <a:gd name="connsiteY1" fmla="*/ 2867161 h 3164023"/>
              <a:gd name="connsiteX2" fmla="*/ 4357741 w 4927653"/>
              <a:gd name="connsiteY2" fmla="*/ 3164023 h 3164023"/>
              <a:gd name="connsiteX3" fmla="*/ 0 w 4927653"/>
              <a:gd name="connsiteY3" fmla="*/ 627164 h 3164023"/>
            </a:gdLst>
            <a:ahLst/>
            <a:cxnLst>
              <a:cxn ang="0">
                <a:pos x="connsiteX0" y="connsiteY0"/>
              </a:cxn>
              <a:cxn ang="0">
                <a:pos x="connsiteX1" y="connsiteY1"/>
              </a:cxn>
              <a:cxn ang="0">
                <a:pos x="connsiteX2" y="connsiteY2"/>
              </a:cxn>
              <a:cxn ang="0">
                <a:pos x="connsiteX3" y="connsiteY3"/>
              </a:cxn>
            </a:cxnLst>
            <a:rect l="l" t="t" r="r" b="b"/>
            <a:pathLst>
              <a:path w="4927653" h="3164023">
                <a:moveTo>
                  <a:pt x="0" y="0"/>
                </a:moveTo>
                <a:lnTo>
                  <a:pt x="4927653" y="2867161"/>
                </a:lnTo>
                <a:lnTo>
                  <a:pt x="4357741" y="3164023"/>
                </a:lnTo>
                <a:lnTo>
                  <a:pt x="0" y="627164"/>
                </a:lnTo>
                <a:close/>
              </a:path>
            </a:pathLst>
          </a:custGeom>
          <a:gradFill flip="none" rotWithShape="1">
            <a:gsLst>
              <a:gs pos="0">
                <a:srgbClr val="38CAFE"/>
              </a:gs>
              <a:gs pos="53000">
                <a:srgbClr val="A9E8FF">
                  <a:alpha val="4000"/>
                </a:srgbClr>
              </a:gs>
              <a:gs pos="100000">
                <a:srgbClr val="FFFFFF">
                  <a:alpha val="0"/>
                </a:srgbClr>
              </a:gs>
            </a:gsLst>
            <a:lin ang="2700000" scaled="1"/>
            <a:tileRect/>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3" name="Freeform 22"/>
          <p:cNvSpPr/>
          <p:nvPr/>
        </p:nvSpPr>
        <p:spPr>
          <a:xfrm>
            <a:off x="-8883" y="1097359"/>
            <a:ext cx="9152883" cy="5328592"/>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64E9FF"/>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8877" y="5308535"/>
            <a:ext cx="1397708" cy="1545204"/>
          </a:xfrm>
          <a:custGeom>
            <a:avLst/>
            <a:gdLst>
              <a:gd name="connsiteX0" fmla="*/ 0 w 1863609"/>
              <a:gd name="connsiteY0" fmla="*/ 0 h 1387792"/>
              <a:gd name="connsiteX1" fmla="*/ 1863609 w 1863609"/>
              <a:gd name="connsiteY1" fmla="*/ 990256 h 1387792"/>
              <a:gd name="connsiteX2" fmla="*/ 1113400 w 1863609"/>
              <a:gd name="connsiteY2" fmla="*/ 1387792 h 1387792"/>
              <a:gd name="connsiteX3" fmla="*/ 0 w 1863609"/>
              <a:gd name="connsiteY3" fmla="*/ 1387792 h 1387792"/>
            </a:gdLst>
            <a:ahLst/>
            <a:cxnLst>
              <a:cxn ang="0">
                <a:pos x="connsiteX0" y="connsiteY0"/>
              </a:cxn>
              <a:cxn ang="0">
                <a:pos x="connsiteX1" y="connsiteY1"/>
              </a:cxn>
              <a:cxn ang="0">
                <a:pos x="connsiteX2" y="connsiteY2"/>
              </a:cxn>
              <a:cxn ang="0">
                <a:pos x="connsiteX3" y="connsiteY3"/>
              </a:cxn>
            </a:cxnLst>
            <a:rect l="l" t="t" r="r" b="b"/>
            <a:pathLst>
              <a:path w="1863609" h="1387792">
                <a:moveTo>
                  <a:pt x="0" y="0"/>
                </a:moveTo>
                <a:lnTo>
                  <a:pt x="1863609" y="990256"/>
                </a:lnTo>
                <a:lnTo>
                  <a:pt x="1113400" y="1387792"/>
                </a:lnTo>
                <a:lnTo>
                  <a:pt x="0" y="1387792"/>
                </a:lnTo>
                <a:close/>
              </a:path>
            </a:pathLst>
          </a:custGeom>
          <a:solidFill>
            <a:srgbClr val="55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716622" y="4805697"/>
            <a:ext cx="3636774" cy="1780412"/>
            <a:chOff x="6338728" y="4957362"/>
            <a:chExt cx="4604543" cy="1780412"/>
          </a:xfrm>
        </p:grpSpPr>
        <p:sp>
          <p:nvSpPr>
            <p:cNvPr id="71" name="Rectangle 70"/>
            <p:cNvSpPr/>
            <p:nvPr/>
          </p:nvSpPr>
          <p:spPr>
            <a:xfrm>
              <a:off x="6444358" y="5464942"/>
              <a:ext cx="4498913" cy="830997"/>
            </a:xfrm>
            <a:prstGeom prst="rect">
              <a:avLst/>
            </a:prstGeom>
            <a:noFill/>
          </p:spPr>
          <p:txBody>
            <a:bodyPr wrap="none" lIns="91440" tIns="45720" rIns="91440" bIns="45720">
              <a:spAutoFit/>
            </a:bodyPr>
            <a:lstStyle/>
            <a:p>
              <a:r>
                <a:rPr lang="en-US" sz="2400" b="1" dirty="0">
                  <a:ln w="0">
                    <a:noFill/>
                  </a:ln>
                  <a:gradFill flip="none" rotWithShape="1">
                    <a:gsLst>
                      <a:gs pos="100000">
                        <a:srgbClr val="3CCBFA"/>
                      </a:gs>
                      <a:gs pos="0">
                        <a:srgbClr val="01B5F5"/>
                      </a:gs>
                    </a:gsLst>
                    <a:lin ang="0" scaled="0"/>
                    <a:tileRect/>
                  </a:gradFill>
                  <a:latin typeface="Open Sans" panose="020B0606030504020204" pitchFamily="34" charset="0"/>
                  <a:ea typeface="Open Sans" panose="020B0606030504020204" pitchFamily="34" charset="0"/>
                  <a:cs typeface="Open Sans" panose="020B0606030504020204" pitchFamily="34" charset="0"/>
                </a:rPr>
                <a:t>Corporate Presentation</a:t>
              </a:r>
            </a:p>
            <a:p>
              <a:r>
                <a:rPr lang="en-US" sz="2400" dirty="0">
                  <a:ln w="0">
                    <a:noFill/>
                  </a:ln>
                  <a:gradFill flip="none" rotWithShape="1">
                    <a:gsLst>
                      <a:gs pos="100000">
                        <a:srgbClr val="3CCBFA"/>
                      </a:gs>
                      <a:gs pos="0">
                        <a:srgbClr val="01B5F5"/>
                      </a:gs>
                    </a:gsLst>
                    <a:lin ang="0" scaled="0"/>
                    <a:tileRect/>
                  </a:gradFill>
                  <a:latin typeface="Open Sans" panose="020B0606030504020204" pitchFamily="34" charset="0"/>
                  <a:ea typeface="Open Sans" panose="020B0606030504020204" pitchFamily="34" charset="0"/>
                  <a:cs typeface="Open Sans" panose="020B0606030504020204" pitchFamily="34" charset="0"/>
                </a:rPr>
                <a:t>November 2020</a:t>
              </a:r>
            </a:p>
          </p:txBody>
        </p:sp>
        <p:cxnSp>
          <p:nvCxnSpPr>
            <p:cNvPr id="24" name="Straight Connector 23"/>
            <p:cNvCxnSpPr>
              <a:cxnSpLocks/>
            </p:cNvCxnSpPr>
            <p:nvPr/>
          </p:nvCxnSpPr>
          <p:spPr>
            <a:xfrm flipH="1">
              <a:off x="6338728" y="4957362"/>
              <a:ext cx="1" cy="1780412"/>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grpSp>
      <p:pic>
        <p:nvPicPr>
          <p:cNvPr id="3" name="Picture 14" descr="CostFix Corporate Solutions - Epsilon Net">
            <a:extLst>
              <a:ext uri="{FF2B5EF4-FFF2-40B4-BE49-F238E27FC236}">
                <a16:creationId xmlns:a16="http://schemas.microsoft.com/office/drawing/2014/main" id="{1434F77E-D18C-45F5-A27C-EB5F0EBAB8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8716"/>
          <a:stretch/>
        </p:blipFill>
        <p:spPr bwMode="auto">
          <a:xfrm>
            <a:off x="2112312" y="5124157"/>
            <a:ext cx="3141798" cy="98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4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2479590" cy="461665"/>
          </a:xfrm>
          <a:prstGeom prst="rect">
            <a:avLst/>
          </a:prstGeom>
          <a:noFill/>
        </p:spPr>
        <p:txBody>
          <a:bodyPr wrap="none" rtlCol="0">
            <a:spAutoFit/>
          </a:bodyPr>
          <a:lstStyle/>
          <a:p>
            <a:r>
              <a:rPr lang="en-US" sz="2400" b="1" dirty="0"/>
              <a:t>PYLON at a glance</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10</a:t>
            </a:fld>
            <a:endParaRPr lang="el-GR" dirty="0"/>
          </a:p>
        </p:txBody>
      </p:sp>
      <p:sp>
        <p:nvSpPr>
          <p:cNvPr id="32" name="Right Arrow 31"/>
          <p:cNvSpPr/>
          <p:nvPr/>
        </p:nvSpPr>
        <p:spPr>
          <a:xfrm>
            <a:off x="1173150" y="6431690"/>
            <a:ext cx="224410" cy="19811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2502264" y="919264"/>
            <a:ext cx="1143262" cy="338554"/>
          </a:xfrm>
          <a:prstGeom prst="rect">
            <a:avLst/>
          </a:prstGeom>
          <a:noFill/>
        </p:spPr>
        <p:txBody>
          <a:bodyPr wrap="none" rtlCol="0">
            <a:spAutoFit/>
          </a:bodyPr>
          <a:lstStyle/>
          <a:p>
            <a:r>
              <a:rPr lang="en-US" sz="1600" dirty="0">
                <a:solidFill>
                  <a:schemeClr val="tx2"/>
                </a:solidFill>
                <a:latin typeface="Arial" panose="020B0604020202020204" pitchFamily="34" charset="0"/>
                <a:cs typeface="Arial" panose="020B0604020202020204" pitchFamily="34" charset="0"/>
              </a:rPr>
              <a:t>What is it?</a:t>
            </a:r>
            <a:endParaRPr lang="el-GR" sz="1600" dirty="0">
              <a:solidFill>
                <a:schemeClr val="tx2"/>
              </a:solidFill>
              <a:latin typeface="Arial" panose="020B0604020202020204" pitchFamily="34" charset="0"/>
              <a:cs typeface="Arial" panose="020B0604020202020204" pitchFamily="34" charset="0"/>
            </a:endParaRPr>
          </a:p>
        </p:txBody>
      </p:sp>
      <p:sp>
        <p:nvSpPr>
          <p:cNvPr id="8" name="TextBox 7"/>
          <p:cNvSpPr txBox="1"/>
          <p:nvPr/>
        </p:nvSpPr>
        <p:spPr>
          <a:xfrm>
            <a:off x="2477703" y="1227339"/>
            <a:ext cx="6158297" cy="630942"/>
          </a:xfrm>
          <a:prstGeom prst="rect">
            <a:avLst/>
          </a:prstGeom>
          <a:noFill/>
        </p:spPr>
        <p:txBody>
          <a:bodyPr wrap="square" rtlCol="0">
            <a:spAutoFit/>
          </a:bodyPr>
          <a:lstStyle/>
          <a:p>
            <a:r>
              <a:rPr lang="en-US" sz="1100" dirty="0">
                <a:solidFill>
                  <a:schemeClr val="accent4">
                    <a:lumMod val="50000"/>
                  </a:schemeClr>
                </a:solidFill>
                <a:effectLst>
                  <a:outerShdw blurRad="38100" dist="38100" dir="2700000" algn="tl">
                    <a:srgbClr val="000000">
                      <a:alpha val="43137"/>
                    </a:srgbClr>
                  </a:outerShdw>
                </a:effectLst>
              </a:rPr>
              <a:t>PYLON</a:t>
            </a:r>
            <a:r>
              <a:rPr lang="en-US" sz="1100" dirty="0">
                <a:solidFill>
                  <a:schemeClr val="accent4">
                    <a:lumMod val="50000"/>
                  </a:schemeClr>
                </a:solidFill>
              </a:rPr>
              <a:t> is a uniquely integrated, unified, pioneering software development platform developed by Epsilon Net</a:t>
            </a:r>
            <a:r>
              <a:rPr lang="el-GR" sz="1100" dirty="0">
                <a:solidFill>
                  <a:schemeClr val="accent4">
                    <a:lumMod val="50000"/>
                  </a:schemeClr>
                </a:solidFill>
              </a:rPr>
              <a:t>.</a:t>
            </a:r>
            <a:r>
              <a:rPr lang="en-US" sz="1100" dirty="0">
                <a:solidFill>
                  <a:schemeClr val="accent4">
                    <a:lumMod val="50000"/>
                  </a:schemeClr>
                </a:solidFill>
              </a:rPr>
              <a:t> </a:t>
            </a:r>
            <a:r>
              <a:rPr lang="en-US" sz="1200" dirty="0">
                <a:solidFill>
                  <a:schemeClr val="accent4">
                    <a:lumMod val="50000"/>
                  </a:schemeClr>
                </a:solidFill>
              </a:rPr>
              <a:t>The</a:t>
            </a:r>
            <a:r>
              <a:rPr lang="en-US" sz="1200" b="1" dirty="0">
                <a:solidFill>
                  <a:schemeClr val="accent4">
                    <a:lumMod val="50000"/>
                  </a:schemeClr>
                </a:solidFill>
              </a:rPr>
              <a:t> </a:t>
            </a:r>
            <a:r>
              <a:rPr lang="en-US" sz="1200" dirty="0">
                <a:solidFill>
                  <a:schemeClr val="accent4">
                    <a:lumMod val="50000"/>
                  </a:schemeClr>
                </a:solidFill>
                <a:effectLst>
                  <a:outerShdw blurRad="38100" dist="38100" dir="2700000" algn="tl">
                    <a:srgbClr val="000000">
                      <a:alpha val="43137"/>
                    </a:srgbClr>
                  </a:outerShdw>
                </a:effectLst>
              </a:rPr>
              <a:t>PYLON</a:t>
            </a:r>
            <a:r>
              <a:rPr lang="en-US" sz="1200" b="1" dirty="0">
                <a:solidFill>
                  <a:schemeClr val="accent4">
                    <a:lumMod val="50000"/>
                  </a:schemeClr>
                </a:solidFill>
              </a:rPr>
              <a:t> </a:t>
            </a:r>
            <a:r>
              <a:rPr lang="en-US" sz="1200" dirty="0">
                <a:solidFill>
                  <a:schemeClr val="accent4">
                    <a:lumMod val="50000"/>
                  </a:schemeClr>
                </a:solidFill>
              </a:rPr>
              <a:t>system offers a series of unique advantages to all applications developed on it, extremely important and</a:t>
            </a:r>
            <a:r>
              <a:rPr lang="el-GR" sz="1200" dirty="0">
                <a:solidFill>
                  <a:schemeClr val="accent4">
                    <a:lumMod val="50000"/>
                  </a:schemeClr>
                </a:solidFill>
              </a:rPr>
              <a:t> </a:t>
            </a:r>
            <a:r>
              <a:rPr lang="en-US" sz="1200" dirty="0">
                <a:solidFill>
                  <a:schemeClr val="accent4">
                    <a:lumMod val="50000"/>
                  </a:schemeClr>
                </a:solidFill>
              </a:rPr>
              <a:t>essential for the success of a business</a:t>
            </a:r>
            <a:endParaRPr lang="el-GR" sz="1200" dirty="0">
              <a:solidFill>
                <a:schemeClr val="accent4">
                  <a:lumMod val="50000"/>
                </a:schemeClr>
              </a:solidFill>
            </a:endParaRPr>
          </a:p>
        </p:txBody>
      </p:sp>
      <p:sp>
        <p:nvSpPr>
          <p:cNvPr id="15" name="TextBox 14"/>
          <p:cNvSpPr txBox="1"/>
          <p:nvPr/>
        </p:nvSpPr>
        <p:spPr>
          <a:xfrm>
            <a:off x="2477703" y="1769443"/>
            <a:ext cx="1859805" cy="338554"/>
          </a:xfrm>
          <a:prstGeom prst="rect">
            <a:avLst/>
          </a:prstGeom>
          <a:noFill/>
        </p:spPr>
        <p:txBody>
          <a:bodyPr wrap="none" rtlCol="0">
            <a:spAutoFit/>
          </a:bodyPr>
          <a:lstStyle/>
          <a:p>
            <a:r>
              <a:rPr lang="en-US" sz="1600" dirty="0">
                <a:solidFill>
                  <a:schemeClr val="tx2"/>
                </a:solidFill>
                <a:latin typeface="Arial" panose="020B0604020202020204" pitchFamily="34" charset="0"/>
                <a:cs typeface="Arial" panose="020B0604020202020204" pitchFamily="34" charset="0"/>
              </a:rPr>
              <a:t>How does it work?</a:t>
            </a:r>
            <a:endParaRPr lang="el-GR" sz="1600" dirty="0">
              <a:solidFill>
                <a:schemeClr val="tx2"/>
              </a:solidFill>
              <a:latin typeface="Arial" panose="020B0604020202020204" pitchFamily="34" charset="0"/>
              <a:cs typeface="Arial" panose="020B0604020202020204" pitchFamily="34" charset="0"/>
            </a:endParaRPr>
          </a:p>
        </p:txBody>
      </p:sp>
      <p:sp>
        <p:nvSpPr>
          <p:cNvPr id="16" name="TextBox 15"/>
          <p:cNvSpPr txBox="1"/>
          <p:nvPr/>
        </p:nvSpPr>
        <p:spPr>
          <a:xfrm>
            <a:off x="2501356" y="2114474"/>
            <a:ext cx="6134644" cy="646331"/>
          </a:xfrm>
          <a:prstGeom prst="rect">
            <a:avLst/>
          </a:prstGeom>
          <a:noFill/>
        </p:spPr>
        <p:txBody>
          <a:bodyPr wrap="square" rtlCol="0">
            <a:spAutoFit/>
          </a:bodyPr>
          <a:lstStyle/>
          <a:p>
            <a:r>
              <a:rPr lang="en-US" sz="1200" dirty="0">
                <a:solidFill>
                  <a:schemeClr val="accent4">
                    <a:lumMod val="50000"/>
                  </a:schemeClr>
                </a:solidFill>
              </a:rPr>
              <a:t>Pylon Development Framework provides a foundation on which developers can rapidly build standalone, individual applications as well as fully integrated solutions adjustable to any future technology changes.</a:t>
            </a:r>
          </a:p>
        </p:txBody>
      </p:sp>
      <p:sp>
        <p:nvSpPr>
          <p:cNvPr id="22" name="TextBox 21"/>
          <p:cNvSpPr txBox="1"/>
          <p:nvPr/>
        </p:nvSpPr>
        <p:spPr>
          <a:xfrm>
            <a:off x="2425990" y="2710081"/>
            <a:ext cx="2411238" cy="338554"/>
          </a:xfrm>
          <a:prstGeom prst="rect">
            <a:avLst/>
          </a:prstGeom>
          <a:noFill/>
        </p:spPr>
        <p:txBody>
          <a:bodyPr wrap="none" rtlCol="0">
            <a:spAutoFit/>
          </a:bodyPr>
          <a:lstStyle/>
          <a:p>
            <a:r>
              <a:rPr lang="en-US" sz="1600" dirty="0">
                <a:solidFill>
                  <a:schemeClr val="tx2"/>
                </a:solidFill>
                <a:latin typeface="Arial" panose="020B0604020202020204" pitchFamily="34" charset="0"/>
                <a:cs typeface="Arial" panose="020B0604020202020204" pitchFamily="34" charset="0"/>
              </a:rPr>
              <a:t>What can it be used for?</a:t>
            </a:r>
            <a:endParaRPr lang="el-GR" sz="1600" dirty="0">
              <a:solidFill>
                <a:schemeClr val="tx2"/>
              </a:solidFill>
              <a:latin typeface="Arial" panose="020B0604020202020204" pitchFamily="34" charset="0"/>
              <a:cs typeface="Arial" panose="020B0604020202020204" pitchFamily="34" charset="0"/>
            </a:endParaRPr>
          </a:p>
        </p:txBody>
      </p:sp>
      <p:sp>
        <p:nvSpPr>
          <p:cNvPr id="23" name="TextBox 22"/>
          <p:cNvSpPr txBox="1"/>
          <p:nvPr/>
        </p:nvSpPr>
        <p:spPr>
          <a:xfrm>
            <a:off x="2425990" y="3004879"/>
            <a:ext cx="6210010" cy="461665"/>
          </a:xfrm>
          <a:prstGeom prst="rect">
            <a:avLst/>
          </a:prstGeom>
          <a:noFill/>
        </p:spPr>
        <p:txBody>
          <a:bodyPr wrap="square" rtlCol="0">
            <a:spAutoFit/>
          </a:bodyPr>
          <a:lstStyle/>
          <a:p>
            <a:r>
              <a:rPr lang="en-US" sz="1200" dirty="0">
                <a:solidFill>
                  <a:schemeClr val="accent4">
                    <a:lumMod val="50000"/>
                  </a:schemeClr>
                </a:solidFill>
              </a:rPr>
              <a:t>Pylon Hybrid Technology provides the ability to build cross-environment, low-cost and sophisticated solutions which meet modern business requirements and needs.</a:t>
            </a:r>
          </a:p>
        </p:txBody>
      </p:sp>
      <p:sp>
        <p:nvSpPr>
          <p:cNvPr id="39" name="TextBox 38"/>
          <p:cNvSpPr txBox="1"/>
          <p:nvPr/>
        </p:nvSpPr>
        <p:spPr>
          <a:xfrm>
            <a:off x="2630630" y="3453657"/>
            <a:ext cx="2992871" cy="369332"/>
          </a:xfrm>
          <a:prstGeom prst="rect">
            <a:avLst/>
          </a:prstGeom>
          <a:noFill/>
        </p:spPr>
        <p:txBody>
          <a:bodyPr wrap="none" rtlCol="0">
            <a:spAutoFit/>
          </a:bodyPr>
          <a:lstStyle/>
          <a:p>
            <a:r>
              <a:rPr lang="en-US" dirty="0">
                <a:solidFill>
                  <a:schemeClr val="accent6"/>
                </a:solidFill>
              </a:rPr>
              <a:t>PYLON Main Product Portfolio</a:t>
            </a:r>
            <a:endParaRPr lang="el-GR" dirty="0">
              <a:solidFill>
                <a:schemeClr val="accent6"/>
              </a:solidFill>
            </a:endParaRPr>
          </a:p>
        </p:txBody>
      </p:sp>
      <p:grpSp>
        <p:nvGrpSpPr>
          <p:cNvPr id="83" name="Group 82"/>
          <p:cNvGrpSpPr/>
          <p:nvPr/>
        </p:nvGrpSpPr>
        <p:grpSpPr>
          <a:xfrm>
            <a:off x="6812728" y="5003274"/>
            <a:ext cx="2010430" cy="707886"/>
            <a:chOff x="4010926" y="5208571"/>
            <a:chExt cx="2010430" cy="707886"/>
          </a:xfrm>
        </p:grpSpPr>
        <p:pic>
          <p:nvPicPr>
            <p:cNvPr id="84" name="Picture 8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0926" y="5298029"/>
              <a:ext cx="316751" cy="298493"/>
            </a:xfrm>
            <a:prstGeom prst="rect">
              <a:avLst/>
            </a:prstGeom>
          </p:spPr>
        </p:pic>
        <p:sp>
          <p:nvSpPr>
            <p:cNvPr id="85" name="TextBox 84"/>
            <p:cNvSpPr txBox="1"/>
            <p:nvPr/>
          </p:nvSpPr>
          <p:spPr>
            <a:xfrm>
              <a:off x="4327677" y="5208571"/>
              <a:ext cx="1693679" cy="707886"/>
            </a:xfrm>
            <a:prstGeom prst="rect">
              <a:avLst/>
            </a:prstGeom>
            <a:noFill/>
          </p:spPr>
          <p:txBody>
            <a:bodyPr wrap="square" rtlCol="0">
              <a:spAutoFit/>
            </a:bodyPr>
            <a:lstStyle/>
            <a:p>
              <a:r>
                <a:rPr lang="en-US" sz="1600" dirty="0"/>
                <a:t>PYLON Restaurant </a:t>
              </a:r>
            </a:p>
            <a:p>
              <a:r>
                <a:rPr lang="en-US" sz="1200" i="1" dirty="0">
                  <a:solidFill>
                    <a:schemeClr val="tx1">
                      <a:lumMod val="65000"/>
                      <a:lumOff val="35000"/>
                    </a:schemeClr>
                  </a:solidFill>
                </a:rPr>
                <a:t>Restaurant Management</a:t>
              </a:r>
              <a:endParaRPr lang="el-GR" sz="1600" i="1" dirty="0">
                <a:solidFill>
                  <a:schemeClr val="tx1">
                    <a:lumMod val="65000"/>
                    <a:lumOff val="35000"/>
                  </a:schemeClr>
                </a:solidFill>
              </a:endParaRPr>
            </a:p>
          </p:txBody>
        </p:sp>
      </p:grpSp>
      <p:grpSp>
        <p:nvGrpSpPr>
          <p:cNvPr id="86" name="Group 85"/>
          <p:cNvGrpSpPr/>
          <p:nvPr/>
        </p:nvGrpSpPr>
        <p:grpSpPr>
          <a:xfrm>
            <a:off x="4497821" y="4987069"/>
            <a:ext cx="1964194" cy="523220"/>
            <a:chOff x="6568246" y="5216613"/>
            <a:chExt cx="1964194" cy="523220"/>
          </a:xfrm>
        </p:grpSpPr>
        <p:pic>
          <p:nvPicPr>
            <p:cNvPr id="87" name="Picture 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8246" y="5312720"/>
              <a:ext cx="316752" cy="329210"/>
            </a:xfrm>
            <a:prstGeom prst="rect">
              <a:avLst/>
            </a:prstGeom>
          </p:spPr>
        </p:pic>
        <p:sp>
          <p:nvSpPr>
            <p:cNvPr id="88" name="TextBox 87"/>
            <p:cNvSpPr txBox="1"/>
            <p:nvPr/>
          </p:nvSpPr>
          <p:spPr>
            <a:xfrm>
              <a:off x="6928537" y="5216613"/>
              <a:ext cx="1603903" cy="523220"/>
            </a:xfrm>
            <a:prstGeom prst="rect">
              <a:avLst/>
            </a:prstGeom>
            <a:noFill/>
          </p:spPr>
          <p:txBody>
            <a:bodyPr wrap="square" rtlCol="0">
              <a:spAutoFit/>
            </a:bodyPr>
            <a:lstStyle/>
            <a:p>
              <a:r>
                <a:rPr lang="en-US" sz="1600" dirty="0"/>
                <a:t>PYLON Hotel </a:t>
              </a:r>
            </a:p>
            <a:p>
              <a:r>
                <a:rPr lang="en-US" sz="1200" i="1" dirty="0">
                  <a:solidFill>
                    <a:schemeClr val="tx1">
                      <a:lumMod val="65000"/>
                      <a:lumOff val="35000"/>
                    </a:schemeClr>
                  </a:solidFill>
                </a:rPr>
                <a:t>Hotel Management</a:t>
              </a:r>
              <a:endParaRPr lang="el-GR" sz="1600" i="1" dirty="0">
                <a:solidFill>
                  <a:schemeClr val="tx1">
                    <a:lumMod val="65000"/>
                    <a:lumOff val="35000"/>
                  </a:schemeClr>
                </a:solidFill>
              </a:endParaRPr>
            </a:p>
          </p:txBody>
        </p:sp>
      </p:grpSp>
      <p:sp>
        <p:nvSpPr>
          <p:cNvPr id="91" name="TextBox 90"/>
          <p:cNvSpPr txBox="1"/>
          <p:nvPr/>
        </p:nvSpPr>
        <p:spPr>
          <a:xfrm>
            <a:off x="692577" y="5836344"/>
            <a:ext cx="1884769" cy="707886"/>
          </a:xfrm>
          <a:prstGeom prst="rect">
            <a:avLst/>
          </a:prstGeom>
          <a:noFill/>
        </p:spPr>
        <p:txBody>
          <a:bodyPr wrap="square" rtlCol="0">
            <a:spAutoFit/>
          </a:bodyPr>
          <a:lstStyle/>
          <a:p>
            <a:r>
              <a:rPr lang="en-US" sz="1600" dirty="0"/>
              <a:t>PYLON Auto </a:t>
            </a:r>
          </a:p>
          <a:p>
            <a:r>
              <a:rPr lang="en-US" sz="1200" i="1" dirty="0">
                <a:solidFill>
                  <a:schemeClr val="tx1">
                    <a:lumMod val="65000"/>
                    <a:lumOff val="35000"/>
                  </a:schemeClr>
                </a:solidFill>
              </a:rPr>
              <a:t>Auto Service &amp; Spare Parts Management</a:t>
            </a:r>
            <a:endParaRPr lang="el-GR" sz="1600" i="1" dirty="0">
              <a:solidFill>
                <a:schemeClr val="tx1">
                  <a:lumMod val="65000"/>
                  <a:lumOff val="35000"/>
                </a:schemeClr>
              </a:solidFill>
            </a:endParaRPr>
          </a:p>
        </p:txBody>
      </p:sp>
      <p:sp>
        <p:nvSpPr>
          <p:cNvPr id="94" name="TextBox 93"/>
          <p:cNvSpPr txBox="1"/>
          <p:nvPr/>
        </p:nvSpPr>
        <p:spPr>
          <a:xfrm>
            <a:off x="2838834" y="4089187"/>
            <a:ext cx="2055463" cy="954107"/>
          </a:xfrm>
          <a:prstGeom prst="rect">
            <a:avLst/>
          </a:prstGeom>
          <a:noFill/>
        </p:spPr>
        <p:txBody>
          <a:bodyPr wrap="square" rtlCol="0">
            <a:spAutoFit/>
          </a:bodyPr>
          <a:lstStyle/>
          <a:p>
            <a:r>
              <a:rPr lang="en-US" sz="1600" dirty="0"/>
              <a:t>PYLON Commercial </a:t>
            </a:r>
          </a:p>
          <a:p>
            <a:r>
              <a:rPr lang="en-US" sz="1200" i="1" dirty="0">
                <a:solidFill>
                  <a:schemeClr val="tx1">
                    <a:lumMod val="65000"/>
                    <a:lumOff val="35000"/>
                  </a:schemeClr>
                </a:solidFill>
              </a:rPr>
              <a:t>Commercial Store Management</a:t>
            </a:r>
            <a:endParaRPr lang="el-GR" sz="1600" i="1" dirty="0">
              <a:solidFill>
                <a:schemeClr val="tx1">
                  <a:lumMod val="65000"/>
                  <a:lumOff val="35000"/>
                </a:schemeClr>
              </a:solidFill>
            </a:endParaRPr>
          </a:p>
        </p:txBody>
      </p:sp>
      <p:grpSp>
        <p:nvGrpSpPr>
          <p:cNvPr id="104" name="Group 103"/>
          <p:cNvGrpSpPr/>
          <p:nvPr/>
        </p:nvGrpSpPr>
        <p:grpSpPr>
          <a:xfrm>
            <a:off x="4553949" y="4150715"/>
            <a:ext cx="1914751" cy="523220"/>
            <a:chOff x="5178754" y="3328418"/>
            <a:chExt cx="1914751" cy="523220"/>
          </a:xfrm>
        </p:grpSpPr>
        <p:pic>
          <p:nvPicPr>
            <p:cNvPr id="105" name="Picture 104"/>
            <p:cNvPicPr>
              <a:picLocks noChangeAspect="1"/>
            </p:cNvPicPr>
            <p:nvPr/>
          </p:nvPicPr>
          <p:blipFill>
            <a:blip r:embed="rId6" cstate="email">
              <a:biLevel thresh="75000"/>
              <a:extLst>
                <a:ext uri="{28A0092B-C50C-407E-A947-70E740481C1C}">
                  <a14:useLocalDpi xmlns:a14="http://schemas.microsoft.com/office/drawing/2010/main"/>
                </a:ext>
              </a:extLst>
            </a:blip>
            <a:stretch>
              <a:fillRect/>
            </a:stretch>
          </p:blipFill>
          <p:spPr>
            <a:xfrm>
              <a:off x="5178754" y="3361336"/>
              <a:ext cx="316753" cy="320035"/>
            </a:xfrm>
            <a:prstGeom prst="rect">
              <a:avLst/>
            </a:prstGeom>
          </p:spPr>
        </p:pic>
        <p:sp>
          <p:nvSpPr>
            <p:cNvPr id="106" name="TextBox 105"/>
            <p:cNvSpPr txBox="1"/>
            <p:nvPr/>
          </p:nvSpPr>
          <p:spPr>
            <a:xfrm>
              <a:off x="5489602" y="3328418"/>
              <a:ext cx="1603903" cy="523220"/>
            </a:xfrm>
            <a:prstGeom prst="rect">
              <a:avLst/>
            </a:prstGeom>
            <a:noFill/>
          </p:spPr>
          <p:txBody>
            <a:bodyPr wrap="square" rtlCol="0">
              <a:spAutoFit/>
            </a:bodyPr>
            <a:lstStyle/>
            <a:p>
              <a:r>
                <a:rPr lang="en-US" sz="1600" dirty="0"/>
                <a:t>PYLON ERP</a:t>
              </a:r>
            </a:p>
            <a:p>
              <a:r>
                <a:rPr lang="en-US" sz="1200" i="1" dirty="0">
                  <a:solidFill>
                    <a:schemeClr val="tx1">
                      <a:lumMod val="65000"/>
                      <a:lumOff val="35000"/>
                    </a:schemeClr>
                  </a:solidFill>
                </a:rPr>
                <a:t>Business Management</a:t>
              </a:r>
              <a:endParaRPr lang="el-GR" sz="1600" i="1" dirty="0">
                <a:solidFill>
                  <a:schemeClr val="tx1">
                    <a:lumMod val="65000"/>
                    <a:lumOff val="35000"/>
                  </a:schemeClr>
                </a:solidFill>
              </a:endParaRPr>
            </a:p>
          </p:txBody>
        </p:sp>
      </p:grpSp>
      <p:grpSp>
        <p:nvGrpSpPr>
          <p:cNvPr id="107" name="Group 106"/>
          <p:cNvGrpSpPr/>
          <p:nvPr/>
        </p:nvGrpSpPr>
        <p:grpSpPr>
          <a:xfrm>
            <a:off x="6781127" y="4077281"/>
            <a:ext cx="2039206" cy="707886"/>
            <a:chOff x="3982150" y="5208571"/>
            <a:chExt cx="2039206" cy="707886"/>
          </a:xfrm>
        </p:grpSpPr>
        <p:pic>
          <p:nvPicPr>
            <p:cNvPr id="108" name="Picture 107"/>
            <p:cNvPicPr>
              <a:picLocks noChangeAspect="1"/>
            </p:cNvPicPr>
            <p:nvPr/>
          </p:nvPicPr>
          <p:blipFill>
            <a:blip r:embed="rId4" cstate="email">
              <a:duotone>
                <a:prstClr val="black"/>
                <a:srgbClr val="88D1AC">
                  <a:tint val="45000"/>
                  <a:satMod val="400000"/>
                </a:srgbClr>
              </a:duotone>
              <a:extLst>
                <a:ext uri="{28A0092B-C50C-407E-A947-70E740481C1C}">
                  <a14:useLocalDpi xmlns:a14="http://schemas.microsoft.com/office/drawing/2010/main"/>
                </a:ext>
              </a:extLst>
            </a:blip>
            <a:stretch>
              <a:fillRect/>
            </a:stretch>
          </p:blipFill>
          <p:spPr>
            <a:xfrm>
              <a:off x="3982150" y="5283794"/>
              <a:ext cx="316751" cy="298493"/>
            </a:xfrm>
            <a:prstGeom prst="rect">
              <a:avLst/>
            </a:prstGeom>
          </p:spPr>
        </p:pic>
        <p:sp>
          <p:nvSpPr>
            <p:cNvPr id="109" name="TextBox 108"/>
            <p:cNvSpPr txBox="1"/>
            <p:nvPr/>
          </p:nvSpPr>
          <p:spPr>
            <a:xfrm>
              <a:off x="4327677" y="5208571"/>
              <a:ext cx="1693679" cy="707886"/>
            </a:xfrm>
            <a:prstGeom prst="rect">
              <a:avLst/>
            </a:prstGeom>
            <a:noFill/>
          </p:spPr>
          <p:txBody>
            <a:bodyPr wrap="square" rtlCol="0">
              <a:spAutoFit/>
            </a:bodyPr>
            <a:lstStyle/>
            <a:p>
              <a:r>
                <a:rPr lang="en-US" sz="1600" dirty="0"/>
                <a:t>PYLON CRM</a:t>
              </a:r>
            </a:p>
            <a:p>
              <a:r>
                <a:rPr lang="en-US" sz="1200" i="1" dirty="0">
                  <a:solidFill>
                    <a:schemeClr val="tx1">
                      <a:lumMod val="65000"/>
                      <a:lumOff val="35000"/>
                    </a:schemeClr>
                  </a:solidFill>
                </a:rPr>
                <a:t>Customer Relationship Management</a:t>
              </a:r>
              <a:endParaRPr lang="el-GR" sz="1600" i="1" dirty="0">
                <a:solidFill>
                  <a:schemeClr val="tx1">
                    <a:lumMod val="65000"/>
                    <a:lumOff val="35000"/>
                  </a:schemeClr>
                </a:solidFill>
              </a:endParaRPr>
            </a:p>
          </p:txBody>
        </p:sp>
      </p:grpSp>
      <p:sp>
        <p:nvSpPr>
          <p:cNvPr id="3" name="BJPseudoFooter">
            <a:extLst>
              <a:ext uri="{FF2B5EF4-FFF2-40B4-BE49-F238E27FC236}">
                <a16:creationId xmlns:a16="http://schemas.microsoft.com/office/drawing/2014/main" id="{0EEE919B-6E10-4615-A2F6-4CF2561E93B4}"/>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pic>
        <p:nvPicPr>
          <p:cNvPr id="4" name="Picture 3">
            <a:extLst>
              <a:ext uri="{FF2B5EF4-FFF2-40B4-BE49-F238E27FC236}">
                <a16:creationId xmlns:a16="http://schemas.microsoft.com/office/drawing/2014/main" id="{858144BA-D31E-4B98-8CF2-344EB7658C55}"/>
              </a:ext>
            </a:extLst>
          </p:cNvPr>
          <p:cNvPicPr>
            <a:picLocks noChangeAspect="1"/>
          </p:cNvPicPr>
          <p:nvPr/>
        </p:nvPicPr>
        <p:blipFill>
          <a:blip r:embed="rId7"/>
          <a:stretch>
            <a:fillRect/>
          </a:stretch>
        </p:blipFill>
        <p:spPr>
          <a:xfrm>
            <a:off x="824055" y="1561109"/>
            <a:ext cx="1147009" cy="1727105"/>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552" y="3853882"/>
            <a:ext cx="1207622" cy="612395"/>
          </a:xfrm>
          <a:prstGeom prst="rect">
            <a:avLst/>
          </a:prstGeom>
        </p:spPr>
      </p:pic>
      <p:sp>
        <p:nvSpPr>
          <p:cNvPr id="52" name="TextBox 51"/>
          <p:cNvSpPr txBox="1"/>
          <p:nvPr/>
        </p:nvSpPr>
        <p:spPr>
          <a:xfrm>
            <a:off x="323667" y="4428379"/>
            <a:ext cx="2054958" cy="461665"/>
          </a:xfrm>
          <a:prstGeom prst="rect">
            <a:avLst/>
          </a:prstGeom>
          <a:noFill/>
        </p:spPr>
        <p:txBody>
          <a:bodyPr wrap="square" rtlCol="0">
            <a:spAutoFit/>
          </a:bodyPr>
          <a:lstStyle/>
          <a:p>
            <a:r>
              <a:rPr lang="en-US" sz="1200" i="1" dirty="0">
                <a:solidFill>
                  <a:schemeClr val="tx1">
                    <a:lumMod val="65000"/>
                    <a:lumOff val="35000"/>
                  </a:schemeClr>
                </a:solidFill>
              </a:rPr>
              <a:t>Full Web Application for small and medium enterprises</a:t>
            </a:r>
            <a:endParaRPr lang="el-GR" sz="1200" i="1" dirty="0">
              <a:solidFill>
                <a:schemeClr val="tx1">
                  <a:lumMod val="65000"/>
                  <a:lumOff val="35000"/>
                </a:schemeClr>
              </a:solidFill>
            </a:endParaRPr>
          </a:p>
        </p:txBody>
      </p:sp>
      <p:pic>
        <p:nvPicPr>
          <p:cNvPr id="6" name="Picture 5">
            <a:extLst>
              <a:ext uri="{FF2B5EF4-FFF2-40B4-BE49-F238E27FC236}">
                <a16:creationId xmlns:a16="http://schemas.microsoft.com/office/drawing/2014/main" id="{78DED514-C0C7-44B2-95AB-60FA0E8D07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0115"/>
          <a:stretch/>
        </p:blipFill>
        <p:spPr>
          <a:xfrm>
            <a:off x="2378267" y="4169452"/>
            <a:ext cx="662523" cy="396748"/>
          </a:xfrm>
          <a:prstGeom prst="rect">
            <a:avLst/>
          </a:prstGeom>
        </p:spPr>
      </p:pic>
      <p:grpSp>
        <p:nvGrpSpPr>
          <p:cNvPr id="14" name="Group 13">
            <a:extLst>
              <a:ext uri="{FF2B5EF4-FFF2-40B4-BE49-F238E27FC236}">
                <a16:creationId xmlns:a16="http://schemas.microsoft.com/office/drawing/2014/main" id="{ECE9E81F-04FA-4249-A6FB-9496B8D190E1}"/>
              </a:ext>
            </a:extLst>
          </p:cNvPr>
          <p:cNvGrpSpPr/>
          <p:nvPr/>
        </p:nvGrpSpPr>
        <p:grpSpPr>
          <a:xfrm>
            <a:off x="2378267" y="4966328"/>
            <a:ext cx="2095542" cy="707886"/>
            <a:chOff x="2279163" y="4935500"/>
            <a:chExt cx="2095542" cy="707886"/>
          </a:xfrm>
        </p:grpSpPr>
        <p:sp>
          <p:nvSpPr>
            <p:cNvPr id="100" name="TextBox 99"/>
            <p:cNvSpPr txBox="1"/>
            <p:nvPr/>
          </p:nvSpPr>
          <p:spPr>
            <a:xfrm>
              <a:off x="2770802" y="4935500"/>
              <a:ext cx="1603903" cy="707886"/>
            </a:xfrm>
            <a:prstGeom prst="rect">
              <a:avLst/>
            </a:prstGeom>
            <a:noFill/>
          </p:spPr>
          <p:txBody>
            <a:bodyPr wrap="square" rtlCol="0">
              <a:spAutoFit/>
            </a:bodyPr>
            <a:lstStyle/>
            <a:p>
              <a:r>
                <a:rPr lang="en-US" sz="1600" dirty="0"/>
                <a:t>PYLON Shop</a:t>
              </a:r>
            </a:p>
            <a:p>
              <a:r>
                <a:rPr lang="en-US" sz="1200" i="1" dirty="0">
                  <a:solidFill>
                    <a:schemeClr val="tx1">
                      <a:lumMod val="65000"/>
                      <a:lumOff val="35000"/>
                    </a:schemeClr>
                  </a:solidFill>
                </a:rPr>
                <a:t>SOHO Retail Management</a:t>
              </a:r>
              <a:endParaRPr lang="el-GR" sz="1600" i="1" dirty="0">
                <a:solidFill>
                  <a:schemeClr val="tx1">
                    <a:lumMod val="65000"/>
                    <a:lumOff val="35000"/>
                  </a:schemeClr>
                </a:solidFill>
              </a:endParaRPr>
            </a:p>
          </p:txBody>
        </p:sp>
        <p:pic>
          <p:nvPicPr>
            <p:cNvPr id="7" name="Picture 6">
              <a:extLst>
                <a:ext uri="{FF2B5EF4-FFF2-40B4-BE49-F238E27FC236}">
                  <a16:creationId xmlns:a16="http://schemas.microsoft.com/office/drawing/2014/main" id="{12344911-81E9-4113-B631-39C63EAC58B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0115"/>
            <a:stretch/>
          </p:blipFill>
          <p:spPr>
            <a:xfrm>
              <a:off x="2279163" y="5035619"/>
              <a:ext cx="662523" cy="396748"/>
            </a:xfrm>
            <a:prstGeom prst="rect">
              <a:avLst/>
            </a:prstGeom>
          </p:spPr>
        </p:pic>
      </p:grpSp>
      <p:grpSp>
        <p:nvGrpSpPr>
          <p:cNvPr id="17" name="Group 16">
            <a:extLst>
              <a:ext uri="{FF2B5EF4-FFF2-40B4-BE49-F238E27FC236}">
                <a16:creationId xmlns:a16="http://schemas.microsoft.com/office/drawing/2014/main" id="{DEBC43DB-4700-4057-B495-8038C5F44D75}"/>
              </a:ext>
            </a:extLst>
          </p:cNvPr>
          <p:cNvGrpSpPr/>
          <p:nvPr/>
        </p:nvGrpSpPr>
        <p:grpSpPr>
          <a:xfrm>
            <a:off x="2346842" y="5836344"/>
            <a:ext cx="2061728" cy="707886"/>
            <a:chOff x="2284493" y="5783716"/>
            <a:chExt cx="2061728" cy="707886"/>
          </a:xfrm>
        </p:grpSpPr>
        <p:sp>
          <p:nvSpPr>
            <p:cNvPr id="112" name="TextBox 111"/>
            <p:cNvSpPr txBox="1"/>
            <p:nvPr/>
          </p:nvSpPr>
          <p:spPr>
            <a:xfrm>
              <a:off x="2742318" y="5783716"/>
              <a:ext cx="1603903" cy="707886"/>
            </a:xfrm>
            <a:prstGeom prst="rect">
              <a:avLst/>
            </a:prstGeom>
            <a:noFill/>
          </p:spPr>
          <p:txBody>
            <a:bodyPr wrap="square" rtlCol="0">
              <a:spAutoFit/>
            </a:bodyPr>
            <a:lstStyle/>
            <a:p>
              <a:r>
                <a:rPr lang="en-US" sz="1600" dirty="0"/>
                <a:t>PYLON Entry</a:t>
              </a:r>
            </a:p>
            <a:p>
              <a:r>
                <a:rPr lang="en-US" sz="1200" i="1" dirty="0">
                  <a:solidFill>
                    <a:schemeClr val="tx1">
                      <a:lumMod val="65000"/>
                      <a:lumOff val="35000"/>
                    </a:schemeClr>
                  </a:solidFill>
                </a:rPr>
                <a:t>Simplified Small Business Management</a:t>
              </a:r>
              <a:endParaRPr lang="el-GR" sz="1600" i="1" dirty="0">
                <a:solidFill>
                  <a:schemeClr val="tx1">
                    <a:lumMod val="65000"/>
                    <a:lumOff val="35000"/>
                  </a:schemeClr>
                </a:solidFill>
              </a:endParaRPr>
            </a:p>
          </p:txBody>
        </p:sp>
        <p:pic>
          <p:nvPicPr>
            <p:cNvPr id="9" name="Picture 8">
              <a:extLst>
                <a:ext uri="{FF2B5EF4-FFF2-40B4-BE49-F238E27FC236}">
                  <a16:creationId xmlns:a16="http://schemas.microsoft.com/office/drawing/2014/main" id="{E15B5B90-65B4-4D61-AD7B-2CC3A86146C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0115"/>
            <a:stretch/>
          </p:blipFill>
          <p:spPr>
            <a:xfrm>
              <a:off x="2284493" y="5883152"/>
              <a:ext cx="662523" cy="396748"/>
            </a:xfrm>
            <a:prstGeom prst="rect">
              <a:avLst/>
            </a:prstGeom>
          </p:spPr>
        </p:pic>
      </p:grpSp>
      <p:grpSp>
        <p:nvGrpSpPr>
          <p:cNvPr id="26" name="Group 25">
            <a:extLst>
              <a:ext uri="{FF2B5EF4-FFF2-40B4-BE49-F238E27FC236}">
                <a16:creationId xmlns:a16="http://schemas.microsoft.com/office/drawing/2014/main" id="{AEADB815-CBF4-4B0C-A8D7-89261936EE43}"/>
              </a:ext>
            </a:extLst>
          </p:cNvPr>
          <p:cNvGrpSpPr/>
          <p:nvPr/>
        </p:nvGrpSpPr>
        <p:grpSpPr>
          <a:xfrm>
            <a:off x="214244" y="4930679"/>
            <a:ext cx="2192218" cy="954107"/>
            <a:chOff x="214088" y="4903255"/>
            <a:chExt cx="2192218" cy="954107"/>
          </a:xfrm>
        </p:grpSpPr>
        <p:sp>
          <p:nvSpPr>
            <p:cNvPr id="97" name="TextBox 96"/>
            <p:cNvSpPr txBox="1"/>
            <p:nvPr/>
          </p:nvSpPr>
          <p:spPr>
            <a:xfrm>
              <a:off x="712627" y="4903255"/>
              <a:ext cx="1693679" cy="954107"/>
            </a:xfrm>
            <a:prstGeom prst="rect">
              <a:avLst/>
            </a:prstGeom>
            <a:noFill/>
          </p:spPr>
          <p:txBody>
            <a:bodyPr wrap="square" rtlCol="0">
              <a:spAutoFit/>
            </a:bodyPr>
            <a:lstStyle/>
            <a:p>
              <a:r>
                <a:rPr lang="en-US" sz="1600" dirty="0"/>
                <a:t>PYLON Business Accounting</a:t>
              </a:r>
            </a:p>
            <a:p>
              <a:r>
                <a:rPr lang="en-US" sz="1200" i="1" dirty="0">
                  <a:solidFill>
                    <a:schemeClr val="tx1">
                      <a:lumMod val="65000"/>
                      <a:lumOff val="35000"/>
                    </a:schemeClr>
                  </a:solidFill>
                </a:rPr>
                <a:t>Accounting Office Audit Functions </a:t>
              </a:r>
              <a:endParaRPr lang="el-GR" sz="1600" i="1" dirty="0">
                <a:solidFill>
                  <a:schemeClr val="tx1">
                    <a:lumMod val="65000"/>
                    <a:lumOff val="35000"/>
                  </a:schemeClr>
                </a:solidFill>
              </a:endParaRPr>
            </a:p>
          </p:txBody>
        </p:sp>
        <p:pic>
          <p:nvPicPr>
            <p:cNvPr id="11" name="Picture 10">
              <a:extLst>
                <a:ext uri="{FF2B5EF4-FFF2-40B4-BE49-F238E27FC236}">
                  <a16:creationId xmlns:a16="http://schemas.microsoft.com/office/drawing/2014/main" id="{26F8E6E6-56F7-4218-957F-FB23554D671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1890"/>
            <a:stretch/>
          </p:blipFill>
          <p:spPr>
            <a:xfrm>
              <a:off x="214088" y="4975850"/>
              <a:ext cx="654997" cy="387343"/>
            </a:xfrm>
            <a:prstGeom prst="rect">
              <a:avLst/>
            </a:prstGeom>
          </p:spPr>
        </p:pic>
      </p:grpSp>
      <p:grpSp>
        <p:nvGrpSpPr>
          <p:cNvPr id="13" name="Group 12">
            <a:extLst>
              <a:ext uri="{FF2B5EF4-FFF2-40B4-BE49-F238E27FC236}">
                <a16:creationId xmlns:a16="http://schemas.microsoft.com/office/drawing/2014/main" id="{61A130B1-8C6D-43C9-9402-F37CFD742C3E}"/>
              </a:ext>
            </a:extLst>
          </p:cNvPr>
          <p:cNvGrpSpPr/>
          <p:nvPr/>
        </p:nvGrpSpPr>
        <p:grpSpPr>
          <a:xfrm>
            <a:off x="4336851" y="5836344"/>
            <a:ext cx="2453553" cy="707886"/>
            <a:chOff x="4336851" y="5783716"/>
            <a:chExt cx="2453553" cy="707886"/>
          </a:xfrm>
        </p:grpSpPr>
        <p:sp>
          <p:nvSpPr>
            <p:cNvPr id="115" name="TextBox 114"/>
            <p:cNvSpPr txBox="1"/>
            <p:nvPr/>
          </p:nvSpPr>
          <p:spPr>
            <a:xfrm>
              <a:off x="4905634" y="5783716"/>
              <a:ext cx="1884770" cy="707886"/>
            </a:xfrm>
            <a:prstGeom prst="rect">
              <a:avLst/>
            </a:prstGeom>
            <a:noFill/>
          </p:spPr>
          <p:txBody>
            <a:bodyPr wrap="square" rtlCol="0">
              <a:spAutoFit/>
            </a:bodyPr>
            <a:lstStyle/>
            <a:p>
              <a:r>
                <a:rPr lang="en-US" sz="1600" dirty="0"/>
                <a:t>PYLON Web Entry</a:t>
              </a:r>
            </a:p>
            <a:p>
              <a:r>
                <a:rPr lang="en-US" sz="1200" i="1" dirty="0">
                  <a:solidFill>
                    <a:schemeClr val="tx1">
                      <a:lumMod val="65000"/>
                      <a:lumOff val="35000"/>
                    </a:schemeClr>
                  </a:solidFill>
                </a:rPr>
                <a:t>Online Simplified Business Management</a:t>
              </a:r>
              <a:endParaRPr lang="el-GR" sz="1600" i="1" dirty="0">
                <a:solidFill>
                  <a:schemeClr val="tx1">
                    <a:lumMod val="65000"/>
                    <a:lumOff val="35000"/>
                  </a:schemeClr>
                </a:solidFill>
              </a:endParaRPr>
            </a:p>
          </p:txBody>
        </p:sp>
        <p:pic>
          <p:nvPicPr>
            <p:cNvPr id="12" name="Picture 11">
              <a:extLst>
                <a:ext uri="{FF2B5EF4-FFF2-40B4-BE49-F238E27FC236}">
                  <a16:creationId xmlns:a16="http://schemas.microsoft.com/office/drawing/2014/main" id="{9AFFA1EC-FD69-4631-88D7-69E5879FCD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0115"/>
            <a:stretch/>
          </p:blipFill>
          <p:spPr>
            <a:xfrm>
              <a:off x="4336851" y="5876907"/>
              <a:ext cx="662523" cy="396748"/>
            </a:xfrm>
            <a:prstGeom prst="rect">
              <a:avLst/>
            </a:prstGeom>
          </p:spPr>
        </p:pic>
      </p:grpSp>
      <p:grpSp>
        <p:nvGrpSpPr>
          <p:cNvPr id="19" name="Group 18">
            <a:extLst>
              <a:ext uri="{FF2B5EF4-FFF2-40B4-BE49-F238E27FC236}">
                <a16:creationId xmlns:a16="http://schemas.microsoft.com/office/drawing/2014/main" id="{D657FD5D-3A16-404C-818D-A307FAAC8E40}"/>
              </a:ext>
            </a:extLst>
          </p:cNvPr>
          <p:cNvGrpSpPr/>
          <p:nvPr/>
        </p:nvGrpSpPr>
        <p:grpSpPr>
          <a:xfrm>
            <a:off x="6664466" y="5836344"/>
            <a:ext cx="2157289" cy="707886"/>
            <a:chOff x="6664466" y="5801703"/>
            <a:chExt cx="2157289" cy="707886"/>
          </a:xfrm>
        </p:grpSpPr>
        <p:sp>
          <p:nvSpPr>
            <p:cNvPr id="82" name="TextBox 81"/>
            <p:cNvSpPr txBox="1"/>
            <p:nvPr/>
          </p:nvSpPr>
          <p:spPr>
            <a:xfrm>
              <a:off x="7217852" y="5801703"/>
              <a:ext cx="1603903" cy="707886"/>
            </a:xfrm>
            <a:prstGeom prst="rect">
              <a:avLst/>
            </a:prstGeom>
            <a:noFill/>
          </p:spPr>
          <p:txBody>
            <a:bodyPr wrap="square" rtlCol="0">
              <a:spAutoFit/>
            </a:bodyPr>
            <a:lstStyle/>
            <a:p>
              <a:r>
                <a:rPr lang="en-US" sz="1600" dirty="0"/>
                <a:t>PYLON Retail </a:t>
              </a:r>
              <a:r>
                <a:rPr lang="en-US" sz="1200" i="1" dirty="0" err="1">
                  <a:solidFill>
                    <a:schemeClr val="tx1">
                      <a:lumMod val="65000"/>
                      <a:lumOff val="35000"/>
                    </a:schemeClr>
                  </a:solidFill>
                </a:rPr>
                <a:t>Retail</a:t>
              </a:r>
              <a:r>
                <a:rPr lang="en-US" sz="1200" i="1" dirty="0">
                  <a:solidFill>
                    <a:schemeClr val="tx1">
                      <a:lumMod val="65000"/>
                      <a:lumOff val="35000"/>
                    </a:schemeClr>
                  </a:solidFill>
                </a:rPr>
                <a:t> Store Management</a:t>
              </a:r>
              <a:endParaRPr lang="el-GR" sz="1600" i="1" dirty="0">
                <a:solidFill>
                  <a:schemeClr val="tx1">
                    <a:lumMod val="65000"/>
                    <a:lumOff val="35000"/>
                  </a:schemeClr>
                </a:solidFill>
              </a:endParaRPr>
            </a:p>
          </p:txBody>
        </p:sp>
        <p:pic>
          <p:nvPicPr>
            <p:cNvPr id="18" name="Picture 17">
              <a:extLst>
                <a:ext uri="{FF2B5EF4-FFF2-40B4-BE49-F238E27FC236}">
                  <a16:creationId xmlns:a16="http://schemas.microsoft.com/office/drawing/2014/main" id="{1FB96B4A-81BD-411E-B14F-E0E19E4EA5C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0115"/>
            <a:stretch/>
          </p:blipFill>
          <p:spPr>
            <a:xfrm>
              <a:off x="6664466" y="5868077"/>
              <a:ext cx="662523" cy="396748"/>
            </a:xfrm>
            <a:prstGeom prst="rect">
              <a:avLst/>
            </a:prstGeom>
          </p:spPr>
        </p:pic>
      </p:grpSp>
      <p:pic>
        <p:nvPicPr>
          <p:cNvPr id="25" name="Picture 24">
            <a:extLst>
              <a:ext uri="{FF2B5EF4-FFF2-40B4-BE49-F238E27FC236}">
                <a16:creationId xmlns:a16="http://schemas.microsoft.com/office/drawing/2014/main" id="{FE2F4BD1-68F7-4936-8274-EACBAE5166B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41759"/>
          <a:stretch/>
        </p:blipFill>
        <p:spPr>
          <a:xfrm>
            <a:off x="181623" y="5912211"/>
            <a:ext cx="642432" cy="360441"/>
          </a:xfrm>
          <a:prstGeom prst="rect">
            <a:avLst/>
          </a:prstGeom>
        </p:spPr>
      </p:pic>
    </p:spTree>
    <p:extLst>
      <p:ext uri="{BB962C8B-B14F-4D97-AF65-F5344CB8AC3E}">
        <p14:creationId xmlns:p14="http://schemas.microsoft.com/office/powerpoint/2010/main" val="26003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1961819" cy="461665"/>
          </a:xfrm>
          <a:prstGeom prst="rect">
            <a:avLst/>
          </a:prstGeom>
          <a:noFill/>
        </p:spPr>
        <p:txBody>
          <a:bodyPr wrap="none" rtlCol="0">
            <a:spAutoFit/>
          </a:bodyPr>
          <a:lstStyle/>
          <a:p>
            <a:r>
              <a:rPr lang="en-US" sz="2400" b="1" dirty="0"/>
              <a:t>e-Forologia.gr</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11</a:t>
            </a:fld>
            <a:endParaRPr lang="el-GR" dirty="0"/>
          </a:p>
        </p:txBody>
      </p:sp>
      <p:sp>
        <p:nvSpPr>
          <p:cNvPr id="6" name="BJPseudoFooter">
            <a:extLst>
              <a:ext uri="{FF2B5EF4-FFF2-40B4-BE49-F238E27FC236}">
                <a16:creationId xmlns:a16="http://schemas.microsoft.com/office/drawing/2014/main" id="{1C8C880B-DF98-42A9-BEE2-8BB5C6BA407B}"/>
              </a:ext>
            </a:extLst>
          </p:cNvPr>
          <p:cNvSpPr txBox="1"/>
          <p:nvPr>
            <p:custDataLst>
              <p:tags r:id="rId1"/>
            </p:custDataLst>
          </p:nvPr>
        </p:nvSpPr>
        <p:spPr>
          <a:xfrm>
            <a:off x="77961"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pic>
        <p:nvPicPr>
          <p:cNvPr id="2" name="Picture 1">
            <a:extLst>
              <a:ext uri="{FF2B5EF4-FFF2-40B4-BE49-F238E27FC236}">
                <a16:creationId xmlns:a16="http://schemas.microsoft.com/office/drawing/2014/main" id="{2C56F794-8DCC-4793-8DEC-4D949B22AC91}"/>
              </a:ext>
            </a:extLst>
          </p:cNvPr>
          <p:cNvPicPr>
            <a:picLocks noChangeAspect="1"/>
          </p:cNvPicPr>
          <p:nvPr/>
        </p:nvPicPr>
        <p:blipFill>
          <a:blip r:embed="rId4"/>
          <a:stretch>
            <a:fillRect/>
          </a:stretch>
        </p:blipFill>
        <p:spPr>
          <a:xfrm>
            <a:off x="454246" y="971085"/>
            <a:ext cx="2507673" cy="1516203"/>
          </a:xfrm>
          <a:prstGeom prst="rect">
            <a:avLst/>
          </a:prstGeom>
        </p:spPr>
      </p:pic>
      <p:pic>
        <p:nvPicPr>
          <p:cNvPr id="27" name="Picture 6">
            <a:extLst>
              <a:ext uri="{FF2B5EF4-FFF2-40B4-BE49-F238E27FC236}">
                <a16:creationId xmlns:a16="http://schemas.microsoft.com/office/drawing/2014/main" id="{698BAF4B-CA70-4AAD-A20F-35312F9775D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741" y="3071631"/>
            <a:ext cx="1190728" cy="293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687D978-5C72-4CDE-8DF8-BCC846A56732}"/>
              </a:ext>
            </a:extLst>
          </p:cNvPr>
          <p:cNvSpPr/>
          <p:nvPr/>
        </p:nvSpPr>
        <p:spPr>
          <a:xfrm>
            <a:off x="1340076" y="2710124"/>
            <a:ext cx="1068835" cy="2154436"/>
          </a:xfrm>
          <a:prstGeom prst="rect">
            <a:avLst/>
          </a:prstGeom>
        </p:spPr>
        <p:txBody>
          <a:bodyPr wrap="square">
            <a:spAutoFit/>
          </a:bodyPr>
          <a:lstStyle/>
          <a:p>
            <a:r>
              <a:rPr lang="en-US" sz="1200" i="1" dirty="0"/>
              <a:t>Strong and trusted brand in the Greek accounting industry serving as a strong lead generation for the core accounting software</a:t>
            </a:r>
            <a:r>
              <a:rPr lang="en-US" sz="1400" dirty="0"/>
              <a:t>.</a:t>
            </a:r>
          </a:p>
        </p:txBody>
      </p:sp>
      <p:sp>
        <p:nvSpPr>
          <p:cNvPr id="3" name="Rounded Rectangle 2"/>
          <p:cNvSpPr/>
          <p:nvPr/>
        </p:nvSpPr>
        <p:spPr>
          <a:xfrm>
            <a:off x="3254808" y="1390183"/>
            <a:ext cx="4812315" cy="1254347"/>
          </a:xfrm>
          <a:prstGeom prst="round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chemeClr val="accent6">
                    <a:lumMod val="75000"/>
                  </a:schemeClr>
                </a:solidFill>
              </a:rPr>
              <a:t>Leading Financial, Tax &amp; Labor Legislation Portal with +65k  monthly visits &amp; +15k scientific Q&amp;A’s</a:t>
            </a:r>
          </a:p>
          <a:p>
            <a:endParaRPr lang="en-US" b="1" dirty="0">
              <a:solidFill>
                <a:schemeClr val="accent6">
                  <a:lumMod val="75000"/>
                </a:schemeClr>
              </a:solidFill>
            </a:endParaRPr>
          </a:p>
        </p:txBody>
      </p:sp>
      <p:graphicFrame>
        <p:nvGraphicFramePr>
          <p:cNvPr id="9" name="Diagram 8"/>
          <p:cNvGraphicFramePr/>
          <p:nvPr>
            <p:extLst>
              <p:ext uri="{D42A27DB-BD31-4B8C-83A1-F6EECF244321}">
                <p14:modId xmlns:p14="http://schemas.microsoft.com/office/powerpoint/2010/main" val="213868277"/>
              </p:ext>
            </p:extLst>
          </p:nvPr>
        </p:nvGraphicFramePr>
        <p:xfrm>
          <a:off x="2708803" y="3154090"/>
          <a:ext cx="2952163" cy="33731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0" name="Diagram 29"/>
          <p:cNvGraphicFramePr/>
          <p:nvPr>
            <p:extLst>
              <p:ext uri="{D42A27DB-BD31-4B8C-83A1-F6EECF244321}">
                <p14:modId xmlns:p14="http://schemas.microsoft.com/office/powerpoint/2010/main" val="1547512200"/>
              </p:ext>
            </p:extLst>
          </p:nvPr>
        </p:nvGraphicFramePr>
        <p:xfrm>
          <a:off x="6094854" y="3312183"/>
          <a:ext cx="2450630" cy="224050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1" name="Diagram 30"/>
          <p:cNvGraphicFramePr/>
          <p:nvPr>
            <p:extLst>
              <p:ext uri="{D42A27DB-BD31-4B8C-83A1-F6EECF244321}">
                <p14:modId xmlns:p14="http://schemas.microsoft.com/office/powerpoint/2010/main" val="2802608995"/>
              </p:ext>
            </p:extLst>
          </p:nvPr>
        </p:nvGraphicFramePr>
        <p:xfrm>
          <a:off x="6094854" y="5196220"/>
          <a:ext cx="2533757" cy="73520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76245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3979936" cy="461665"/>
          </a:xfrm>
          <a:prstGeom prst="rect">
            <a:avLst/>
          </a:prstGeom>
          <a:noFill/>
        </p:spPr>
        <p:txBody>
          <a:bodyPr wrap="none" rtlCol="0">
            <a:spAutoFit/>
          </a:bodyPr>
          <a:lstStyle/>
          <a:p>
            <a:r>
              <a:rPr lang="en-US" sz="2400" b="1" dirty="0"/>
              <a:t>Increasing Profitability Trends</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12</a:t>
            </a:fld>
            <a:endParaRPr lang="el-GR"/>
          </a:p>
        </p:txBody>
      </p:sp>
      <p:sp>
        <p:nvSpPr>
          <p:cNvPr id="19" name="TextBox 18"/>
          <p:cNvSpPr txBox="1"/>
          <p:nvPr/>
        </p:nvSpPr>
        <p:spPr>
          <a:xfrm>
            <a:off x="617487" y="980728"/>
            <a:ext cx="7692012" cy="538609"/>
          </a:xfrm>
          <a:prstGeom prst="rect">
            <a:avLst/>
          </a:prstGeom>
          <a:solidFill>
            <a:schemeClr val="bg1">
              <a:lumMod val="85000"/>
            </a:schemeClr>
          </a:solidFill>
        </p:spPr>
        <p:txBody>
          <a:bodyPr wrap="square" rtlCol="0">
            <a:spAutoFit/>
          </a:bodyPr>
          <a:lstStyle/>
          <a:p>
            <a:pPr marL="171450" indent="-171450">
              <a:spcAft>
                <a:spcPts val="600"/>
              </a:spcAft>
              <a:buFont typeface="Wingdings" panose="05000000000000000000" pitchFamily="2" charset="2"/>
              <a:buChar char="§"/>
            </a:pPr>
            <a:r>
              <a:rPr lang="en-US" sz="1200" b="1" dirty="0"/>
              <a:t>Increasing profitability trends showcased by a steady increase in Gross and pre-tax profit, sales and EBITDA.</a:t>
            </a:r>
          </a:p>
          <a:p>
            <a:pPr marL="171450" indent="-171450">
              <a:spcAft>
                <a:spcPts val="600"/>
              </a:spcAft>
              <a:buFont typeface="Wingdings" panose="05000000000000000000" pitchFamily="2" charset="2"/>
              <a:buChar char="§"/>
            </a:pPr>
            <a:r>
              <a:rPr lang="en-US" sz="1200" b="1" dirty="0"/>
              <a:t>Steady increase of ROE exemplifies efficient capital employment &amp; profit generation. </a:t>
            </a:r>
            <a:endParaRPr lang="el-GR" sz="1200" dirty="0"/>
          </a:p>
        </p:txBody>
      </p:sp>
      <p:sp>
        <p:nvSpPr>
          <p:cNvPr id="2" name="BJPseudoFooter">
            <a:extLst>
              <a:ext uri="{FF2B5EF4-FFF2-40B4-BE49-F238E27FC236}">
                <a16:creationId xmlns:a16="http://schemas.microsoft.com/office/drawing/2014/main" id="{6B9C07E6-6BF9-4DBB-BF35-19ED584AD8BC}"/>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pic>
        <p:nvPicPr>
          <p:cNvPr id="5" name="Picture 4">
            <a:extLst>
              <a:ext uri="{FF2B5EF4-FFF2-40B4-BE49-F238E27FC236}">
                <a16:creationId xmlns:a16="http://schemas.microsoft.com/office/drawing/2014/main" id="{515129D4-1BEF-4EC6-8039-CCAEAA42C32A}"/>
              </a:ext>
            </a:extLst>
          </p:cNvPr>
          <p:cNvPicPr>
            <a:picLocks noChangeAspect="1"/>
          </p:cNvPicPr>
          <p:nvPr/>
        </p:nvPicPr>
        <p:blipFill>
          <a:blip r:embed="rId4"/>
          <a:stretch>
            <a:fillRect/>
          </a:stretch>
        </p:blipFill>
        <p:spPr>
          <a:xfrm>
            <a:off x="3034444" y="6205278"/>
            <a:ext cx="3434376" cy="243616"/>
          </a:xfrm>
          <a:prstGeom prst="rect">
            <a:avLst/>
          </a:prstGeom>
        </p:spPr>
      </p:pic>
      <p:grpSp>
        <p:nvGrpSpPr>
          <p:cNvPr id="17" name="Group 16">
            <a:extLst>
              <a:ext uri="{FF2B5EF4-FFF2-40B4-BE49-F238E27FC236}">
                <a16:creationId xmlns:a16="http://schemas.microsoft.com/office/drawing/2014/main" id="{E44C724B-0293-4C95-AC65-7A2F48BA7FEC}"/>
              </a:ext>
            </a:extLst>
          </p:cNvPr>
          <p:cNvGrpSpPr/>
          <p:nvPr/>
        </p:nvGrpSpPr>
        <p:grpSpPr>
          <a:xfrm>
            <a:off x="508930" y="1807049"/>
            <a:ext cx="4133660" cy="2539406"/>
            <a:chOff x="4762004" y="1787004"/>
            <a:chExt cx="4133660" cy="2539406"/>
          </a:xfrm>
        </p:grpSpPr>
        <p:graphicFrame>
          <p:nvGraphicFramePr>
            <p:cNvPr id="27" name="Chart 26">
              <a:extLst>
                <a:ext uri="{FF2B5EF4-FFF2-40B4-BE49-F238E27FC236}">
                  <a16:creationId xmlns:a16="http://schemas.microsoft.com/office/drawing/2014/main" id="{0DB580A1-60A0-44A1-8479-2224281E919B}"/>
                </a:ext>
              </a:extLst>
            </p:cNvPr>
            <p:cNvGraphicFramePr>
              <a:graphicFrameLocks/>
            </p:cNvGraphicFramePr>
            <p:nvPr>
              <p:extLst>
                <p:ext uri="{D42A27DB-BD31-4B8C-83A1-F6EECF244321}">
                  <p14:modId xmlns:p14="http://schemas.microsoft.com/office/powerpoint/2010/main" val="128774975"/>
                </p:ext>
              </p:extLst>
            </p:nvPr>
          </p:nvGraphicFramePr>
          <p:xfrm>
            <a:off x="4762004" y="1787004"/>
            <a:ext cx="4133660" cy="2539406"/>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0">
              <a:extLst>
                <a:ext uri="{FF2B5EF4-FFF2-40B4-BE49-F238E27FC236}">
                  <a16:creationId xmlns:a16="http://schemas.microsoft.com/office/drawing/2014/main" id="{CC0B02C5-B1F7-4388-B001-B8B1109A97AD}"/>
                </a:ext>
              </a:extLst>
            </p:cNvPr>
            <p:cNvGrpSpPr/>
            <p:nvPr/>
          </p:nvGrpSpPr>
          <p:grpSpPr>
            <a:xfrm>
              <a:off x="5530155" y="2891978"/>
              <a:ext cx="405880" cy="210623"/>
              <a:chOff x="5564540" y="2883564"/>
              <a:chExt cx="405880" cy="210623"/>
            </a:xfrm>
          </p:grpSpPr>
          <p:sp>
            <p:nvSpPr>
              <p:cNvPr id="8" name="TextBox 7">
                <a:extLst>
                  <a:ext uri="{FF2B5EF4-FFF2-40B4-BE49-F238E27FC236}">
                    <a16:creationId xmlns:a16="http://schemas.microsoft.com/office/drawing/2014/main" id="{AE5BECA9-FA54-4BE5-AF96-FBF1588C817D}"/>
                  </a:ext>
                </a:extLst>
              </p:cNvPr>
              <p:cNvSpPr txBox="1"/>
              <p:nvPr/>
            </p:nvSpPr>
            <p:spPr>
              <a:xfrm>
                <a:off x="5564540" y="2883564"/>
                <a:ext cx="405880" cy="200055"/>
              </a:xfrm>
              <a:prstGeom prst="rect">
                <a:avLst/>
              </a:prstGeom>
              <a:noFill/>
            </p:spPr>
            <p:txBody>
              <a:bodyPr wrap="none" rtlCol="0">
                <a:spAutoFit/>
              </a:bodyPr>
              <a:lstStyle/>
              <a:p>
                <a:r>
                  <a:rPr lang="en-US" sz="700" dirty="0">
                    <a:solidFill>
                      <a:srgbClr val="002060"/>
                    </a:solidFill>
                  </a:rPr>
                  <a:t>+7,3%</a:t>
                </a:r>
                <a:endParaRPr lang="el-GR" sz="700" dirty="0">
                  <a:solidFill>
                    <a:srgbClr val="002060"/>
                  </a:solidFill>
                </a:endParaRPr>
              </a:p>
            </p:txBody>
          </p:sp>
          <p:sp>
            <p:nvSpPr>
              <p:cNvPr id="10" name="Oval 9">
                <a:extLst>
                  <a:ext uri="{FF2B5EF4-FFF2-40B4-BE49-F238E27FC236}">
                    <a16:creationId xmlns:a16="http://schemas.microsoft.com/office/drawing/2014/main" id="{140A6E11-AFAE-4C34-9A66-EBF5ABEA2D90}"/>
                  </a:ext>
                </a:extLst>
              </p:cNvPr>
              <p:cNvSpPr/>
              <p:nvPr/>
            </p:nvSpPr>
            <p:spPr>
              <a:xfrm>
                <a:off x="5591198" y="2887877"/>
                <a:ext cx="379222" cy="206310"/>
              </a:xfrm>
              <a:prstGeom prst="ellipse">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30" name="Group 29">
              <a:extLst>
                <a:ext uri="{FF2B5EF4-FFF2-40B4-BE49-F238E27FC236}">
                  <a16:creationId xmlns:a16="http://schemas.microsoft.com/office/drawing/2014/main" id="{E32C18FF-C391-45B2-AE9F-841D36A55DC4}"/>
                </a:ext>
              </a:extLst>
            </p:cNvPr>
            <p:cNvGrpSpPr/>
            <p:nvPr/>
          </p:nvGrpSpPr>
          <p:grpSpPr>
            <a:xfrm>
              <a:off x="7062136" y="2344946"/>
              <a:ext cx="450764" cy="211532"/>
              <a:chOff x="3627049" y="2240753"/>
              <a:chExt cx="450764" cy="211532"/>
            </a:xfrm>
          </p:grpSpPr>
          <p:sp>
            <p:nvSpPr>
              <p:cNvPr id="32" name="Oval 31">
                <a:extLst>
                  <a:ext uri="{FF2B5EF4-FFF2-40B4-BE49-F238E27FC236}">
                    <a16:creationId xmlns:a16="http://schemas.microsoft.com/office/drawing/2014/main" id="{EC8098EF-AD38-4662-8A7C-C8E35C829F7C}"/>
                  </a:ext>
                </a:extLst>
              </p:cNvPr>
              <p:cNvSpPr/>
              <p:nvPr/>
            </p:nvSpPr>
            <p:spPr>
              <a:xfrm>
                <a:off x="3662820" y="2240753"/>
                <a:ext cx="379222" cy="206310"/>
              </a:xfrm>
              <a:prstGeom prst="ellipse">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3" name="TextBox 32">
                <a:extLst>
                  <a:ext uri="{FF2B5EF4-FFF2-40B4-BE49-F238E27FC236}">
                    <a16:creationId xmlns:a16="http://schemas.microsoft.com/office/drawing/2014/main" id="{ACD0A00C-8003-4BFD-8727-3885EC4D8962}"/>
                  </a:ext>
                </a:extLst>
              </p:cNvPr>
              <p:cNvSpPr txBox="1"/>
              <p:nvPr/>
            </p:nvSpPr>
            <p:spPr>
              <a:xfrm>
                <a:off x="3627049" y="2252230"/>
                <a:ext cx="450764" cy="200055"/>
              </a:xfrm>
              <a:prstGeom prst="rect">
                <a:avLst/>
              </a:prstGeom>
              <a:noFill/>
            </p:spPr>
            <p:txBody>
              <a:bodyPr wrap="square" rtlCol="0">
                <a:spAutoFit/>
              </a:bodyPr>
              <a:lstStyle/>
              <a:p>
                <a:r>
                  <a:rPr lang="el-GR" sz="700" dirty="0">
                    <a:solidFill>
                      <a:srgbClr val="193B65"/>
                    </a:solidFill>
                  </a:rPr>
                  <a:t>+15,2%</a:t>
                </a:r>
              </a:p>
            </p:txBody>
          </p:sp>
        </p:grpSp>
        <p:grpSp>
          <p:nvGrpSpPr>
            <p:cNvPr id="15" name="Group 14">
              <a:extLst>
                <a:ext uri="{FF2B5EF4-FFF2-40B4-BE49-F238E27FC236}">
                  <a16:creationId xmlns:a16="http://schemas.microsoft.com/office/drawing/2014/main" id="{FD7EDE5C-F712-4F10-AA7B-BE0912CF8D10}"/>
                </a:ext>
              </a:extLst>
            </p:cNvPr>
            <p:cNvGrpSpPr/>
            <p:nvPr/>
          </p:nvGrpSpPr>
          <p:grpSpPr>
            <a:xfrm>
              <a:off x="7619200" y="2183364"/>
              <a:ext cx="450764" cy="206310"/>
              <a:chOff x="7619200" y="2386546"/>
              <a:chExt cx="450764" cy="206310"/>
            </a:xfrm>
          </p:grpSpPr>
          <p:sp>
            <p:nvSpPr>
              <p:cNvPr id="13" name="TextBox 12">
                <a:extLst>
                  <a:ext uri="{FF2B5EF4-FFF2-40B4-BE49-F238E27FC236}">
                    <a16:creationId xmlns:a16="http://schemas.microsoft.com/office/drawing/2014/main" id="{E73C881F-FE80-46D9-9D77-D5D26C8D30A5}"/>
                  </a:ext>
                </a:extLst>
              </p:cNvPr>
              <p:cNvSpPr txBox="1"/>
              <p:nvPr/>
            </p:nvSpPr>
            <p:spPr>
              <a:xfrm>
                <a:off x="7619200" y="2386546"/>
                <a:ext cx="450764" cy="200055"/>
              </a:xfrm>
              <a:prstGeom prst="rect">
                <a:avLst/>
              </a:prstGeom>
              <a:noFill/>
            </p:spPr>
            <p:txBody>
              <a:bodyPr wrap="none" rtlCol="0">
                <a:spAutoFit/>
              </a:bodyPr>
              <a:lstStyle/>
              <a:p>
                <a:r>
                  <a:rPr lang="el-GR" sz="700" dirty="0">
                    <a:solidFill>
                      <a:srgbClr val="193B65"/>
                    </a:solidFill>
                  </a:rPr>
                  <a:t>+10,8%</a:t>
                </a:r>
              </a:p>
            </p:txBody>
          </p:sp>
          <p:sp>
            <p:nvSpPr>
              <p:cNvPr id="14" name="Oval 13">
                <a:extLst>
                  <a:ext uri="{FF2B5EF4-FFF2-40B4-BE49-F238E27FC236}">
                    <a16:creationId xmlns:a16="http://schemas.microsoft.com/office/drawing/2014/main" id="{E7E49ACC-929E-4FC0-B741-0C3B7F4D0159}"/>
                  </a:ext>
                </a:extLst>
              </p:cNvPr>
              <p:cNvSpPr/>
              <p:nvPr/>
            </p:nvSpPr>
            <p:spPr>
              <a:xfrm>
                <a:off x="7654971" y="2386546"/>
                <a:ext cx="379222" cy="206310"/>
              </a:xfrm>
              <a:prstGeom prst="ellipse">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49" name="Group 48">
            <a:extLst>
              <a:ext uri="{FF2B5EF4-FFF2-40B4-BE49-F238E27FC236}">
                <a16:creationId xmlns:a16="http://schemas.microsoft.com/office/drawing/2014/main" id="{2A6F3A49-6216-4CBE-8DF4-ADE496C5688C}"/>
              </a:ext>
            </a:extLst>
          </p:cNvPr>
          <p:cNvGrpSpPr/>
          <p:nvPr/>
        </p:nvGrpSpPr>
        <p:grpSpPr>
          <a:xfrm>
            <a:off x="4782992" y="1825277"/>
            <a:ext cx="4052144" cy="2529290"/>
            <a:chOff x="4792169" y="2292001"/>
            <a:chExt cx="4052144" cy="2529290"/>
          </a:xfrm>
        </p:grpSpPr>
        <p:graphicFrame>
          <p:nvGraphicFramePr>
            <p:cNvPr id="38" name="Chart 37">
              <a:extLst>
                <a:ext uri="{FF2B5EF4-FFF2-40B4-BE49-F238E27FC236}">
                  <a16:creationId xmlns:a16="http://schemas.microsoft.com/office/drawing/2014/main" id="{88BCF87F-A48C-4460-9C9A-65AC9F409826}"/>
                </a:ext>
              </a:extLst>
            </p:cNvPr>
            <p:cNvGraphicFramePr>
              <a:graphicFrameLocks/>
            </p:cNvGraphicFramePr>
            <p:nvPr>
              <p:extLst>
                <p:ext uri="{D42A27DB-BD31-4B8C-83A1-F6EECF244321}">
                  <p14:modId xmlns:p14="http://schemas.microsoft.com/office/powerpoint/2010/main" val="864135719"/>
                </p:ext>
              </p:extLst>
            </p:nvPr>
          </p:nvGraphicFramePr>
          <p:xfrm>
            <a:off x="4792169" y="2292001"/>
            <a:ext cx="4052144" cy="2529290"/>
          </p:xfrm>
          <a:graphic>
            <a:graphicData uri="http://schemas.openxmlformats.org/drawingml/2006/chart">
              <c:chart xmlns:c="http://schemas.openxmlformats.org/drawingml/2006/chart" xmlns:r="http://schemas.openxmlformats.org/officeDocument/2006/relationships" r:id="rId6"/>
            </a:graphicData>
          </a:graphic>
        </p:graphicFrame>
        <p:grpSp>
          <p:nvGrpSpPr>
            <p:cNvPr id="40" name="Group 39">
              <a:extLst>
                <a:ext uri="{FF2B5EF4-FFF2-40B4-BE49-F238E27FC236}">
                  <a16:creationId xmlns:a16="http://schemas.microsoft.com/office/drawing/2014/main" id="{85C5C1CE-8563-4442-A439-A9131A1A82AE}"/>
                </a:ext>
              </a:extLst>
            </p:cNvPr>
            <p:cNvGrpSpPr/>
            <p:nvPr/>
          </p:nvGrpSpPr>
          <p:grpSpPr>
            <a:xfrm>
              <a:off x="5483215" y="3255251"/>
              <a:ext cx="452960" cy="209368"/>
              <a:chOff x="1357675" y="2904542"/>
              <a:chExt cx="452960" cy="209368"/>
            </a:xfrm>
          </p:grpSpPr>
          <p:sp>
            <p:nvSpPr>
              <p:cNvPr id="41" name="Oval 40">
                <a:extLst>
                  <a:ext uri="{FF2B5EF4-FFF2-40B4-BE49-F238E27FC236}">
                    <a16:creationId xmlns:a16="http://schemas.microsoft.com/office/drawing/2014/main" id="{7DF80651-345B-48EA-A3C5-EFEA3EBCB2FC}"/>
                  </a:ext>
                </a:extLst>
              </p:cNvPr>
              <p:cNvSpPr/>
              <p:nvPr/>
            </p:nvSpPr>
            <p:spPr>
              <a:xfrm>
                <a:off x="1431413" y="2907600"/>
                <a:ext cx="379222" cy="206310"/>
              </a:xfrm>
              <a:prstGeom prst="ellipse">
                <a:avLst/>
              </a:prstGeom>
              <a:noFill/>
              <a:ln w="3175">
                <a:solidFill>
                  <a:srgbClr val="F5822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58223"/>
                  </a:solidFill>
                </a:endParaRPr>
              </a:p>
            </p:txBody>
          </p:sp>
          <p:sp>
            <p:nvSpPr>
              <p:cNvPr id="42" name="TextBox 41">
                <a:extLst>
                  <a:ext uri="{FF2B5EF4-FFF2-40B4-BE49-F238E27FC236}">
                    <a16:creationId xmlns:a16="http://schemas.microsoft.com/office/drawing/2014/main" id="{042A3C4F-2039-4DE5-BA4A-848F1D4FCAD1}"/>
                  </a:ext>
                </a:extLst>
              </p:cNvPr>
              <p:cNvSpPr txBox="1"/>
              <p:nvPr/>
            </p:nvSpPr>
            <p:spPr>
              <a:xfrm>
                <a:off x="1357675" y="2904542"/>
                <a:ext cx="450764" cy="200055"/>
              </a:xfrm>
              <a:prstGeom prst="rect">
                <a:avLst/>
              </a:prstGeom>
              <a:noFill/>
            </p:spPr>
            <p:txBody>
              <a:bodyPr wrap="none" rtlCol="0">
                <a:spAutoFit/>
              </a:bodyPr>
              <a:lstStyle/>
              <a:p>
                <a:r>
                  <a:rPr lang="en-US" sz="700" dirty="0">
                    <a:solidFill>
                      <a:srgbClr val="F58223"/>
                    </a:solidFill>
                  </a:rPr>
                  <a:t>+17,</a:t>
                </a:r>
                <a:r>
                  <a:rPr lang="el-GR" sz="700" dirty="0">
                    <a:solidFill>
                      <a:srgbClr val="F58223"/>
                    </a:solidFill>
                  </a:rPr>
                  <a:t>1</a:t>
                </a:r>
                <a:r>
                  <a:rPr lang="en-US" sz="700" dirty="0">
                    <a:solidFill>
                      <a:srgbClr val="F58223"/>
                    </a:solidFill>
                  </a:rPr>
                  <a:t>%</a:t>
                </a:r>
                <a:endParaRPr lang="el-GR" sz="700" dirty="0">
                  <a:solidFill>
                    <a:srgbClr val="F58223"/>
                  </a:solidFill>
                </a:endParaRPr>
              </a:p>
            </p:txBody>
          </p:sp>
        </p:grpSp>
        <p:grpSp>
          <p:nvGrpSpPr>
            <p:cNvPr id="43" name="Group 42">
              <a:extLst>
                <a:ext uri="{FF2B5EF4-FFF2-40B4-BE49-F238E27FC236}">
                  <a16:creationId xmlns:a16="http://schemas.microsoft.com/office/drawing/2014/main" id="{C3A152F2-EB47-433F-9F3D-185DB3DB5A86}"/>
                </a:ext>
              </a:extLst>
            </p:cNvPr>
            <p:cNvGrpSpPr/>
            <p:nvPr/>
          </p:nvGrpSpPr>
          <p:grpSpPr>
            <a:xfrm>
              <a:off x="7609475" y="2742676"/>
              <a:ext cx="450764" cy="206310"/>
              <a:chOff x="1214319" y="3500610"/>
              <a:chExt cx="450764" cy="206310"/>
            </a:xfrm>
          </p:grpSpPr>
          <p:sp>
            <p:nvSpPr>
              <p:cNvPr id="44" name="Oval 43">
                <a:extLst>
                  <a:ext uri="{FF2B5EF4-FFF2-40B4-BE49-F238E27FC236}">
                    <a16:creationId xmlns:a16="http://schemas.microsoft.com/office/drawing/2014/main" id="{680FE829-F170-4DA9-AC3E-6804F93C0B32}"/>
                  </a:ext>
                </a:extLst>
              </p:cNvPr>
              <p:cNvSpPr/>
              <p:nvPr/>
            </p:nvSpPr>
            <p:spPr>
              <a:xfrm>
                <a:off x="1250090" y="3500610"/>
                <a:ext cx="379222" cy="206310"/>
              </a:xfrm>
              <a:prstGeom prst="ellipse">
                <a:avLst/>
              </a:prstGeom>
              <a:noFill/>
              <a:ln w="3175">
                <a:solidFill>
                  <a:srgbClr val="F5822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58223"/>
                  </a:solidFill>
                </a:endParaRPr>
              </a:p>
            </p:txBody>
          </p:sp>
          <p:sp>
            <p:nvSpPr>
              <p:cNvPr id="45" name="TextBox 44">
                <a:extLst>
                  <a:ext uri="{FF2B5EF4-FFF2-40B4-BE49-F238E27FC236}">
                    <a16:creationId xmlns:a16="http://schemas.microsoft.com/office/drawing/2014/main" id="{3D16D320-B6CF-46EC-8F32-C88AB5A0F044}"/>
                  </a:ext>
                </a:extLst>
              </p:cNvPr>
              <p:cNvSpPr txBox="1"/>
              <p:nvPr/>
            </p:nvSpPr>
            <p:spPr>
              <a:xfrm>
                <a:off x="1214319" y="3500610"/>
                <a:ext cx="450764" cy="200055"/>
              </a:xfrm>
              <a:prstGeom prst="rect">
                <a:avLst/>
              </a:prstGeom>
              <a:noFill/>
            </p:spPr>
            <p:txBody>
              <a:bodyPr wrap="none" rtlCol="0">
                <a:spAutoFit/>
              </a:bodyPr>
              <a:lstStyle/>
              <a:p>
                <a:r>
                  <a:rPr lang="en-US" sz="700" dirty="0">
                    <a:solidFill>
                      <a:srgbClr val="F58223"/>
                    </a:solidFill>
                  </a:rPr>
                  <a:t>+</a:t>
                </a:r>
                <a:r>
                  <a:rPr lang="el-GR" sz="700" dirty="0">
                    <a:solidFill>
                      <a:srgbClr val="F58223"/>
                    </a:solidFill>
                  </a:rPr>
                  <a:t>37,0</a:t>
                </a:r>
                <a:r>
                  <a:rPr lang="en-US" sz="700" dirty="0">
                    <a:solidFill>
                      <a:srgbClr val="F58223"/>
                    </a:solidFill>
                  </a:rPr>
                  <a:t>%</a:t>
                </a:r>
                <a:endParaRPr lang="el-GR" sz="700" dirty="0">
                  <a:solidFill>
                    <a:srgbClr val="F58223"/>
                  </a:solidFill>
                </a:endParaRPr>
              </a:p>
            </p:txBody>
          </p:sp>
        </p:grpSp>
        <p:grpSp>
          <p:nvGrpSpPr>
            <p:cNvPr id="46" name="Group 45">
              <a:extLst>
                <a:ext uri="{FF2B5EF4-FFF2-40B4-BE49-F238E27FC236}">
                  <a16:creationId xmlns:a16="http://schemas.microsoft.com/office/drawing/2014/main" id="{D5357814-7A89-4B95-93ED-8FECBB84E43A}"/>
                </a:ext>
              </a:extLst>
            </p:cNvPr>
            <p:cNvGrpSpPr/>
            <p:nvPr/>
          </p:nvGrpSpPr>
          <p:grpSpPr>
            <a:xfrm>
              <a:off x="7080180" y="3075282"/>
              <a:ext cx="450764" cy="206310"/>
              <a:chOff x="1471900" y="3571189"/>
              <a:chExt cx="450764" cy="206310"/>
            </a:xfrm>
          </p:grpSpPr>
          <p:sp>
            <p:nvSpPr>
              <p:cNvPr id="47" name="Oval 46">
                <a:extLst>
                  <a:ext uri="{FF2B5EF4-FFF2-40B4-BE49-F238E27FC236}">
                    <a16:creationId xmlns:a16="http://schemas.microsoft.com/office/drawing/2014/main" id="{27740807-B015-4358-AB60-5F9F1E46B1E8}"/>
                  </a:ext>
                </a:extLst>
              </p:cNvPr>
              <p:cNvSpPr/>
              <p:nvPr/>
            </p:nvSpPr>
            <p:spPr>
              <a:xfrm>
                <a:off x="1507671" y="3571189"/>
                <a:ext cx="379222" cy="206310"/>
              </a:xfrm>
              <a:prstGeom prst="ellipse">
                <a:avLst/>
              </a:prstGeom>
              <a:noFill/>
              <a:ln w="3175">
                <a:solidFill>
                  <a:srgbClr val="F5822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58223"/>
                  </a:solidFill>
                </a:endParaRPr>
              </a:p>
            </p:txBody>
          </p:sp>
          <p:sp>
            <p:nvSpPr>
              <p:cNvPr id="48" name="TextBox 47">
                <a:extLst>
                  <a:ext uri="{FF2B5EF4-FFF2-40B4-BE49-F238E27FC236}">
                    <a16:creationId xmlns:a16="http://schemas.microsoft.com/office/drawing/2014/main" id="{1458A141-3A23-48C0-9A55-5320F3C3BE26}"/>
                  </a:ext>
                </a:extLst>
              </p:cNvPr>
              <p:cNvSpPr txBox="1"/>
              <p:nvPr/>
            </p:nvSpPr>
            <p:spPr>
              <a:xfrm>
                <a:off x="1471900" y="3577444"/>
                <a:ext cx="450764" cy="200055"/>
              </a:xfrm>
              <a:prstGeom prst="rect">
                <a:avLst/>
              </a:prstGeom>
              <a:noFill/>
            </p:spPr>
            <p:txBody>
              <a:bodyPr wrap="none" rtlCol="0">
                <a:spAutoFit/>
              </a:bodyPr>
              <a:lstStyle/>
              <a:p>
                <a:r>
                  <a:rPr lang="en-US" sz="700" dirty="0">
                    <a:solidFill>
                      <a:srgbClr val="F58223"/>
                    </a:solidFill>
                  </a:rPr>
                  <a:t>+</a:t>
                </a:r>
                <a:r>
                  <a:rPr lang="el-GR" sz="700" dirty="0">
                    <a:solidFill>
                      <a:srgbClr val="F58223"/>
                    </a:solidFill>
                  </a:rPr>
                  <a:t>21,1</a:t>
                </a:r>
                <a:r>
                  <a:rPr lang="en-US" sz="700" dirty="0">
                    <a:solidFill>
                      <a:srgbClr val="F58223"/>
                    </a:solidFill>
                  </a:rPr>
                  <a:t>%</a:t>
                </a:r>
                <a:endParaRPr lang="el-GR" sz="700" dirty="0">
                  <a:solidFill>
                    <a:srgbClr val="F58223"/>
                  </a:solidFill>
                </a:endParaRPr>
              </a:p>
            </p:txBody>
          </p:sp>
        </p:grpSp>
      </p:grpSp>
      <p:graphicFrame>
        <p:nvGraphicFramePr>
          <p:cNvPr id="34" name="Chart 33">
            <a:extLst>
              <a:ext uri="{FF2B5EF4-FFF2-40B4-BE49-F238E27FC236}">
                <a16:creationId xmlns:a16="http://schemas.microsoft.com/office/drawing/2014/main" id="{87A81234-DFB1-4287-B25F-753989A52369}"/>
              </a:ext>
            </a:extLst>
          </p:cNvPr>
          <p:cNvGraphicFramePr>
            <a:graphicFrameLocks/>
          </p:cNvGraphicFramePr>
          <p:nvPr>
            <p:extLst>
              <p:ext uri="{D42A27DB-BD31-4B8C-83A1-F6EECF244321}">
                <p14:modId xmlns:p14="http://schemas.microsoft.com/office/powerpoint/2010/main" val="266707151"/>
              </p:ext>
            </p:extLst>
          </p:nvPr>
        </p:nvGraphicFramePr>
        <p:xfrm>
          <a:off x="2514983" y="4457873"/>
          <a:ext cx="4260516" cy="218809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4402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4412490" cy="461665"/>
          </a:xfrm>
          <a:prstGeom prst="rect">
            <a:avLst/>
          </a:prstGeom>
          <a:noFill/>
        </p:spPr>
        <p:txBody>
          <a:bodyPr wrap="none" rtlCol="0">
            <a:spAutoFit/>
          </a:bodyPr>
          <a:lstStyle/>
          <a:p>
            <a:r>
              <a:rPr lang="en-US" sz="2400" b="1" dirty="0"/>
              <a:t>Robust base of recurring revenue</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13</a:t>
            </a:fld>
            <a:endParaRPr lang="el-GR"/>
          </a:p>
        </p:txBody>
      </p:sp>
      <p:sp>
        <p:nvSpPr>
          <p:cNvPr id="2" name="BJPseudoFooter">
            <a:extLst>
              <a:ext uri="{FF2B5EF4-FFF2-40B4-BE49-F238E27FC236}">
                <a16:creationId xmlns:a16="http://schemas.microsoft.com/office/drawing/2014/main" id="{6B9C07E6-6BF9-4DBB-BF35-19ED584AD8BC}"/>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graphicFrame>
        <p:nvGraphicFramePr>
          <p:cNvPr id="13" name="Chart 12">
            <a:extLst>
              <a:ext uri="{FF2B5EF4-FFF2-40B4-BE49-F238E27FC236}">
                <a16:creationId xmlns:a16="http://schemas.microsoft.com/office/drawing/2014/main" id="{DFF3AAB2-20D5-4662-9F03-7B29CFFA1E6A}"/>
              </a:ext>
            </a:extLst>
          </p:cNvPr>
          <p:cNvGraphicFramePr/>
          <p:nvPr>
            <p:extLst>
              <p:ext uri="{D42A27DB-BD31-4B8C-83A1-F6EECF244321}">
                <p14:modId xmlns:p14="http://schemas.microsoft.com/office/powerpoint/2010/main" val="3159820690"/>
              </p:ext>
            </p:extLst>
          </p:nvPr>
        </p:nvGraphicFramePr>
        <p:xfrm>
          <a:off x="5767035" y="1853967"/>
          <a:ext cx="2898754" cy="29421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ounded Rectangle 50">
            <a:extLst>
              <a:ext uri="{FF2B5EF4-FFF2-40B4-BE49-F238E27FC236}">
                <a16:creationId xmlns:a16="http://schemas.microsoft.com/office/drawing/2014/main" id="{E8023F1D-E57D-43C8-8917-17E8C5BDF0F6}"/>
              </a:ext>
            </a:extLst>
          </p:cNvPr>
          <p:cNvSpPr/>
          <p:nvPr/>
        </p:nvSpPr>
        <p:spPr>
          <a:xfrm>
            <a:off x="334576" y="968015"/>
            <a:ext cx="8331213" cy="511214"/>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solidFill>
              </a:rPr>
              <a:t>Strong customer retention builds resilient base of recurring revenue</a:t>
            </a:r>
            <a:endParaRPr lang="el-GR" sz="1600" b="1" dirty="0">
              <a:solidFill>
                <a:schemeClr val="accent6"/>
              </a:solidFill>
            </a:endParaRPr>
          </a:p>
        </p:txBody>
      </p:sp>
      <p:graphicFrame>
        <p:nvGraphicFramePr>
          <p:cNvPr id="15" name="Table 15">
            <a:extLst>
              <a:ext uri="{FF2B5EF4-FFF2-40B4-BE49-F238E27FC236}">
                <a16:creationId xmlns:a16="http://schemas.microsoft.com/office/drawing/2014/main" id="{3C810F6D-286F-486F-ADC4-E1EEC527A348}"/>
              </a:ext>
            </a:extLst>
          </p:cNvPr>
          <p:cNvGraphicFramePr>
            <a:graphicFrameLocks noGrp="1"/>
          </p:cNvGraphicFramePr>
          <p:nvPr>
            <p:extLst>
              <p:ext uri="{D42A27DB-BD31-4B8C-83A1-F6EECF244321}">
                <p14:modId xmlns:p14="http://schemas.microsoft.com/office/powerpoint/2010/main" val="1068717668"/>
              </p:ext>
            </p:extLst>
          </p:nvPr>
        </p:nvGraphicFramePr>
        <p:xfrm>
          <a:off x="539934" y="4807276"/>
          <a:ext cx="4776784" cy="370840"/>
        </p:xfrm>
        <a:graphic>
          <a:graphicData uri="http://schemas.openxmlformats.org/drawingml/2006/table">
            <a:tbl>
              <a:tblPr firstRow="1" bandRow="1">
                <a:tableStyleId>{5C22544A-7EE6-4342-B048-85BDC9FD1C3A}</a:tableStyleId>
              </a:tblPr>
              <a:tblGrid>
                <a:gridCol w="816932">
                  <a:extLst>
                    <a:ext uri="{9D8B030D-6E8A-4147-A177-3AD203B41FA5}">
                      <a16:colId xmlns:a16="http://schemas.microsoft.com/office/drawing/2014/main" val="2781390594"/>
                    </a:ext>
                  </a:extLst>
                </a:gridCol>
                <a:gridCol w="1076276">
                  <a:extLst>
                    <a:ext uri="{9D8B030D-6E8A-4147-A177-3AD203B41FA5}">
                      <a16:colId xmlns:a16="http://schemas.microsoft.com/office/drawing/2014/main" val="2173492790"/>
                    </a:ext>
                  </a:extLst>
                </a:gridCol>
                <a:gridCol w="1011440">
                  <a:extLst>
                    <a:ext uri="{9D8B030D-6E8A-4147-A177-3AD203B41FA5}">
                      <a16:colId xmlns:a16="http://schemas.microsoft.com/office/drawing/2014/main" val="1161389902"/>
                    </a:ext>
                  </a:extLst>
                </a:gridCol>
                <a:gridCol w="1009820">
                  <a:extLst>
                    <a:ext uri="{9D8B030D-6E8A-4147-A177-3AD203B41FA5}">
                      <a16:colId xmlns:a16="http://schemas.microsoft.com/office/drawing/2014/main" val="3338997956"/>
                    </a:ext>
                  </a:extLst>
                </a:gridCol>
                <a:gridCol w="862316">
                  <a:extLst>
                    <a:ext uri="{9D8B030D-6E8A-4147-A177-3AD203B41FA5}">
                      <a16:colId xmlns:a16="http://schemas.microsoft.com/office/drawing/2014/main" val="1892782415"/>
                    </a:ext>
                  </a:extLst>
                </a:gridCol>
              </a:tblGrid>
              <a:tr h="370840">
                <a:tc>
                  <a:txBody>
                    <a:bodyPr/>
                    <a:lstStyle/>
                    <a:p>
                      <a:r>
                        <a:rPr lang="en-US" sz="800" dirty="0">
                          <a:solidFill>
                            <a:schemeClr val="tx1"/>
                          </a:solidFill>
                          <a:highlight>
                            <a:srgbClr val="FFFF00"/>
                          </a:highlight>
                        </a:rPr>
                        <a:t>Customer retention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97,5%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97,8%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98,2%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98,5%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621503"/>
                  </a:ext>
                </a:extLst>
              </a:tr>
            </a:tbl>
          </a:graphicData>
        </a:graphic>
      </p:graphicFrame>
      <p:graphicFrame>
        <p:nvGraphicFramePr>
          <p:cNvPr id="9" name="Chart 8">
            <a:extLst>
              <a:ext uri="{FF2B5EF4-FFF2-40B4-BE49-F238E27FC236}">
                <a16:creationId xmlns:a16="http://schemas.microsoft.com/office/drawing/2014/main" id="{83A9FEAC-FE50-41B0-AC20-ABAA1F4D0596}"/>
              </a:ext>
            </a:extLst>
          </p:cNvPr>
          <p:cNvGraphicFramePr>
            <a:graphicFrameLocks/>
          </p:cNvGraphicFramePr>
          <p:nvPr>
            <p:extLst>
              <p:ext uri="{D42A27DB-BD31-4B8C-83A1-F6EECF244321}">
                <p14:modId xmlns:p14="http://schemas.microsoft.com/office/powerpoint/2010/main" val="3488848371"/>
              </p:ext>
            </p:extLst>
          </p:nvPr>
        </p:nvGraphicFramePr>
        <p:xfrm>
          <a:off x="744718" y="1562623"/>
          <a:ext cx="4572000" cy="3105211"/>
        </p:xfrm>
        <a:graphic>
          <a:graphicData uri="http://schemas.openxmlformats.org/drawingml/2006/chart">
            <c:chart xmlns:c="http://schemas.openxmlformats.org/drawingml/2006/chart" xmlns:r="http://schemas.openxmlformats.org/officeDocument/2006/relationships" r:id="rId5"/>
          </a:graphicData>
        </a:graphic>
      </p:graphicFrame>
      <p:sp>
        <p:nvSpPr>
          <p:cNvPr id="4" name="Rounded Rectangle 1">
            <a:extLst>
              <a:ext uri="{FF2B5EF4-FFF2-40B4-BE49-F238E27FC236}">
                <a16:creationId xmlns:a16="http://schemas.microsoft.com/office/drawing/2014/main" id="{9E5B5DFA-76F4-4F36-922D-20E8462E7278}"/>
              </a:ext>
            </a:extLst>
          </p:cNvPr>
          <p:cNvSpPr/>
          <p:nvPr/>
        </p:nvSpPr>
        <p:spPr>
          <a:xfrm>
            <a:off x="6501468" y="2241304"/>
            <a:ext cx="1461197" cy="271530"/>
          </a:xfrm>
          <a:prstGeom prst="round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Recurring Revenue</a:t>
            </a:r>
          </a:p>
        </p:txBody>
      </p:sp>
      <p:sp>
        <p:nvSpPr>
          <p:cNvPr id="5" name="Rounded Rectangle 1">
            <a:extLst>
              <a:ext uri="{FF2B5EF4-FFF2-40B4-BE49-F238E27FC236}">
                <a16:creationId xmlns:a16="http://schemas.microsoft.com/office/drawing/2014/main" id="{77477210-3187-4E0E-9009-16191E51BFA8}"/>
              </a:ext>
            </a:extLst>
          </p:cNvPr>
          <p:cNvSpPr/>
          <p:nvPr/>
        </p:nvSpPr>
        <p:spPr>
          <a:xfrm>
            <a:off x="442884" y="4817462"/>
            <a:ext cx="799990" cy="370840"/>
          </a:xfrm>
          <a:prstGeom prst="round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Customer </a:t>
            </a:r>
          </a:p>
          <a:p>
            <a:pPr algn="ctr"/>
            <a:r>
              <a:rPr lang="en-US" sz="1050" b="1" dirty="0">
                <a:solidFill>
                  <a:srgbClr val="0070C0"/>
                </a:solidFill>
              </a:rPr>
              <a:t>Retention</a:t>
            </a:r>
            <a:endParaRPr lang="el-GR" sz="1050" b="1" dirty="0">
              <a:solidFill>
                <a:srgbClr val="0070C0"/>
              </a:solidFill>
            </a:endParaRPr>
          </a:p>
        </p:txBody>
      </p:sp>
    </p:spTree>
    <p:extLst>
      <p:ext uri="{BB962C8B-B14F-4D97-AF65-F5344CB8AC3E}">
        <p14:creationId xmlns:p14="http://schemas.microsoft.com/office/powerpoint/2010/main" val="111990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3317127" cy="461665"/>
          </a:xfrm>
          <a:prstGeom prst="rect">
            <a:avLst/>
          </a:prstGeom>
          <a:noFill/>
        </p:spPr>
        <p:txBody>
          <a:bodyPr wrap="none" rtlCol="0">
            <a:spAutoFit/>
          </a:bodyPr>
          <a:lstStyle/>
          <a:p>
            <a:r>
              <a:rPr lang="en-US" sz="2400" b="1" dirty="0"/>
              <a:t>Efficient cash conversion</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14</a:t>
            </a:fld>
            <a:endParaRPr lang="el-GR"/>
          </a:p>
        </p:txBody>
      </p:sp>
      <p:sp>
        <p:nvSpPr>
          <p:cNvPr id="13" name="TextBox 12"/>
          <p:cNvSpPr txBox="1"/>
          <p:nvPr/>
        </p:nvSpPr>
        <p:spPr>
          <a:xfrm>
            <a:off x="2576666" y="3977461"/>
            <a:ext cx="3821793" cy="677108"/>
          </a:xfrm>
          <a:prstGeom prst="rect">
            <a:avLst/>
          </a:prstGeom>
          <a:solidFill>
            <a:schemeClr val="bg1">
              <a:lumMod val="85000"/>
            </a:schemeClr>
          </a:solidFill>
        </p:spPr>
        <p:txBody>
          <a:bodyPr wrap="square" rtlCol="0">
            <a:spAutoFit/>
          </a:bodyPr>
          <a:lstStyle/>
          <a:p>
            <a:pPr marL="171450" indent="-171450">
              <a:spcAft>
                <a:spcPts val="600"/>
              </a:spcAft>
              <a:buFont typeface="Arial" panose="020B0604020202020204" pitchFamily="34" charset="0"/>
              <a:buChar char="•"/>
            </a:pPr>
            <a:r>
              <a:rPr lang="en-US" sz="1100" b="1" dirty="0"/>
              <a:t>Positive cash flows throughout the period  2017 – June 2020 despite large investing cash flows.</a:t>
            </a:r>
          </a:p>
          <a:p>
            <a:pPr marL="171450" indent="-171450">
              <a:spcAft>
                <a:spcPts val="600"/>
              </a:spcAft>
              <a:buFont typeface="Arial" panose="020B0604020202020204" pitchFamily="34" charset="0"/>
              <a:buChar char="•"/>
            </a:pPr>
            <a:r>
              <a:rPr lang="en-US" sz="1100" dirty="0"/>
              <a:t>Increasing trend in operating cash flows.</a:t>
            </a:r>
          </a:p>
        </p:txBody>
      </p:sp>
      <p:sp>
        <p:nvSpPr>
          <p:cNvPr id="2" name="BJPseudoFooter">
            <a:extLst>
              <a:ext uri="{FF2B5EF4-FFF2-40B4-BE49-F238E27FC236}">
                <a16:creationId xmlns:a16="http://schemas.microsoft.com/office/drawing/2014/main" id="{DB74CB1A-A3E1-4BA6-BC21-20A7BBEB99CC}"/>
              </a:ext>
            </a:extLst>
          </p:cNvPr>
          <p:cNvSpPr txBox="1"/>
          <p:nvPr>
            <p:custDataLst>
              <p:tags r:id="rId1"/>
            </p:custDataLst>
          </p:nvPr>
        </p:nvSpPr>
        <p:spPr>
          <a:xfrm>
            <a:off x="127000" y="6565890"/>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14" name="TextBox 13">
            <a:extLst>
              <a:ext uri="{FF2B5EF4-FFF2-40B4-BE49-F238E27FC236}">
                <a16:creationId xmlns:a16="http://schemas.microsoft.com/office/drawing/2014/main" id="{8639A0F5-1747-48E9-BECF-01AB08EAC648}"/>
              </a:ext>
            </a:extLst>
          </p:cNvPr>
          <p:cNvSpPr txBox="1"/>
          <p:nvPr/>
        </p:nvSpPr>
        <p:spPr>
          <a:xfrm>
            <a:off x="4708795" y="5202411"/>
            <a:ext cx="3821793" cy="784830"/>
          </a:xfrm>
          <a:prstGeom prst="rect">
            <a:avLst/>
          </a:prstGeom>
          <a:solidFill>
            <a:schemeClr val="bg1">
              <a:lumMod val="85000"/>
            </a:schemeClr>
          </a:solidFill>
        </p:spPr>
        <p:txBody>
          <a:bodyPr wrap="square" rtlCol="0">
            <a:spAutoFit/>
          </a:bodyPr>
          <a:lstStyle/>
          <a:p>
            <a:pPr>
              <a:spcAft>
                <a:spcPts val="600"/>
              </a:spcAft>
            </a:pPr>
            <a:r>
              <a:rPr lang="en-US" sz="1000" b="1" i="1" dirty="0">
                <a:solidFill>
                  <a:schemeClr val="tx1">
                    <a:lumMod val="75000"/>
                    <a:lumOff val="25000"/>
                  </a:schemeClr>
                </a:solidFill>
              </a:rPr>
              <a:t>Epsilon Net has steadily been investing significant amounts in R&amp;D over the years, to optimize product growth and amplify innovation.</a:t>
            </a:r>
          </a:p>
          <a:p>
            <a:pPr algn="ctr">
              <a:spcAft>
                <a:spcPts val="600"/>
              </a:spcAft>
            </a:pPr>
            <a:r>
              <a:rPr lang="en-US" sz="1000" b="1" i="1" dirty="0">
                <a:solidFill>
                  <a:schemeClr val="tx1">
                    <a:lumMod val="75000"/>
                    <a:lumOff val="25000"/>
                  </a:schemeClr>
                </a:solidFill>
              </a:rPr>
              <a:t>Company's  strategy focuses that the biggest part of  R&amp;D costs finally are driven to Expenses account </a:t>
            </a:r>
          </a:p>
        </p:txBody>
      </p:sp>
      <p:graphicFrame>
        <p:nvGraphicFramePr>
          <p:cNvPr id="15" name="Chart 14">
            <a:extLst>
              <a:ext uri="{FF2B5EF4-FFF2-40B4-BE49-F238E27FC236}">
                <a16:creationId xmlns:a16="http://schemas.microsoft.com/office/drawing/2014/main" id="{43A7C4FC-CF00-4974-A5A2-33BEEC3AE21B}"/>
              </a:ext>
            </a:extLst>
          </p:cNvPr>
          <p:cNvGraphicFramePr>
            <a:graphicFrameLocks/>
          </p:cNvGraphicFramePr>
          <p:nvPr>
            <p:extLst>
              <p:ext uri="{D42A27DB-BD31-4B8C-83A1-F6EECF244321}">
                <p14:modId xmlns:p14="http://schemas.microsoft.com/office/powerpoint/2010/main" val="3419075739"/>
              </p:ext>
            </p:extLst>
          </p:nvPr>
        </p:nvGraphicFramePr>
        <p:xfrm>
          <a:off x="2328233" y="1284821"/>
          <a:ext cx="4070226" cy="30311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0F773457-678D-47DA-AB93-B49372964D1D}"/>
              </a:ext>
            </a:extLst>
          </p:cNvPr>
          <p:cNvGraphicFramePr>
            <a:graphicFrameLocks noGrp="1"/>
          </p:cNvGraphicFramePr>
          <p:nvPr>
            <p:extLst>
              <p:ext uri="{D42A27DB-BD31-4B8C-83A1-F6EECF244321}">
                <p14:modId xmlns:p14="http://schemas.microsoft.com/office/powerpoint/2010/main" val="1245571723"/>
              </p:ext>
            </p:extLst>
          </p:nvPr>
        </p:nvGraphicFramePr>
        <p:xfrm>
          <a:off x="665769" y="4943860"/>
          <a:ext cx="3821793" cy="1480641"/>
        </p:xfrm>
        <a:graphic>
          <a:graphicData uri="http://schemas.openxmlformats.org/drawingml/2006/table">
            <a:tbl>
              <a:tblPr/>
              <a:tblGrid>
                <a:gridCol w="1189435">
                  <a:extLst>
                    <a:ext uri="{9D8B030D-6E8A-4147-A177-3AD203B41FA5}">
                      <a16:colId xmlns:a16="http://schemas.microsoft.com/office/drawing/2014/main" val="3041609357"/>
                    </a:ext>
                  </a:extLst>
                </a:gridCol>
                <a:gridCol w="692213">
                  <a:extLst>
                    <a:ext uri="{9D8B030D-6E8A-4147-A177-3AD203B41FA5}">
                      <a16:colId xmlns:a16="http://schemas.microsoft.com/office/drawing/2014/main" val="176732806"/>
                    </a:ext>
                  </a:extLst>
                </a:gridCol>
                <a:gridCol w="97495">
                  <a:extLst>
                    <a:ext uri="{9D8B030D-6E8A-4147-A177-3AD203B41FA5}">
                      <a16:colId xmlns:a16="http://schemas.microsoft.com/office/drawing/2014/main" val="1495996053"/>
                    </a:ext>
                  </a:extLst>
                </a:gridCol>
                <a:gridCol w="1199185">
                  <a:extLst>
                    <a:ext uri="{9D8B030D-6E8A-4147-A177-3AD203B41FA5}">
                      <a16:colId xmlns:a16="http://schemas.microsoft.com/office/drawing/2014/main" val="1831119564"/>
                    </a:ext>
                  </a:extLst>
                </a:gridCol>
                <a:gridCol w="643465">
                  <a:extLst>
                    <a:ext uri="{9D8B030D-6E8A-4147-A177-3AD203B41FA5}">
                      <a16:colId xmlns:a16="http://schemas.microsoft.com/office/drawing/2014/main" val="2438718149"/>
                    </a:ext>
                  </a:extLst>
                </a:gridCol>
              </a:tblGrid>
              <a:tr h="255817">
                <a:tc>
                  <a:txBody>
                    <a:bodyPr/>
                    <a:lstStyle/>
                    <a:p>
                      <a:pPr algn="ctr" rtl="0" fontAlgn="ctr"/>
                      <a:r>
                        <a:rPr lang="el-GR" sz="800" b="0" i="0" u="none" strike="noStrike">
                          <a:solidFill>
                            <a:srgbClr val="FFFFFF"/>
                          </a:solidFill>
                          <a:effectLst/>
                          <a:latin typeface="Calibri" panose="020F0502020204030204" pitchFamily="34" charset="0"/>
                        </a:rPr>
                        <a:t>30.06.2020</a:t>
                      </a:r>
                    </a:p>
                  </a:txBody>
                  <a:tcPr marL="9525" marR="9525" marT="9525" marB="0" anchor="ctr">
                    <a:lnL>
                      <a:noFill/>
                    </a:lnL>
                    <a:lnR>
                      <a:noFill/>
                    </a:lnR>
                    <a:lnT>
                      <a:noFill/>
                    </a:lnT>
                    <a:lnB>
                      <a:noFill/>
                    </a:lnB>
                    <a:solidFill>
                      <a:srgbClr val="558ED5"/>
                    </a:solidFill>
                  </a:tcPr>
                </a:tc>
                <a:tc>
                  <a:txBody>
                    <a:bodyPr/>
                    <a:lstStyle/>
                    <a:p>
                      <a:pPr algn="ctr" rtl="0" fontAlgn="ctr"/>
                      <a:r>
                        <a:rPr lang="en-US" sz="800" b="0" i="0" u="none" strike="noStrike" dirty="0">
                          <a:solidFill>
                            <a:srgbClr val="FFFFFF"/>
                          </a:solidFill>
                          <a:effectLst/>
                          <a:latin typeface="Calibri" panose="020F0502020204030204" pitchFamily="34" charset="0"/>
                        </a:rPr>
                        <a:t>€</a:t>
                      </a:r>
                    </a:p>
                  </a:txBody>
                  <a:tcPr marL="9525" marR="9525" marT="9525" marB="0" anchor="ctr">
                    <a:lnL>
                      <a:noFill/>
                    </a:lnL>
                    <a:lnR>
                      <a:noFill/>
                    </a:lnR>
                    <a:lnT>
                      <a:noFill/>
                    </a:lnT>
                    <a:lnB>
                      <a:noFill/>
                    </a:lnB>
                    <a:solidFill>
                      <a:srgbClr val="558ED5"/>
                    </a:solidFill>
                  </a:tcPr>
                </a:tc>
                <a:tc>
                  <a:txBody>
                    <a:bodyPr/>
                    <a:lstStyle/>
                    <a:p>
                      <a:pPr algn="ctr" fontAlgn="ctr"/>
                      <a:r>
                        <a:rPr lang="el-GR" sz="1400" b="0"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558ED5"/>
                    </a:solidFill>
                  </a:tcPr>
                </a:tc>
                <a:tc>
                  <a:txBody>
                    <a:bodyPr/>
                    <a:lstStyle/>
                    <a:p>
                      <a:pPr algn="ctr" rtl="0" fontAlgn="ctr"/>
                      <a:r>
                        <a:rPr lang="en-US" sz="800" b="0" i="0" u="none" strike="noStrike">
                          <a:solidFill>
                            <a:srgbClr val="FFFFFF"/>
                          </a:solidFill>
                          <a:effectLst/>
                          <a:latin typeface="Calibri" panose="020F0502020204030204" pitchFamily="34" charset="0"/>
                        </a:rPr>
                        <a:t>FY 2019</a:t>
                      </a:r>
                    </a:p>
                  </a:txBody>
                  <a:tcPr marL="9525" marR="9525" marT="9525" marB="0" anchor="ctr">
                    <a:lnL>
                      <a:noFill/>
                    </a:lnL>
                    <a:lnR>
                      <a:noFill/>
                    </a:lnR>
                    <a:lnT>
                      <a:noFill/>
                    </a:lnT>
                    <a:lnB>
                      <a:noFill/>
                    </a:lnB>
                    <a:solidFill>
                      <a:srgbClr val="558ED5"/>
                    </a:solidFill>
                  </a:tcPr>
                </a:tc>
                <a:tc>
                  <a:txBody>
                    <a:bodyPr/>
                    <a:lstStyle/>
                    <a:p>
                      <a:pPr algn="ctr" rtl="0" fontAlgn="ctr"/>
                      <a:r>
                        <a:rPr lang="en-US" sz="800" b="0" i="0" u="none" strike="noStrike" dirty="0">
                          <a:solidFill>
                            <a:srgbClr val="FFFFFF"/>
                          </a:solidFill>
                          <a:effectLst/>
                          <a:latin typeface="Calibri" panose="020F0502020204030204" pitchFamily="34" charset="0"/>
                        </a:rPr>
                        <a:t>€</a:t>
                      </a:r>
                    </a:p>
                  </a:txBody>
                  <a:tcPr marL="9525" marR="9525" marT="9525" marB="0" anchor="ctr">
                    <a:lnL>
                      <a:noFill/>
                    </a:lnL>
                    <a:lnR>
                      <a:noFill/>
                    </a:lnR>
                    <a:lnT>
                      <a:noFill/>
                    </a:lnT>
                    <a:lnB>
                      <a:noFill/>
                    </a:lnB>
                    <a:solidFill>
                      <a:srgbClr val="558ED5"/>
                    </a:solidFill>
                  </a:tcPr>
                </a:tc>
                <a:extLst>
                  <a:ext uri="{0D108BD9-81ED-4DB2-BD59-A6C34878D82A}">
                    <a16:rowId xmlns:a16="http://schemas.microsoft.com/office/drawing/2014/main" val="1279558610"/>
                  </a:ext>
                </a:extLst>
              </a:tr>
              <a:tr h="248066">
                <a:tc>
                  <a:txBody>
                    <a:bodyPr/>
                    <a:lstStyle/>
                    <a:p>
                      <a:pPr algn="ctr" rtl="0" fontAlgn="ctr"/>
                      <a:r>
                        <a:rPr lang="en-US" sz="800" b="0" i="0" u="none" strike="noStrike" dirty="0">
                          <a:solidFill>
                            <a:srgbClr val="000000"/>
                          </a:solidFill>
                          <a:effectLst/>
                          <a:latin typeface="Calibri" panose="020F0502020204030204" pitchFamily="34" charset="0"/>
                        </a:rPr>
                        <a:t> </a:t>
                      </a:r>
                      <a:r>
                        <a:rPr lang="en-US" sz="800" b="1" i="0" u="none" strike="noStrike" dirty="0">
                          <a:solidFill>
                            <a:srgbClr val="000000"/>
                          </a:solidFill>
                          <a:effectLst/>
                          <a:latin typeface="Calibri" panose="020F0502020204030204" pitchFamily="34" charset="0"/>
                        </a:rPr>
                        <a:t>Total Intangible Assets  </a:t>
                      </a:r>
                    </a:p>
                  </a:txBody>
                  <a:tcPr marL="9525" marR="9525" marT="9525" marB="0" anchor="ctr">
                    <a:lnL>
                      <a:noFill/>
                    </a:lnL>
                    <a:lnR>
                      <a:noFill/>
                    </a:lnR>
                    <a:lnT>
                      <a:noFill/>
                    </a:lnT>
                    <a:lnB>
                      <a:noFill/>
                    </a:lnB>
                  </a:tcPr>
                </a:tc>
                <a:tc>
                  <a:txBody>
                    <a:bodyPr/>
                    <a:lstStyle/>
                    <a:p>
                      <a:pPr algn="ctr" rtl="0" fontAlgn="ctr"/>
                      <a:r>
                        <a:rPr lang="el-GR" sz="800" b="0" i="0" u="none" strike="noStrike" dirty="0">
                          <a:solidFill>
                            <a:srgbClr val="000000"/>
                          </a:solidFill>
                          <a:effectLst/>
                          <a:latin typeface="Calibri" panose="020F0502020204030204" pitchFamily="34" charset="0"/>
                        </a:rPr>
                        <a:t>4.633</a:t>
                      </a:r>
                    </a:p>
                  </a:txBody>
                  <a:tcPr marL="9525" marR="9525" marT="9525" marB="0" anchor="ctr">
                    <a:lnL>
                      <a:noFill/>
                    </a:lnL>
                    <a:lnR>
                      <a:noFill/>
                    </a:lnR>
                    <a:lnT>
                      <a:noFill/>
                    </a:lnT>
                    <a:lnB>
                      <a:noFill/>
                    </a:lnB>
                  </a:tcPr>
                </a:tc>
                <a:tc>
                  <a:txBody>
                    <a:bodyPr/>
                    <a:lstStyle/>
                    <a:p>
                      <a:pPr algn="ctr" fontAlgn="ctr"/>
                      <a:endParaRPr lang="el-GR" sz="14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r>
                        <a:rPr lang="en-US" sz="800" b="1" i="0" u="none" strike="noStrike" dirty="0">
                          <a:solidFill>
                            <a:srgbClr val="000000"/>
                          </a:solidFill>
                          <a:effectLst/>
                          <a:latin typeface="Calibri" panose="020F0502020204030204" pitchFamily="34" charset="0"/>
                        </a:rPr>
                        <a:t> Total Intangible Assets  </a:t>
                      </a:r>
                    </a:p>
                  </a:txBody>
                  <a:tcPr marL="9525" marR="9525" marT="9525" marB="0" anchor="ctr">
                    <a:lnL>
                      <a:noFill/>
                    </a:lnL>
                    <a:lnR>
                      <a:noFill/>
                    </a:lnR>
                    <a:lnT>
                      <a:noFill/>
                    </a:lnT>
                    <a:lnB>
                      <a:noFill/>
                    </a:lnB>
                  </a:tcPr>
                </a:tc>
                <a:tc>
                  <a:txBody>
                    <a:bodyPr/>
                    <a:lstStyle/>
                    <a:p>
                      <a:pPr algn="ctr" rtl="0" fontAlgn="ctr"/>
                      <a:r>
                        <a:rPr lang="el-GR" sz="800" b="0" i="0" u="none" strike="noStrike" dirty="0">
                          <a:solidFill>
                            <a:srgbClr val="000000"/>
                          </a:solidFill>
                          <a:effectLst/>
                          <a:latin typeface="Calibri" panose="020F0502020204030204" pitchFamily="34" charset="0"/>
                        </a:rPr>
                        <a:t>4.837</a:t>
                      </a:r>
                    </a:p>
                  </a:txBody>
                  <a:tcPr marL="9525" marR="9525" marT="9525" marB="0" anchor="ctr">
                    <a:lnL>
                      <a:noFill/>
                    </a:lnL>
                    <a:lnR>
                      <a:noFill/>
                    </a:lnR>
                    <a:lnT>
                      <a:noFill/>
                    </a:lnT>
                    <a:lnB>
                      <a:noFill/>
                    </a:lnB>
                  </a:tcPr>
                </a:tc>
                <a:extLst>
                  <a:ext uri="{0D108BD9-81ED-4DB2-BD59-A6C34878D82A}">
                    <a16:rowId xmlns:a16="http://schemas.microsoft.com/office/drawing/2014/main" val="2758424876"/>
                  </a:ext>
                </a:extLst>
              </a:tr>
              <a:tr h="240313">
                <a:tc>
                  <a:txBody>
                    <a:bodyPr/>
                    <a:lstStyle/>
                    <a:p>
                      <a:pPr algn="ctr" rtl="0" fontAlgn="ctr"/>
                      <a:r>
                        <a:rPr lang="el-GR" sz="700" b="0" i="0" u="none" strike="noStrike">
                          <a:solidFill>
                            <a:srgbClr val="FFFFFF"/>
                          </a:solidFill>
                          <a:effectLst/>
                          <a:latin typeface="Calibri" panose="020F0502020204030204" pitchFamily="34" charset="0"/>
                        </a:rPr>
                        <a:t>01.01.2020-30.06.2020</a:t>
                      </a:r>
                    </a:p>
                  </a:txBody>
                  <a:tcPr marL="9525" marR="9525" marT="9525" marB="0" anchor="ctr">
                    <a:lnL>
                      <a:noFill/>
                    </a:lnL>
                    <a:lnR>
                      <a:noFill/>
                    </a:lnR>
                    <a:lnT>
                      <a:noFill/>
                    </a:lnT>
                    <a:lnB>
                      <a:noFill/>
                    </a:lnB>
                    <a:solidFill>
                      <a:srgbClr val="558ED5"/>
                    </a:solidFill>
                  </a:tcPr>
                </a:tc>
                <a:tc>
                  <a:txBody>
                    <a:bodyPr/>
                    <a:lstStyle/>
                    <a:p>
                      <a:pPr algn="ctr" rtl="0" fontAlgn="ctr"/>
                      <a:r>
                        <a:rPr lang="en-US" sz="700" b="0" i="0" u="none" strike="noStrike" dirty="0">
                          <a:solidFill>
                            <a:srgbClr val="FFFFFF"/>
                          </a:solidFill>
                          <a:effectLst/>
                          <a:latin typeface="Calibri" panose="020F0502020204030204" pitchFamily="34" charset="0"/>
                        </a:rPr>
                        <a:t>€</a:t>
                      </a:r>
                    </a:p>
                  </a:txBody>
                  <a:tcPr marL="9525" marR="9525" marT="9525" marB="0" anchor="ctr">
                    <a:lnL>
                      <a:noFill/>
                    </a:lnL>
                    <a:lnR>
                      <a:noFill/>
                    </a:lnR>
                    <a:lnT>
                      <a:noFill/>
                    </a:lnT>
                    <a:lnB>
                      <a:noFill/>
                    </a:lnB>
                    <a:solidFill>
                      <a:srgbClr val="558ED5"/>
                    </a:solidFill>
                  </a:tcPr>
                </a:tc>
                <a:tc>
                  <a:txBody>
                    <a:bodyPr/>
                    <a:lstStyle/>
                    <a:p>
                      <a:pPr algn="ctr" fontAlgn="ctr"/>
                      <a:r>
                        <a:rPr lang="el-GR" sz="1400" b="0"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558ED5"/>
                    </a:solidFill>
                  </a:tcPr>
                </a:tc>
                <a:tc>
                  <a:txBody>
                    <a:bodyPr/>
                    <a:lstStyle/>
                    <a:p>
                      <a:pPr algn="ctr" rtl="0" fontAlgn="ctr"/>
                      <a:r>
                        <a:rPr lang="el-GR" sz="700" b="0" i="0" u="none" strike="noStrike">
                          <a:solidFill>
                            <a:srgbClr val="FFFFFF"/>
                          </a:solidFill>
                          <a:effectLst/>
                          <a:latin typeface="Calibri" panose="020F0502020204030204" pitchFamily="34" charset="0"/>
                        </a:rPr>
                        <a:t>01.01.2019-30.06.2019</a:t>
                      </a:r>
                    </a:p>
                  </a:txBody>
                  <a:tcPr marL="9525" marR="9525" marT="9525" marB="0" anchor="ctr">
                    <a:lnL>
                      <a:noFill/>
                    </a:lnL>
                    <a:lnR>
                      <a:noFill/>
                    </a:lnR>
                    <a:lnT>
                      <a:noFill/>
                    </a:lnT>
                    <a:lnB>
                      <a:noFill/>
                    </a:lnB>
                    <a:solidFill>
                      <a:srgbClr val="558ED5"/>
                    </a:solidFill>
                  </a:tcPr>
                </a:tc>
                <a:tc>
                  <a:txBody>
                    <a:bodyPr/>
                    <a:lstStyle/>
                    <a:p>
                      <a:pPr algn="ctr" rtl="0" fontAlgn="ctr"/>
                      <a:r>
                        <a:rPr lang="en-US" sz="700" b="0" i="0" u="none" strike="noStrike" dirty="0">
                          <a:solidFill>
                            <a:srgbClr val="FFFFFF"/>
                          </a:solidFill>
                          <a:effectLst/>
                          <a:latin typeface="Calibri" panose="020F0502020204030204" pitchFamily="34" charset="0"/>
                        </a:rPr>
                        <a:t>€</a:t>
                      </a:r>
                    </a:p>
                  </a:txBody>
                  <a:tcPr marL="9525" marR="9525" marT="9525" marB="0" anchor="ctr">
                    <a:lnL>
                      <a:noFill/>
                    </a:lnL>
                    <a:lnR>
                      <a:noFill/>
                    </a:lnR>
                    <a:lnT>
                      <a:noFill/>
                    </a:lnT>
                    <a:lnB>
                      <a:noFill/>
                    </a:lnB>
                    <a:solidFill>
                      <a:srgbClr val="558ED5"/>
                    </a:solidFill>
                  </a:tcPr>
                </a:tc>
                <a:extLst>
                  <a:ext uri="{0D108BD9-81ED-4DB2-BD59-A6C34878D82A}">
                    <a16:rowId xmlns:a16="http://schemas.microsoft.com/office/drawing/2014/main" val="1802233786"/>
                  </a:ext>
                </a:extLst>
              </a:tr>
              <a:tr h="248066">
                <a:tc>
                  <a:txBody>
                    <a:bodyPr/>
                    <a:lstStyle/>
                    <a:p>
                      <a:pPr algn="ctr" rtl="0" fontAlgn="ctr"/>
                      <a:r>
                        <a:rPr lang="en-US" sz="800" b="1" i="0" u="none" strike="noStrike" dirty="0">
                          <a:solidFill>
                            <a:srgbClr val="000000"/>
                          </a:solidFill>
                          <a:effectLst/>
                          <a:latin typeface="Calibri" panose="020F0502020204030204" pitchFamily="34" charset="0"/>
                        </a:rPr>
                        <a:t>Period Intangible Assets  </a:t>
                      </a:r>
                    </a:p>
                  </a:txBody>
                  <a:tcPr marL="9525" marR="9525" marT="9525" marB="0" anchor="ctr">
                    <a:lnL>
                      <a:noFill/>
                    </a:lnL>
                    <a:lnR>
                      <a:noFill/>
                    </a:lnR>
                    <a:lnT>
                      <a:noFill/>
                    </a:lnT>
                    <a:lnB>
                      <a:noFill/>
                    </a:lnB>
                  </a:tcPr>
                </a:tc>
                <a:tc>
                  <a:txBody>
                    <a:bodyPr/>
                    <a:lstStyle/>
                    <a:p>
                      <a:pPr algn="ctr" rtl="0" fontAlgn="ctr"/>
                      <a:r>
                        <a:rPr lang="el-GR" sz="800" b="0" i="0" u="none" strike="noStrike" dirty="0">
                          <a:solidFill>
                            <a:srgbClr val="000000"/>
                          </a:solidFill>
                          <a:effectLst/>
                          <a:latin typeface="Calibri" panose="020F0502020204030204" pitchFamily="34" charset="0"/>
                        </a:rPr>
                        <a:t>188,4</a:t>
                      </a:r>
                    </a:p>
                  </a:txBody>
                  <a:tcPr marL="9525" marR="9525" marT="9525" marB="0" anchor="ctr">
                    <a:lnL>
                      <a:noFill/>
                    </a:lnL>
                    <a:lnR>
                      <a:noFill/>
                    </a:lnR>
                    <a:lnT>
                      <a:noFill/>
                    </a:lnT>
                    <a:lnB>
                      <a:noFill/>
                    </a:lnB>
                  </a:tcPr>
                </a:tc>
                <a:tc>
                  <a:txBody>
                    <a:bodyPr/>
                    <a:lstStyle/>
                    <a:p>
                      <a:pPr algn="ctr" fontAlgn="ctr"/>
                      <a:endParaRPr lang="el-GR" sz="14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r>
                        <a:rPr lang="en-US" sz="800" b="1" i="0" u="none" strike="noStrike" dirty="0">
                          <a:solidFill>
                            <a:srgbClr val="000000"/>
                          </a:solidFill>
                          <a:effectLst/>
                          <a:latin typeface="Calibri" panose="020F0502020204030204" pitchFamily="34" charset="0"/>
                        </a:rPr>
                        <a:t>Period Intangible Assets  </a:t>
                      </a:r>
                    </a:p>
                  </a:txBody>
                  <a:tcPr marL="9525" marR="9525" marT="9525" marB="0" anchor="ctr">
                    <a:lnL>
                      <a:noFill/>
                    </a:lnL>
                    <a:lnR>
                      <a:noFill/>
                    </a:lnR>
                    <a:lnT>
                      <a:noFill/>
                    </a:lnT>
                    <a:lnB>
                      <a:noFill/>
                    </a:lnB>
                  </a:tcPr>
                </a:tc>
                <a:tc>
                  <a:txBody>
                    <a:bodyPr/>
                    <a:lstStyle/>
                    <a:p>
                      <a:pPr algn="ctr" rtl="0" fontAlgn="ctr"/>
                      <a:r>
                        <a:rPr lang="el-GR" sz="800" b="0" i="0" u="none" strike="noStrike" dirty="0">
                          <a:solidFill>
                            <a:srgbClr val="000000"/>
                          </a:solidFill>
                          <a:effectLst/>
                          <a:latin typeface="Calibri" panose="020F0502020204030204" pitchFamily="34" charset="0"/>
                        </a:rPr>
                        <a:t>938,8</a:t>
                      </a:r>
                    </a:p>
                  </a:txBody>
                  <a:tcPr marL="9525" marR="9525" marT="9525" marB="0" anchor="ctr">
                    <a:lnL>
                      <a:noFill/>
                    </a:lnL>
                    <a:lnR>
                      <a:noFill/>
                    </a:lnR>
                    <a:lnT>
                      <a:noFill/>
                    </a:lnT>
                    <a:lnB>
                      <a:noFill/>
                    </a:lnB>
                  </a:tcPr>
                </a:tc>
                <a:extLst>
                  <a:ext uri="{0D108BD9-81ED-4DB2-BD59-A6C34878D82A}">
                    <a16:rowId xmlns:a16="http://schemas.microsoft.com/office/drawing/2014/main" val="3972032131"/>
                  </a:ext>
                </a:extLst>
              </a:tr>
              <a:tr h="248066">
                <a:tc>
                  <a:txBody>
                    <a:bodyPr/>
                    <a:lstStyle/>
                    <a:p>
                      <a:pPr algn="ctr" rtl="0" fontAlgn="ctr"/>
                      <a:r>
                        <a:rPr lang="el-GR" sz="800" b="0" i="0" u="none" strike="noStrike">
                          <a:solidFill>
                            <a:srgbClr val="FFFFFF"/>
                          </a:solidFill>
                          <a:effectLst/>
                          <a:latin typeface="Calibri" panose="020F0502020204030204" pitchFamily="34" charset="0"/>
                        </a:rPr>
                        <a:t>30.06.2020</a:t>
                      </a:r>
                    </a:p>
                  </a:txBody>
                  <a:tcPr marL="9525" marR="9525" marT="9525" marB="0" anchor="ctr">
                    <a:lnL>
                      <a:noFill/>
                    </a:lnL>
                    <a:lnR>
                      <a:noFill/>
                    </a:lnR>
                    <a:lnT>
                      <a:noFill/>
                    </a:lnT>
                    <a:lnB>
                      <a:noFill/>
                    </a:lnB>
                    <a:solidFill>
                      <a:srgbClr val="558ED5"/>
                    </a:solidFill>
                  </a:tcPr>
                </a:tc>
                <a:tc>
                  <a:txBody>
                    <a:bodyPr/>
                    <a:lstStyle/>
                    <a:p>
                      <a:pPr algn="ctr" rtl="0" fontAlgn="ctr"/>
                      <a:r>
                        <a:rPr lang="en-US" sz="800" b="0" i="0" u="none" strike="noStrike" dirty="0">
                          <a:solidFill>
                            <a:srgbClr val="FFFFFF"/>
                          </a:solidFill>
                          <a:effectLst/>
                          <a:latin typeface="Calibri" panose="020F0502020204030204" pitchFamily="34" charset="0"/>
                        </a:rPr>
                        <a:t>€</a:t>
                      </a:r>
                    </a:p>
                  </a:txBody>
                  <a:tcPr marL="9525" marR="9525" marT="9525" marB="0" anchor="ctr">
                    <a:lnL>
                      <a:noFill/>
                    </a:lnL>
                    <a:lnR>
                      <a:noFill/>
                    </a:lnR>
                    <a:lnT>
                      <a:noFill/>
                    </a:lnT>
                    <a:lnB>
                      <a:noFill/>
                    </a:lnB>
                    <a:solidFill>
                      <a:srgbClr val="558ED5"/>
                    </a:solidFill>
                  </a:tcPr>
                </a:tc>
                <a:tc>
                  <a:txBody>
                    <a:bodyPr/>
                    <a:lstStyle/>
                    <a:p>
                      <a:pPr algn="ctr" fontAlgn="ctr"/>
                      <a:r>
                        <a:rPr lang="el-GR" sz="1400" b="0"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558ED5"/>
                    </a:solidFill>
                  </a:tcPr>
                </a:tc>
                <a:tc>
                  <a:txBody>
                    <a:bodyPr/>
                    <a:lstStyle/>
                    <a:p>
                      <a:pPr algn="ctr" rtl="0" fontAlgn="ctr"/>
                      <a:r>
                        <a:rPr lang="en-US" sz="800" b="0" i="0" u="none" strike="noStrike">
                          <a:solidFill>
                            <a:srgbClr val="FFFFFF"/>
                          </a:solidFill>
                          <a:effectLst/>
                          <a:latin typeface="Calibri" panose="020F0502020204030204" pitchFamily="34" charset="0"/>
                        </a:rPr>
                        <a:t>FY 2019</a:t>
                      </a:r>
                    </a:p>
                  </a:txBody>
                  <a:tcPr marL="9525" marR="9525" marT="9525" marB="0" anchor="ctr">
                    <a:lnL>
                      <a:noFill/>
                    </a:lnL>
                    <a:lnR>
                      <a:noFill/>
                    </a:lnR>
                    <a:lnT>
                      <a:noFill/>
                    </a:lnT>
                    <a:lnB>
                      <a:noFill/>
                    </a:lnB>
                    <a:solidFill>
                      <a:srgbClr val="558ED5"/>
                    </a:solidFill>
                  </a:tcPr>
                </a:tc>
                <a:tc>
                  <a:txBody>
                    <a:bodyPr/>
                    <a:lstStyle/>
                    <a:p>
                      <a:pPr algn="ctr" rtl="0" fontAlgn="ctr"/>
                      <a:r>
                        <a:rPr lang="en-US" sz="800" b="0" i="0" u="none" strike="noStrike" dirty="0">
                          <a:solidFill>
                            <a:srgbClr val="FFFFFF"/>
                          </a:solidFill>
                          <a:effectLst/>
                          <a:latin typeface="Calibri" panose="020F0502020204030204" pitchFamily="34" charset="0"/>
                        </a:rPr>
                        <a:t>€</a:t>
                      </a:r>
                    </a:p>
                  </a:txBody>
                  <a:tcPr marL="9525" marR="9525" marT="9525" marB="0" anchor="ctr">
                    <a:lnL>
                      <a:noFill/>
                    </a:lnL>
                    <a:lnR>
                      <a:noFill/>
                    </a:lnR>
                    <a:lnT>
                      <a:noFill/>
                    </a:lnT>
                    <a:lnB>
                      <a:noFill/>
                    </a:lnB>
                    <a:solidFill>
                      <a:srgbClr val="558ED5"/>
                    </a:solidFill>
                  </a:tcPr>
                </a:tc>
                <a:extLst>
                  <a:ext uri="{0D108BD9-81ED-4DB2-BD59-A6C34878D82A}">
                    <a16:rowId xmlns:a16="http://schemas.microsoft.com/office/drawing/2014/main" val="1789777988"/>
                  </a:ext>
                </a:extLst>
              </a:tr>
              <a:tr h="240313">
                <a:tc>
                  <a:txBody>
                    <a:bodyPr/>
                    <a:lstStyle/>
                    <a:p>
                      <a:pPr algn="ctr" rtl="0" fontAlgn="ctr"/>
                      <a:r>
                        <a:rPr lang="en-US" sz="800" b="0" i="0" u="none" strike="noStrike" dirty="0">
                          <a:solidFill>
                            <a:srgbClr val="000000"/>
                          </a:solidFill>
                          <a:effectLst/>
                          <a:latin typeface="Calibri" panose="020F0502020204030204" pitchFamily="34" charset="0"/>
                        </a:rPr>
                        <a:t>Depreciation</a:t>
                      </a:r>
                    </a:p>
                  </a:txBody>
                  <a:tcPr marL="9525" marR="9525" marT="9525" marB="0" anchor="ctr">
                    <a:lnL>
                      <a:noFill/>
                    </a:lnL>
                    <a:lnR>
                      <a:noFill/>
                    </a:lnR>
                    <a:lnT>
                      <a:noFill/>
                    </a:lnT>
                    <a:lnB>
                      <a:noFill/>
                    </a:lnB>
                  </a:tcPr>
                </a:tc>
                <a:tc>
                  <a:txBody>
                    <a:bodyPr/>
                    <a:lstStyle/>
                    <a:p>
                      <a:pPr algn="ctr" rtl="0" fontAlgn="ctr"/>
                      <a:r>
                        <a:rPr lang="el-GR" sz="800" b="0" i="0" u="none" strike="noStrike" dirty="0">
                          <a:solidFill>
                            <a:srgbClr val="000000"/>
                          </a:solidFill>
                          <a:effectLst/>
                          <a:latin typeface="Calibri" panose="020F0502020204030204" pitchFamily="34" charset="0"/>
                        </a:rPr>
                        <a:t>703,8</a:t>
                      </a:r>
                    </a:p>
                  </a:txBody>
                  <a:tcPr marL="9525" marR="9525" marT="9525" marB="0" anchor="ctr">
                    <a:lnL>
                      <a:noFill/>
                    </a:lnL>
                    <a:lnR>
                      <a:noFill/>
                    </a:lnR>
                    <a:lnT>
                      <a:noFill/>
                    </a:lnT>
                    <a:lnB>
                      <a:noFill/>
                    </a:lnB>
                  </a:tcPr>
                </a:tc>
                <a:tc>
                  <a:txBody>
                    <a:bodyPr/>
                    <a:lstStyle/>
                    <a:p>
                      <a:pPr algn="ctr" fontAlgn="ctr"/>
                      <a:endParaRPr lang="el-GR" sz="14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Calibri" panose="020F0502020204030204" pitchFamily="34" charset="0"/>
                        </a:rPr>
                        <a:t>Depreciation</a:t>
                      </a:r>
                    </a:p>
                  </a:txBody>
                  <a:tcPr marL="9525" marR="9525" marT="9525" marB="0" anchor="ctr">
                    <a:lnL>
                      <a:noFill/>
                    </a:lnL>
                    <a:lnR>
                      <a:noFill/>
                    </a:lnR>
                    <a:lnT>
                      <a:noFill/>
                    </a:lnT>
                    <a:lnB>
                      <a:noFill/>
                    </a:lnB>
                  </a:tcPr>
                </a:tc>
                <a:tc>
                  <a:txBody>
                    <a:bodyPr/>
                    <a:lstStyle/>
                    <a:p>
                      <a:pPr algn="ctr" rtl="0" fontAlgn="ctr"/>
                      <a:r>
                        <a:rPr lang="el-GR" sz="800" b="0" i="0" u="none" strike="noStrike" dirty="0">
                          <a:solidFill>
                            <a:srgbClr val="000000"/>
                          </a:solidFill>
                          <a:effectLst/>
                          <a:latin typeface="Calibri" panose="020F0502020204030204" pitchFamily="34" charset="0"/>
                        </a:rPr>
                        <a:t>1.511</a:t>
                      </a:r>
                    </a:p>
                  </a:txBody>
                  <a:tcPr marL="9525" marR="9525" marT="9525" marB="0" anchor="ctr">
                    <a:lnL>
                      <a:noFill/>
                    </a:lnL>
                    <a:lnR>
                      <a:noFill/>
                    </a:lnR>
                    <a:lnT>
                      <a:noFill/>
                    </a:lnT>
                    <a:lnB>
                      <a:noFill/>
                    </a:lnB>
                  </a:tcPr>
                </a:tc>
                <a:extLst>
                  <a:ext uri="{0D108BD9-81ED-4DB2-BD59-A6C34878D82A}">
                    <a16:rowId xmlns:a16="http://schemas.microsoft.com/office/drawing/2014/main" val="2891575245"/>
                  </a:ext>
                </a:extLst>
              </a:tr>
            </a:tbl>
          </a:graphicData>
        </a:graphic>
      </p:graphicFrame>
    </p:spTree>
    <p:extLst>
      <p:ext uri="{BB962C8B-B14F-4D97-AF65-F5344CB8AC3E}">
        <p14:creationId xmlns:p14="http://schemas.microsoft.com/office/powerpoint/2010/main" val="78650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15</a:t>
            </a:fld>
            <a:endParaRPr lang="el-GR"/>
          </a:p>
        </p:txBody>
      </p:sp>
      <p:pic>
        <p:nvPicPr>
          <p:cNvPr id="3074" name="Picture 2" descr="Αποτέλεσμα εικόνας για information technology&quot;">
            <a:hlinkClick r:id="rId4"/>
          </p:cNvPr>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8313"/>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8727" y="2852936"/>
            <a:ext cx="59766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Corporate Strategy</a:t>
            </a:r>
            <a:endParaRPr lang="el-GR" sz="3200" b="1" dirty="0"/>
          </a:p>
        </p:txBody>
      </p:sp>
      <p:sp>
        <p:nvSpPr>
          <p:cNvPr id="3" name="BJPseudoFooter">
            <a:extLst>
              <a:ext uri="{FF2B5EF4-FFF2-40B4-BE49-F238E27FC236}">
                <a16:creationId xmlns:a16="http://schemas.microsoft.com/office/drawing/2014/main" id="{358BE0BC-A152-48F3-BA22-360D8098581A}"/>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Tree>
    <p:extLst>
      <p:ext uri="{BB962C8B-B14F-4D97-AF65-F5344CB8AC3E}">
        <p14:creationId xmlns:p14="http://schemas.microsoft.com/office/powerpoint/2010/main" val="100955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5727465" cy="461665"/>
          </a:xfrm>
          <a:prstGeom prst="rect">
            <a:avLst/>
          </a:prstGeom>
          <a:noFill/>
        </p:spPr>
        <p:txBody>
          <a:bodyPr wrap="none" rtlCol="0">
            <a:spAutoFit/>
          </a:bodyPr>
          <a:lstStyle/>
          <a:p>
            <a:r>
              <a:rPr lang="en-US" sz="2400" b="1" dirty="0"/>
              <a:t>Corporate Strategy – ACCOUNTING</a:t>
            </a:r>
            <a:r>
              <a:rPr lang="el-GR" sz="2400" b="1" dirty="0"/>
              <a:t> </a:t>
            </a:r>
            <a:r>
              <a:rPr lang="en-US" sz="2400" b="1" dirty="0"/>
              <a:t>OFFICES</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16</a:t>
            </a:fld>
            <a:endParaRPr lang="el-GR"/>
          </a:p>
        </p:txBody>
      </p:sp>
      <p:sp>
        <p:nvSpPr>
          <p:cNvPr id="50" name="Rounded Rectangle 1">
            <a:extLst>
              <a:ext uri="{FF2B5EF4-FFF2-40B4-BE49-F238E27FC236}">
                <a16:creationId xmlns:a16="http://schemas.microsoft.com/office/drawing/2014/main" id="{13488A2D-BC79-49A6-88D4-52011CE3BF21}"/>
              </a:ext>
            </a:extLst>
          </p:cNvPr>
          <p:cNvSpPr/>
          <p:nvPr/>
        </p:nvSpPr>
        <p:spPr>
          <a:xfrm>
            <a:off x="7248526" y="1046178"/>
            <a:ext cx="1374094" cy="246221"/>
          </a:xfrm>
          <a:prstGeom prst="roundRect">
            <a:avLst/>
          </a:prstGeom>
          <a:solidFill>
            <a:srgbClr val="F67E6E"/>
          </a:solidFill>
          <a:ln>
            <a:solidFill>
              <a:srgbClr val="F67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rPr>
              <a:t>Competitors</a:t>
            </a:r>
            <a:endParaRPr lang="el-GR" sz="1050" b="1" dirty="0">
              <a:solidFill>
                <a:srgbClr val="002060"/>
              </a:solidFill>
            </a:endParaRPr>
          </a:p>
        </p:txBody>
      </p:sp>
      <p:sp>
        <p:nvSpPr>
          <p:cNvPr id="54" name="Rounded Rectangle 1">
            <a:extLst>
              <a:ext uri="{FF2B5EF4-FFF2-40B4-BE49-F238E27FC236}">
                <a16:creationId xmlns:a16="http://schemas.microsoft.com/office/drawing/2014/main" id="{CC07C5A5-2938-40E5-BCCB-9B4F7E491A20}"/>
              </a:ext>
            </a:extLst>
          </p:cNvPr>
          <p:cNvSpPr/>
          <p:nvPr/>
        </p:nvSpPr>
        <p:spPr>
          <a:xfrm>
            <a:off x="7248526" y="1515234"/>
            <a:ext cx="1374094" cy="4579697"/>
          </a:xfrm>
          <a:prstGeom prst="roundRect">
            <a:avLst/>
          </a:prstGeom>
          <a:noFill/>
          <a:ln>
            <a:solidFill>
              <a:srgbClr val="F67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Market share</a:t>
            </a:r>
            <a:endParaRPr lang="el-GR" sz="1050" b="1" dirty="0"/>
          </a:p>
        </p:txBody>
      </p:sp>
      <p:sp>
        <p:nvSpPr>
          <p:cNvPr id="68" name="TextBox 67">
            <a:extLst>
              <a:ext uri="{FF2B5EF4-FFF2-40B4-BE49-F238E27FC236}">
                <a16:creationId xmlns:a16="http://schemas.microsoft.com/office/drawing/2014/main" id="{968BA626-0F8F-4E8C-A0CA-D83A53C8D24D}"/>
              </a:ext>
            </a:extLst>
          </p:cNvPr>
          <p:cNvSpPr txBox="1"/>
          <p:nvPr/>
        </p:nvSpPr>
        <p:spPr>
          <a:xfrm>
            <a:off x="361768" y="2325113"/>
            <a:ext cx="1052753" cy="784830"/>
          </a:xfrm>
          <a:prstGeom prst="rect">
            <a:avLst/>
          </a:prstGeom>
          <a:noFill/>
        </p:spPr>
        <p:txBody>
          <a:bodyPr wrap="square" rtlCol="0">
            <a:spAutoFit/>
          </a:bodyPr>
          <a:lstStyle/>
          <a:p>
            <a:pPr algn="r"/>
            <a:r>
              <a:rPr lang="en-US" sz="1500" b="1" dirty="0">
                <a:solidFill>
                  <a:prstClr val="black">
                    <a:lumMod val="65000"/>
                    <a:lumOff val="35000"/>
                  </a:prstClr>
                </a:solidFill>
                <a:latin typeface="Calibri"/>
              </a:rPr>
              <a:t>Total Market Share</a:t>
            </a:r>
            <a:endParaRPr lang="el-GR" sz="1500" b="1" dirty="0">
              <a:solidFill>
                <a:prstClr val="black">
                  <a:lumMod val="65000"/>
                  <a:lumOff val="35000"/>
                </a:prstClr>
              </a:solidFill>
              <a:latin typeface="Calibri"/>
            </a:endParaRPr>
          </a:p>
        </p:txBody>
      </p:sp>
      <p:graphicFrame>
        <p:nvGraphicFramePr>
          <p:cNvPr id="69" name="Chart 68"/>
          <p:cNvGraphicFramePr/>
          <p:nvPr>
            <p:extLst>
              <p:ext uri="{D42A27DB-BD31-4B8C-83A1-F6EECF244321}">
                <p14:modId xmlns:p14="http://schemas.microsoft.com/office/powerpoint/2010/main" val="2330474698"/>
              </p:ext>
            </p:extLst>
          </p:nvPr>
        </p:nvGraphicFramePr>
        <p:xfrm>
          <a:off x="2091550" y="1610809"/>
          <a:ext cx="4090060" cy="2055101"/>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058" y="1982509"/>
            <a:ext cx="979344" cy="43596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3071" y="3380691"/>
            <a:ext cx="485004" cy="58200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7845" y="4492152"/>
            <a:ext cx="1055455" cy="250088"/>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7722" y="5268484"/>
            <a:ext cx="1234898" cy="69154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8844" y="2152460"/>
            <a:ext cx="1373776" cy="1373774"/>
          </a:xfrm>
          <a:prstGeom prst="rect">
            <a:avLst/>
          </a:prstGeom>
        </p:spPr>
      </p:pic>
      <p:sp>
        <p:nvSpPr>
          <p:cNvPr id="18" name="TextBox 17">
            <a:extLst>
              <a:ext uri="{FF2B5EF4-FFF2-40B4-BE49-F238E27FC236}">
                <a16:creationId xmlns:a16="http://schemas.microsoft.com/office/drawing/2014/main" id="{968BA626-0F8F-4E8C-A0CA-D83A53C8D24D}"/>
              </a:ext>
            </a:extLst>
          </p:cNvPr>
          <p:cNvSpPr txBox="1"/>
          <p:nvPr/>
        </p:nvSpPr>
        <p:spPr>
          <a:xfrm>
            <a:off x="435296" y="4678911"/>
            <a:ext cx="1656253" cy="1015663"/>
          </a:xfrm>
          <a:prstGeom prst="rect">
            <a:avLst/>
          </a:prstGeom>
          <a:noFill/>
        </p:spPr>
        <p:txBody>
          <a:bodyPr wrap="square" rtlCol="0">
            <a:spAutoFit/>
          </a:bodyPr>
          <a:lstStyle/>
          <a:p>
            <a:pPr algn="r"/>
            <a:r>
              <a:rPr lang="en-US" sz="1500" b="1" dirty="0">
                <a:solidFill>
                  <a:prstClr val="black">
                    <a:lumMod val="65000"/>
                    <a:lumOff val="35000"/>
                  </a:prstClr>
                </a:solidFill>
                <a:latin typeface="Calibri"/>
              </a:rPr>
              <a:t>Small &amp; Medium Enterprises (+800k) </a:t>
            </a:r>
          </a:p>
          <a:p>
            <a:pPr algn="r"/>
            <a:endParaRPr lang="el-GR" sz="1500" b="1" dirty="0">
              <a:solidFill>
                <a:prstClr val="black">
                  <a:lumMod val="65000"/>
                  <a:lumOff val="35000"/>
                </a:prstClr>
              </a:solidFill>
              <a:latin typeface="Calibri"/>
            </a:endParaRPr>
          </a:p>
        </p:txBody>
      </p:sp>
      <p:graphicFrame>
        <p:nvGraphicFramePr>
          <p:cNvPr id="19" name="Chart 18"/>
          <p:cNvGraphicFramePr/>
          <p:nvPr>
            <p:extLst>
              <p:ext uri="{D42A27DB-BD31-4B8C-83A1-F6EECF244321}">
                <p14:modId xmlns:p14="http://schemas.microsoft.com/office/powerpoint/2010/main" val="2142144290"/>
              </p:ext>
            </p:extLst>
          </p:nvPr>
        </p:nvGraphicFramePr>
        <p:xfrm>
          <a:off x="2132245" y="4218123"/>
          <a:ext cx="4049365" cy="1937237"/>
        </p:xfrm>
        <a:graphic>
          <a:graphicData uri="http://schemas.openxmlformats.org/drawingml/2006/chart">
            <c:chart xmlns:c="http://schemas.openxmlformats.org/drawingml/2006/chart" xmlns:r="http://schemas.openxmlformats.org/officeDocument/2006/relationships" r:id="rId9"/>
          </a:graphicData>
        </a:graphic>
      </p:graphicFrame>
      <p:sp>
        <p:nvSpPr>
          <p:cNvPr id="22" name="Rounded Rectangle 1">
            <a:extLst>
              <a:ext uri="{FF2B5EF4-FFF2-40B4-BE49-F238E27FC236}">
                <a16:creationId xmlns:a16="http://schemas.microsoft.com/office/drawing/2014/main" id="{ED111374-3361-4056-B8D7-8C64C736CC82}"/>
              </a:ext>
            </a:extLst>
          </p:cNvPr>
          <p:cNvSpPr/>
          <p:nvPr/>
        </p:nvSpPr>
        <p:spPr>
          <a:xfrm>
            <a:off x="2652889" y="3770532"/>
            <a:ext cx="3157708" cy="342969"/>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rPr>
              <a:t>Penetrating potential clients via Accounting Offices</a:t>
            </a:r>
            <a:endParaRPr lang="el-GR" sz="1050" b="1" dirty="0">
              <a:solidFill>
                <a:srgbClr val="002060"/>
              </a:solidFill>
            </a:endParaRPr>
          </a:p>
        </p:txBody>
      </p:sp>
      <p:sp>
        <p:nvSpPr>
          <p:cNvPr id="4" name="Rounded Rectangle 1">
            <a:extLst>
              <a:ext uri="{FF2B5EF4-FFF2-40B4-BE49-F238E27FC236}">
                <a16:creationId xmlns:a16="http://schemas.microsoft.com/office/drawing/2014/main" id="{695E5C0E-D188-4463-A274-9B981F12C862}"/>
              </a:ext>
            </a:extLst>
          </p:cNvPr>
          <p:cNvSpPr/>
          <p:nvPr/>
        </p:nvSpPr>
        <p:spPr>
          <a:xfrm>
            <a:off x="2821679" y="1088481"/>
            <a:ext cx="2670496" cy="246221"/>
          </a:xfrm>
          <a:prstGeom prst="roundRect">
            <a:avLst/>
          </a:prstGeom>
          <a:solidFill>
            <a:srgbClr val="18386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Positioning</a:t>
            </a:r>
            <a:endParaRPr lang="el-GR" sz="1050" b="1" dirty="0">
              <a:solidFill>
                <a:schemeClr val="bg1"/>
              </a:solidFill>
            </a:endParaRPr>
          </a:p>
        </p:txBody>
      </p:sp>
      <p:sp>
        <p:nvSpPr>
          <p:cNvPr id="23" name="TextBox 22">
            <a:extLst>
              <a:ext uri="{FF2B5EF4-FFF2-40B4-BE49-F238E27FC236}">
                <a16:creationId xmlns:a16="http://schemas.microsoft.com/office/drawing/2014/main" id="{A6A8793F-E3EA-4B9A-A42D-B0012D6E7CE6}"/>
              </a:ext>
            </a:extLst>
          </p:cNvPr>
          <p:cNvSpPr txBox="1"/>
          <p:nvPr/>
        </p:nvSpPr>
        <p:spPr>
          <a:xfrm>
            <a:off x="299198" y="6469609"/>
            <a:ext cx="4328720" cy="246221"/>
          </a:xfrm>
          <a:prstGeom prst="rect">
            <a:avLst/>
          </a:prstGeom>
          <a:noFill/>
        </p:spPr>
        <p:txBody>
          <a:bodyPr wrap="square" rtlCol="0">
            <a:spAutoFit/>
          </a:bodyPr>
          <a:lstStyle/>
          <a:p>
            <a:r>
              <a:rPr lang="en-US" sz="1000" dirty="0"/>
              <a:t>* All figures are based on our estimations</a:t>
            </a:r>
          </a:p>
        </p:txBody>
      </p:sp>
    </p:spTree>
    <p:extLst>
      <p:ext uri="{BB962C8B-B14F-4D97-AF65-F5344CB8AC3E}">
        <p14:creationId xmlns:p14="http://schemas.microsoft.com/office/powerpoint/2010/main" val="372881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3187539" cy="461665"/>
          </a:xfrm>
          <a:prstGeom prst="rect">
            <a:avLst/>
          </a:prstGeom>
          <a:noFill/>
        </p:spPr>
        <p:txBody>
          <a:bodyPr wrap="none" rtlCol="0">
            <a:spAutoFit/>
          </a:bodyPr>
          <a:lstStyle/>
          <a:p>
            <a:r>
              <a:rPr lang="en-US" sz="2400" b="1" dirty="0"/>
              <a:t>Corporate Strategy - HR</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17</a:t>
            </a:fld>
            <a:endParaRPr lang="el-GR"/>
          </a:p>
        </p:txBody>
      </p:sp>
      <p:sp>
        <p:nvSpPr>
          <p:cNvPr id="50" name="Rounded Rectangle 1">
            <a:extLst>
              <a:ext uri="{FF2B5EF4-FFF2-40B4-BE49-F238E27FC236}">
                <a16:creationId xmlns:a16="http://schemas.microsoft.com/office/drawing/2014/main" id="{13488A2D-BC79-49A6-88D4-52011CE3BF21}"/>
              </a:ext>
            </a:extLst>
          </p:cNvPr>
          <p:cNvSpPr/>
          <p:nvPr/>
        </p:nvSpPr>
        <p:spPr>
          <a:xfrm>
            <a:off x="7248526" y="1046178"/>
            <a:ext cx="1374094" cy="246221"/>
          </a:xfrm>
          <a:prstGeom prst="roundRect">
            <a:avLst/>
          </a:prstGeom>
          <a:solidFill>
            <a:srgbClr val="F67E6E"/>
          </a:solidFill>
          <a:ln>
            <a:solidFill>
              <a:srgbClr val="F67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rPr>
              <a:t>Competitors</a:t>
            </a:r>
            <a:endParaRPr lang="el-GR" sz="1050" b="1" dirty="0">
              <a:solidFill>
                <a:srgbClr val="002060"/>
              </a:solidFill>
            </a:endParaRPr>
          </a:p>
        </p:txBody>
      </p:sp>
      <p:sp>
        <p:nvSpPr>
          <p:cNvPr id="52" name="Rounded Rectangle 1">
            <a:extLst>
              <a:ext uri="{FF2B5EF4-FFF2-40B4-BE49-F238E27FC236}">
                <a16:creationId xmlns:a16="http://schemas.microsoft.com/office/drawing/2014/main" id="{ED111374-3361-4056-B8D7-8C64C736CC82}"/>
              </a:ext>
            </a:extLst>
          </p:cNvPr>
          <p:cNvSpPr/>
          <p:nvPr/>
        </p:nvSpPr>
        <p:spPr>
          <a:xfrm>
            <a:off x="2769267" y="1046178"/>
            <a:ext cx="2670496" cy="246221"/>
          </a:xfrm>
          <a:prstGeom prst="roundRect">
            <a:avLst/>
          </a:prstGeom>
          <a:solidFill>
            <a:srgbClr val="18386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Positioning</a:t>
            </a:r>
            <a:endParaRPr lang="el-GR" sz="1050" b="1" dirty="0">
              <a:solidFill>
                <a:schemeClr val="bg1"/>
              </a:solidFill>
            </a:endParaRPr>
          </a:p>
        </p:txBody>
      </p:sp>
      <p:sp>
        <p:nvSpPr>
          <p:cNvPr id="54" name="Rounded Rectangle 1">
            <a:extLst>
              <a:ext uri="{FF2B5EF4-FFF2-40B4-BE49-F238E27FC236}">
                <a16:creationId xmlns:a16="http://schemas.microsoft.com/office/drawing/2014/main" id="{CC07C5A5-2938-40E5-BCCB-9B4F7E491A20}"/>
              </a:ext>
            </a:extLst>
          </p:cNvPr>
          <p:cNvSpPr/>
          <p:nvPr/>
        </p:nvSpPr>
        <p:spPr>
          <a:xfrm>
            <a:off x="7248526" y="1515234"/>
            <a:ext cx="1374094" cy="4779805"/>
          </a:xfrm>
          <a:prstGeom prst="roundRect">
            <a:avLst/>
          </a:prstGeom>
          <a:noFill/>
          <a:ln>
            <a:solidFill>
              <a:srgbClr val="F67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Market share</a:t>
            </a:r>
            <a:endParaRPr lang="el-GR" sz="1050" b="1" dirty="0"/>
          </a:p>
        </p:txBody>
      </p:sp>
      <p:graphicFrame>
        <p:nvGraphicFramePr>
          <p:cNvPr id="46" name="Chart 45"/>
          <p:cNvGraphicFramePr/>
          <p:nvPr>
            <p:extLst>
              <p:ext uri="{D42A27DB-BD31-4B8C-83A1-F6EECF244321}">
                <p14:modId xmlns:p14="http://schemas.microsoft.com/office/powerpoint/2010/main" val="3691949374"/>
              </p:ext>
            </p:extLst>
          </p:nvPr>
        </p:nvGraphicFramePr>
        <p:xfrm>
          <a:off x="2286664" y="3824566"/>
          <a:ext cx="4049365" cy="1937237"/>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a:extLst>
              <a:ext uri="{FF2B5EF4-FFF2-40B4-BE49-F238E27FC236}">
                <a16:creationId xmlns:a16="http://schemas.microsoft.com/office/drawing/2014/main" id="{968BA626-0F8F-4E8C-A0CA-D83A53C8D24D}"/>
              </a:ext>
            </a:extLst>
          </p:cNvPr>
          <p:cNvSpPr txBox="1"/>
          <p:nvPr/>
        </p:nvSpPr>
        <p:spPr>
          <a:xfrm>
            <a:off x="413193" y="2423779"/>
            <a:ext cx="1052753" cy="553998"/>
          </a:xfrm>
          <a:prstGeom prst="rect">
            <a:avLst/>
          </a:prstGeom>
          <a:noFill/>
        </p:spPr>
        <p:txBody>
          <a:bodyPr wrap="square" rtlCol="0">
            <a:spAutoFit/>
          </a:bodyPr>
          <a:lstStyle/>
          <a:p>
            <a:pPr algn="r"/>
            <a:r>
              <a:rPr lang="en-US" sz="1500" b="1" dirty="0">
                <a:solidFill>
                  <a:prstClr val="black">
                    <a:lumMod val="65000"/>
                    <a:lumOff val="35000"/>
                  </a:prstClr>
                </a:solidFill>
                <a:latin typeface="Calibri"/>
              </a:rPr>
              <a:t>Market Share</a:t>
            </a:r>
            <a:endParaRPr lang="el-GR" sz="1500" b="1" dirty="0">
              <a:solidFill>
                <a:prstClr val="black">
                  <a:lumMod val="65000"/>
                  <a:lumOff val="35000"/>
                </a:prstClr>
              </a:solidFill>
              <a:latin typeface="Calibri"/>
            </a:endParaRPr>
          </a:p>
        </p:txBody>
      </p:sp>
      <p:graphicFrame>
        <p:nvGraphicFramePr>
          <p:cNvPr id="69" name="Chart 68"/>
          <p:cNvGraphicFramePr/>
          <p:nvPr>
            <p:extLst>
              <p:ext uri="{D42A27DB-BD31-4B8C-83A1-F6EECF244321}">
                <p14:modId xmlns:p14="http://schemas.microsoft.com/office/powerpoint/2010/main" val="3953258486"/>
              </p:ext>
            </p:extLst>
          </p:nvPr>
        </p:nvGraphicFramePr>
        <p:xfrm>
          <a:off x="2286664" y="1469889"/>
          <a:ext cx="4049366" cy="2089105"/>
        </p:xfrm>
        <a:graphic>
          <a:graphicData uri="http://schemas.openxmlformats.org/drawingml/2006/chart">
            <c:chart xmlns:c="http://schemas.openxmlformats.org/drawingml/2006/chart" xmlns:r="http://schemas.openxmlformats.org/officeDocument/2006/relationships" r:id="rId4"/>
          </a:graphicData>
        </a:graphic>
      </p:graphicFrame>
      <p:cxnSp>
        <p:nvCxnSpPr>
          <p:cNvPr id="70" name="Straight Connector 69">
            <a:extLst>
              <a:ext uri="{FF2B5EF4-FFF2-40B4-BE49-F238E27FC236}">
                <a16:creationId xmlns:a16="http://schemas.microsoft.com/office/drawing/2014/main" id="{6AAD8A45-C67F-4A60-AEC5-DAB087B31981}"/>
              </a:ext>
            </a:extLst>
          </p:cNvPr>
          <p:cNvCxnSpPr/>
          <p:nvPr/>
        </p:nvCxnSpPr>
        <p:spPr>
          <a:xfrm>
            <a:off x="321416" y="3691132"/>
            <a:ext cx="601461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68BA626-0F8F-4E8C-A0CA-D83A53C8D24D}"/>
              </a:ext>
            </a:extLst>
          </p:cNvPr>
          <p:cNvSpPr txBox="1"/>
          <p:nvPr/>
        </p:nvSpPr>
        <p:spPr>
          <a:xfrm>
            <a:off x="241959" y="4433716"/>
            <a:ext cx="1395222" cy="938719"/>
          </a:xfrm>
          <a:prstGeom prst="rect">
            <a:avLst/>
          </a:prstGeom>
          <a:noFill/>
        </p:spPr>
        <p:txBody>
          <a:bodyPr wrap="square" rtlCol="0">
            <a:spAutoFit/>
          </a:bodyPr>
          <a:lstStyle/>
          <a:p>
            <a:pPr algn="r"/>
            <a:r>
              <a:rPr lang="en-US" sz="1500" b="1" dirty="0">
                <a:solidFill>
                  <a:prstClr val="black">
                    <a:lumMod val="65000"/>
                    <a:lumOff val="35000"/>
                  </a:prstClr>
                </a:solidFill>
                <a:latin typeface="Calibri"/>
              </a:rPr>
              <a:t>Epsilon Net Market Share breakdown</a:t>
            </a:r>
          </a:p>
          <a:p>
            <a:pPr algn="r"/>
            <a:endParaRPr lang="el-GR" sz="1000" b="1" dirty="0">
              <a:solidFill>
                <a:prstClr val="black">
                  <a:lumMod val="65000"/>
                  <a:lumOff val="35000"/>
                </a:prstClr>
              </a:solidFill>
              <a:latin typeface="Calibri"/>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058" y="1982509"/>
            <a:ext cx="979344" cy="43596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3070" y="3006163"/>
            <a:ext cx="485004" cy="582004"/>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7845" y="4186976"/>
            <a:ext cx="1055455" cy="250088"/>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7340" y="4659899"/>
            <a:ext cx="1365280" cy="1365280"/>
          </a:xfrm>
          <a:prstGeom prst="rect">
            <a:avLst/>
          </a:prstGeom>
        </p:spPr>
      </p:pic>
      <p:sp>
        <p:nvSpPr>
          <p:cNvPr id="3" name="TextBox 2">
            <a:extLst>
              <a:ext uri="{FF2B5EF4-FFF2-40B4-BE49-F238E27FC236}">
                <a16:creationId xmlns:a16="http://schemas.microsoft.com/office/drawing/2014/main" id="{A6A8793F-E3EA-4B9A-A42D-B0012D6E7CE6}"/>
              </a:ext>
            </a:extLst>
          </p:cNvPr>
          <p:cNvSpPr txBox="1"/>
          <p:nvPr/>
        </p:nvSpPr>
        <p:spPr>
          <a:xfrm>
            <a:off x="2286664" y="5867314"/>
            <a:ext cx="4328720" cy="246221"/>
          </a:xfrm>
          <a:prstGeom prst="rect">
            <a:avLst/>
          </a:prstGeom>
          <a:noFill/>
        </p:spPr>
        <p:txBody>
          <a:bodyPr wrap="square" rtlCol="0">
            <a:spAutoFit/>
          </a:bodyPr>
          <a:lstStyle/>
          <a:p>
            <a:r>
              <a:rPr lang="en-US" sz="1000" dirty="0"/>
              <a:t>* Number of Employees</a:t>
            </a:r>
          </a:p>
        </p:txBody>
      </p:sp>
      <p:sp>
        <p:nvSpPr>
          <p:cNvPr id="19" name="TextBox 18">
            <a:extLst>
              <a:ext uri="{FF2B5EF4-FFF2-40B4-BE49-F238E27FC236}">
                <a16:creationId xmlns:a16="http://schemas.microsoft.com/office/drawing/2014/main" id="{A6A8793F-E3EA-4B9A-A42D-B0012D6E7CE6}"/>
              </a:ext>
            </a:extLst>
          </p:cNvPr>
          <p:cNvSpPr txBox="1"/>
          <p:nvPr/>
        </p:nvSpPr>
        <p:spPr>
          <a:xfrm>
            <a:off x="241959" y="6495147"/>
            <a:ext cx="4328720" cy="246221"/>
          </a:xfrm>
          <a:prstGeom prst="rect">
            <a:avLst/>
          </a:prstGeom>
          <a:noFill/>
        </p:spPr>
        <p:txBody>
          <a:bodyPr wrap="square" rtlCol="0">
            <a:spAutoFit/>
          </a:bodyPr>
          <a:lstStyle/>
          <a:p>
            <a:r>
              <a:rPr lang="en-US" sz="1000" dirty="0"/>
              <a:t>* All figures are based on our estimations</a:t>
            </a:r>
          </a:p>
        </p:txBody>
      </p:sp>
    </p:spTree>
    <p:extLst>
      <p:ext uri="{BB962C8B-B14F-4D97-AF65-F5344CB8AC3E}">
        <p14:creationId xmlns:p14="http://schemas.microsoft.com/office/powerpoint/2010/main" val="71316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6412846" cy="461665"/>
          </a:xfrm>
          <a:prstGeom prst="rect">
            <a:avLst/>
          </a:prstGeom>
          <a:noFill/>
        </p:spPr>
        <p:txBody>
          <a:bodyPr wrap="none" rtlCol="0">
            <a:spAutoFit/>
          </a:bodyPr>
          <a:lstStyle/>
          <a:p>
            <a:r>
              <a:rPr lang="en-US" sz="2400" b="1" dirty="0"/>
              <a:t>Corporate Strategy – Commercial Software – ERP</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18</a:t>
            </a:fld>
            <a:endParaRPr lang="el-GR" dirty="0"/>
          </a:p>
        </p:txBody>
      </p:sp>
      <p:sp>
        <p:nvSpPr>
          <p:cNvPr id="50" name="Rounded Rectangle 1">
            <a:extLst>
              <a:ext uri="{FF2B5EF4-FFF2-40B4-BE49-F238E27FC236}">
                <a16:creationId xmlns:a16="http://schemas.microsoft.com/office/drawing/2014/main" id="{13488A2D-BC79-49A6-88D4-52011CE3BF21}"/>
              </a:ext>
            </a:extLst>
          </p:cNvPr>
          <p:cNvSpPr/>
          <p:nvPr/>
        </p:nvSpPr>
        <p:spPr>
          <a:xfrm>
            <a:off x="7248526" y="1046178"/>
            <a:ext cx="1374094" cy="246221"/>
          </a:xfrm>
          <a:prstGeom prst="roundRect">
            <a:avLst/>
          </a:prstGeom>
          <a:solidFill>
            <a:srgbClr val="F67E6E"/>
          </a:solidFill>
          <a:ln>
            <a:solidFill>
              <a:srgbClr val="F67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rPr>
              <a:t>Competitors</a:t>
            </a:r>
            <a:endParaRPr lang="el-GR" sz="1050" b="1" dirty="0">
              <a:solidFill>
                <a:srgbClr val="002060"/>
              </a:solidFill>
            </a:endParaRPr>
          </a:p>
        </p:txBody>
      </p:sp>
      <p:sp>
        <p:nvSpPr>
          <p:cNvPr id="54" name="Rounded Rectangle 1">
            <a:extLst>
              <a:ext uri="{FF2B5EF4-FFF2-40B4-BE49-F238E27FC236}">
                <a16:creationId xmlns:a16="http://schemas.microsoft.com/office/drawing/2014/main" id="{CC07C5A5-2938-40E5-BCCB-9B4F7E491A20}"/>
              </a:ext>
            </a:extLst>
          </p:cNvPr>
          <p:cNvSpPr/>
          <p:nvPr/>
        </p:nvSpPr>
        <p:spPr>
          <a:xfrm>
            <a:off x="7248526" y="1515234"/>
            <a:ext cx="1374094" cy="4779805"/>
          </a:xfrm>
          <a:prstGeom prst="roundRect">
            <a:avLst/>
          </a:prstGeom>
          <a:noFill/>
          <a:ln>
            <a:solidFill>
              <a:srgbClr val="F67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Market share</a:t>
            </a:r>
            <a:endParaRPr lang="el-GR" sz="1050" b="1" dirty="0"/>
          </a:p>
        </p:txBody>
      </p:sp>
      <p:pic>
        <p:nvPicPr>
          <p:cNvPr id="1036" name="Picture 12" descr="Η SoftOne Technologies ανεδείχθη νικήτρια του διαγωνισμού για την εξαγορά  της Unisoft Α.Ε. | naftemporiki.gr">
            <a:extLst>
              <a:ext uri="{FF2B5EF4-FFF2-40B4-BE49-F238E27FC236}">
                <a16:creationId xmlns:a16="http://schemas.microsoft.com/office/drawing/2014/main" id="{44B38102-0A89-4EDB-8E1D-D8B66B5FB1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9011" y="3199217"/>
            <a:ext cx="771481" cy="40569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968BA626-0F8F-4E8C-A0CA-D83A53C8D24D}"/>
              </a:ext>
            </a:extLst>
          </p:cNvPr>
          <p:cNvSpPr txBox="1"/>
          <p:nvPr/>
        </p:nvSpPr>
        <p:spPr>
          <a:xfrm>
            <a:off x="435297" y="2290226"/>
            <a:ext cx="1742638" cy="784830"/>
          </a:xfrm>
          <a:prstGeom prst="rect">
            <a:avLst/>
          </a:prstGeom>
          <a:noFill/>
        </p:spPr>
        <p:txBody>
          <a:bodyPr wrap="square" rtlCol="0">
            <a:spAutoFit/>
          </a:bodyPr>
          <a:lstStyle/>
          <a:p>
            <a:pPr algn="ctr"/>
            <a:r>
              <a:rPr lang="en-US" sz="1500" b="1" dirty="0">
                <a:solidFill>
                  <a:prstClr val="black">
                    <a:lumMod val="65000"/>
                    <a:lumOff val="35000"/>
                  </a:prstClr>
                </a:solidFill>
                <a:latin typeface="Calibri"/>
              </a:rPr>
              <a:t>Total Market Share </a:t>
            </a:r>
          </a:p>
          <a:p>
            <a:pPr algn="ctr"/>
            <a:r>
              <a:rPr lang="en-US" sz="1500" b="1" dirty="0">
                <a:solidFill>
                  <a:prstClr val="black">
                    <a:lumMod val="65000"/>
                    <a:lumOff val="35000"/>
                  </a:prstClr>
                </a:solidFill>
                <a:latin typeface="Calibri"/>
              </a:rPr>
              <a:t>(Small, Medium &amp; Large Enterprises)</a:t>
            </a:r>
            <a:endParaRPr lang="el-GR" sz="1500" b="1" dirty="0">
              <a:solidFill>
                <a:prstClr val="black">
                  <a:lumMod val="65000"/>
                  <a:lumOff val="35000"/>
                </a:prstClr>
              </a:solidFill>
              <a:latin typeface="Calibri"/>
            </a:endParaRPr>
          </a:p>
        </p:txBody>
      </p:sp>
      <p:graphicFrame>
        <p:nvGraphicFramePr>
          <p:cNvPr id="69" name="Chart 68"/>
          <p:cNvGraphicFramePr/>
          <p:nvPr>
            <p:extLst>
              <p:ext uri="{D42A27DB-BD31-4B8C-83A1-F6EECF244321}">
                <p14:modId xmlns:p14="http://schemas.microsoft.com/office/powerpoint/2010/main" val="1254163095"/>
              </p:ext>
            </p:extLst>
          </p:nvPr>
        </p:nvGraphicFramePr>
        <p:xfrm>
          <a:off x="2395255" y="1839202"/>
          <a:ext cx="4010686" cy="1926759"/>
        </p:xfrm>
        <a:graphic>
          <a:graphicData uri="http://schemas.openxmlformats.org/drawingml/2006/chart">
            <c:chart xmlns:c="http://schemas.openxmlformats.org/drawingml/2006/chart" xmlns:r="http://schemas.openxmlformats.org/officeDocument/2006/relationships" r:id="rId4"/>
          </a:graphicData>
        </a:graphic>
      </p:graphicFrame>
      <p:cxnSp>
        <p:nvCxnSpPr>
          <p:cNvPr id="70" name="Straight Connector 69">
            <a:extLst>
              <a:ext uri="{FF2B5EF4-FFF2-40B4-BE49-F238E27FC236}">
                <a16:creationId xmlns:a16="http://schemas.microsoft.com/office/drawing/2014/main" id="{6AAD8A45-C67F-4A60-AEC5-DAB087B31981}"/>
              </a:ext>
            </a:extLst>
          </p:cNvPr>
          <p:cNvCxnSpPr/>
          <p:nvPr/>
        </p:nvCxnSpPr>
        <p:spPr>
          <a:xfrm>
            <a:off x="435297" y="3964803"/>
            <a:ext cx="601461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68BA626-0F8F-4E8C-A0CA-D83A53C8D24D}"/>
              </a:ext>
            </a:extLst>
          </p:cNvPr>
          <p:cNvSpPr txBox="1"/>
          <p:nvPr/>
        </p:nvSpPr>
        <p:spPr>
          <a:xfrm>
            <a:off x="435297" y="4678911"/>
            <a:ext cx="1396340" cy="1015663"/>
          </a:xfrm>
          <a:prstGeom prst="rect">
            <a:avLst/>
          </a:prstGeom>
          <a:noFill/>
        </p:spPr>
        <p:txBody>
          <a:bodyPr wrap="square" rtlCol="0">
            <a:spAutoFit/>
          </a:bodyPr>
          <a:lstStyle/>
          <a:p>
            <a:pPr algn="r"/>
            <a:r>
              <a:rPr lang="en-US" sz="1500" b="1" dirty="0">
                <a:solidFill>
                  <a:prstClr val="black">
                    <a:lumMod val="65000"/>
                    <a:lumOff val="35000"/>
                  </a:prstClr>
                </a:solidFill>
                <a:latin typeface="Calibri"/>
              </a:rPr>
              <a:t>Epsilon Net Market Share breakdown</a:t>
            </a:r>
          </a:p>
          <a:p>
            <a:pPr algn="r"/>
            <a:endParaRPr lang="el-GR" sz="1500" b="1" dirty="0">
              <a:solidFill>
                <a:prstClr val="black">
                  <a:lumMod val="65000"/>
                  <a:lumOff val="35000"/>
                </a:prstClr>
              </a:solidFill>
              <a:latin typeface="Calibri"/>
            </a:endParaRPr>
          </a:p>
        </p:txBody>
      </p:sp>
      <p:pic>
        <p:nvPicPr>
          <p:cNvPr id="26" name="Picture 2">
            <a:extLst>
              <a:ext uri="{FF2B5EF4-FFF2-40B4-BE49-F238E27FC236}">
                <a16:creationId xmlns:a16="http://schemas.microsoft.com/office/drawing/2014/main" id="{0D9789A7-C5F2-425E-A312-A7737E51AE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221" y="1628285"/>
            <a:ext cx="534704" cy="2726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277" y="1925579"/>
            <a:ext cx="1189089" cy="465350"/>
          </a:xfrm>
          <a:prstGeom prst="rect">
            <a:avLst/>
          </a:prstGeom>
        </p:spPr>
      </p:pic>
      <p:pic>
        <p:nvPicPr>
          <p:cNvPr id="28" name="Picture 6">
            <a:extLst>
              <a:ext uri="{FF2B5EF4-FFF2-40B4-BE49-F238E27FC236}">
                <a16:creationId xmlns:a16="http://schemas.microsoft.com/office/drawing/2014/main" id="{FB481666-7427-4C35-8F3B-71EF980432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2678" y="2835380"/>
            <a:ext cx="892286" cy="2108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Chart 28"/>
          <p:cNvGraphicFramePr/>
          <p:nvPr>
            <p:extLst>
              <p:ext uri="{D42A27DB-BD31-4B8C-83A1-F6EECF244321}">
                <p14:modId xmlns:p14="http://schemas.microsoft.com/office/powerpoint/2010/main" val="4121696658"/>
              </p:ext>
            </p:extLst>
          </p:nvPr>
        </p:nvGraphicFramePr>
        <p:xfrm>
          <a:off x="2356576" y="4218123"/>
          <a:ext cx="4049365" cy="1937237"/>
        </p:xfrm>
        <a:graphic>
          <a:graphicData uri="http://schemas.openxmlformats.org/drawingml/2006/chart">
            <c:chart xmlns:c="http://schemas.openxmlformats.org/drawingml/2006/chart" xmlns:r="http://schemas.openxmlformats.org/officeDocument/2006/relationships" r:id="rId8"/>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7157" y="2133437"/>
            <a:ext cx="1176832" cy="831600"/>
          </a:xfrm>
          <a:prstGeom prst="rect">
            <a:avLst/>
          </a:prstGeom>
        </p:spPr>
      </p:pic>
      <p:sp>
        <p:nvSpPr>
          <p:cNvPr id="4" name="Rounded Rectangle 1">
            <a:extLst>
              <a:ext uri="{FF2B5EF4-FFF2-40B4-BE49-F238E27FC236}">
                <a16:creationId xmlns:a16="http://schemas.microsoft.com/office/drawing/2014/main" id="{78BD5185-57B5-421B-87A6-FDC1464CC33D}"/>
              </a:ext>
            </a:extLst>
          </p:cNvPr>
          <p:cNvSpPr/>
          <p:nvPr/>
        </p:nvSpPr>
        <p:spPr>
          <a:xfrm>
            <a:off x="2921667" y="1198578"/>
            <a:ext cx="2670496" cy="246221"/>
          </a:xfrm>
          <a:prstGeom prst="roundRect">
            <a:avLst/>
          </a:prstGeom>
          <a:solidFill>
            <a:srgbClr val="18386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Positioning</a:t>
            </a:r>
            <a:endParaRPr lang="el-GR" sz="1050" b="1" dirty="0">
              <a:solidFill>
                <a:schemeClr val="bg1"/>
              </a:solidFill>
            </a:endParaRPr>
          </a:p>
        </p:txBody>
      </p:sp>
      <p:sp>
        <p:nvSpPr>
          <p:cNvPr id="6" name="TextBox 5">
            <a:extLst>
              <a:ext uri="{FF2B5EF4-FFF2-40B4-BE49-F238E27FC236}">
                <a16:creationId xmlns:a16="http://schemas.microsoft.com/office/drawing/2014/main" id="{111B7325-D128-46ED-919A-85542BD9C24B}"/>
              </a:ext>
            </a:extLst>
          </p:cNvPr>
          <p:cNvSpPr txBox="1"/>
          <p:nvPr/>
        </p:nvSpPr>
        <p:spPr>
          <a:xfrm>
            <a:off x="2265442" y="6213990"/>
            <a:ext cx="4328720" cy="246221"/>
          </a:xfrm>
          <a:prstGeom prst="rect">
            <a:avLst/>
          </a:prstGeom>
          <a:noFill/>
        </p:spPr>
        <p:txBody>
          <a:bodyPr wrap="square" rtlCol="0">
            <a:spAutoFit/>
          </a:bodyPr>
          <a:lstStyle/>
          <a:p>
            <a:r>
              <a:rPr lang="en-US" sz="1000" dirty="0"/>
              <a:t>* Number of Employees</a:t>
            </a:r>
          </a:p>
        </p:txBody>
      </p:sp>
      <p:sp>
        <p:nvSpPr>
          <p:cNvPr id="18" name="TextBox 17">
            <a:extLst>
              <a:ext uri="{FF2B5EF4-FFF2-40B4-BE49-F238E27FC236}">
                <a16:creationId xmlns:a16="http://schemas.microsoft.com/office/drawing/2014/main" id="{A6A8793F-E3EA-4B9A-A42D-B0012D6E7CE6}"/>
              </a:ext>
            </a:extLst>
          </p:cNvPr>
          <p:cNvSpPr txBox="1"/>
          <p:nvPr/>
        </p:nvSpPr>
        <p:spPr>
          <a:xfrm>
            <a:off x="230895" y="6511554"/>
            <a:ext cx="4328720" cy="246221"/>
          </a:xfrm>
          <a:prstGeom prst="rect">
            <a:avLst/>
          </a:prstGeom>
          <a:noFill/>
        </p:spPr>
        <p:txBody>
          <a:bodyPr wrap="square" rtlCol="0">
            <a:spAutoFit/>
          </a:bodyPr>
          <a:lstStyle/>
          <a:p>
            <a:r>
              <a:rPr lang="en-US" sz="1000" dirty="0"/>
              <a:t>* All figures are based on our estimations</a:t>
            </a: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5079" y="3725423"/>
            <a:ext cx="979344" cy="435966"/>
          </a:xfrm>
          <a:prstGeom prst="rect">
            <a:avLst/>
          </a:prstGeom>
        </p:spPr>
      </p:pic>
      <p:pic>
        <p:nvPicPr>
          <p:cNvPr id="1026" name="Picture 2" descr="megasoft logo 702336 - Startupper.g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62678" y="4269225"/>
            <a:ext cx="847814" cy="434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SAEgroup - Aρχική Σελίδα"/>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34411" y="4914472"/>
            <a:ext cx="748819" cy="25628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68BA626-0F8F-4E8C-A0CA-D83A53C8D24D}"/>
              </a:ext>
            </a:extLst>
          </p:cNvPr>
          <p:cNvSpPr txBox="1"/>
          <p:nvPr/>
        </p:nvSpPr>
        <p:spPr>
          <a:xfrm>
            <a:off x="7409998" y="5387975"/>
            <a:ext cx="1093368"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000" b="1" dirty="0">
                <a:latin typeface="Calibri"/>
              </a:rPr>
              <a:t>Other Competitors in Vertical Markets</a:t>
            </a:r>
          </a:p>
        </p:txBody>
      </p:sp>
    </p:spTree>
    <p:extLst>
      <p:ext uri="{BB962C8B-B14F-4D97-AF65-F5344CB8AC3E}">
        <p14:creationId xmlns:p14="http://schemas.microsoft.com/office/powerpoint/2010/main" val="33023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40606" y="400828"/>
            <a:ext cx="7399783" cy="461665"/>
          </a:xfrm>
          <a:prstGeom prst="rect">
            <a:avLst/>
          </a:prstGeom>
          <a:noFill/>
        </p:spPr>
        <p:txBody>
          <a:bodyPr wrap="none" rtlCol="0">
            <a:spAutoFit/>
          </a:bodyPr>
          <a:lstStyle/>
          <a:p>
            <a:r>
              <a:rPr lang="en-US" sz="2300" b="1" dirty="0"/>
              <a:t>Epsilon Net Acquires 80% of Data Communication </a:t>
            </a:r>
            <a:r>
              <a:rPr lang="en-US" sz="1400" b="1" dirty="0"/>
              <a:t>(Oct. 2020)</a:t>
            </a:r>
            <a:endParaRPr lang="el-GR" sz="1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19</a:t>
            </a:fld>
            <a:endParaRPr lang="el-GR"/>
          </a:p>
        </p:txBody>
      </p:sp>
      <p:sp>
        <p:nvSpPr>
          <p:cNvPr id="6" name="BJPseudoFooter">
            <a:extLst>
              <a:ext uri="{FF2B5EF4-FFF2-40B4-BE49-F238E27FC236}">
                <a16:creationId xmlns:a16="http://schemas.microsoft.com/office/drawing/2014/main" id="{1C8C880B-DF98-42A9-BEE2-8BB5C6BA407B}"/>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29" name="TextBox 28">
            <a:extLst>
              <a:ext uri="{FF2B5EF4-FFF2-40B4-BE49-F238E27FC236}">
                <a16:creationId xmlns:a16="http://schemas.microsoft.com/office/drawing/2014/main" id="{ABE8A9EB-6BEA-4A57-9940-B831D2C652DC}"/>
              </a:ext>
            </a:extLst>
          </p:cNvPr>
          <p:cNvSpPr txBox="1"/>
          <p:nvPr/>
        </p:nvSpPr>
        <p:spPr>
          <a:xfrm>
            <a:off x="2386824" y="3194688"/>
            <a:ext cx="2976057" cy="646331"/>
          </a:xfrm>
          <a:prstGeom prst="rect">
            <a:avLst/>
          </a:prstGeom>
          <a:noFill/>
        </p:spPr>
        <p:txBody>
          <a:bodyPr wrap="square">
            <a:spAutoFit/>
          </a:bodyPr>
          <a:lstStyle/>
          <a:p>
            <a:r>
              <a:rPr lang="en-US" b="1" dirty="0">
                <a:solidFill>
                  <a:schemeClr val="bg1"/>
                </a:solidFill>
              </a:rPr>
              <a:t>Large &amp; Medium-sized businesses</a:t>
            </a:r>
            <a:endParaRPr lang="el-GR" sz="1800" b="1" dirty="0">
              <a:solidFill>
                <a:schemeClr val="bg1"/>
              </a:solidFill>
            </a:endParaRPr>
          </a:p>
        </p:txBody>
      </p:sp>
      <p:pic>
        <p:nvPicPr>
          <p:cNvPr id="60" name="Graphic 3" descr="Store">
            <a:extLst>
              <a:ext uri="{FF2B5EF4-FFF2-40B4-BE49-F238E27FC236}">
                <a16:creationId xmlns:a16="http://schemas.microsoft.com/office/drawing/2014/main" id="{D696674E-70A5-46D5-A652-AA6385DE21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0076" y="5137415"/>
            <a:ext cx="373524" cy="301367"/>
          </a:xfrm>
          <a:prstGeom prst="rect">
            <a:avLst/>
          </a:prstGeom>
        </p:spPr>
      </p:pic>
      <p:pic>
        <p:nvPicPr>
          <p:cNvPr id="66" name="Graphic 3" descr="Store">
            <a:extLst>
              <a:ext uri="{FF2B5EF4-FFF2-40B4-BE49-F238E27FC236}">
                <a16:creationId xmlns:a16="http://schemas.microsoft.com/office/drawing/2014/main" id="{767D8014-94C3-4048-A21E-DE0BD058F6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609" y="5127965"/>
            <a:ext cx="373524" cy="301367"/>
          </a:xfrm>
          <a:prstGeom prst="rect">
            <a:avLst/>
          </a:prstGeom>
        </p:spPr>
      </p:pic>
      <p:pic>
        <p:nvPicPr>
          <p:cNvPr id="70" name="Picture 6" descr="Αποτέλεσμα εικόνας για client icon&quot;">
            <a:hlinkClick r:id="rId6"/>
            <a:extLst>
              <a:ext uri="{FF2B5EF4-FFF2-40B4-BE49-F238E27FC236}">
                <a16:creationId xmlns:a16="http://schemas.microsoft.com/office/drawing/2014/main" id="{2155D607-8187-462F-8466-52CF1131E0B2}"/>
              </a:ext>
            </a:extLst>
          </p:cNvPr>
          <p:cNvPicPr>
            <a:picLocks noChangeAspect="1" noChangeArrowheads="1"/>
          </p:cNvPicPr>
          <p:nvPr/>
        </p:nvPicPr>
        <p:blipFill>
          <a:blip r:embed="rId7" cstate="print">
            <a:biLevel thresh="25000"/>
            <a:extLst>
              <a:ext uri="{BEBA8EAE-BF5A-486C-A8C5-ECC9F3942E4B}">
                <a14:imgProps xmlns:a14="http://schemas.microsoft.com/office/drawing/2010/main">
                  <a14:imgLayer r:embed="rId8">
                    <a14:imgEffect>
                      <a14:sharpenSoften amount="100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640444" y="2835791"/>
            <a:ext cx="344372" cy="35851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27" descr="Schoolhouse">
            <a:extLst>
              <a:ext uri="{FF2B5EF4-FFF2-40B4-BE49-F238E27FC236}">
                <a16:creationId xmlns:a16="http://schemas.microsoft.com/office/drawing/2014/main" id="{F1C5C657-698D-4EB6-8C70-F5402EE55AD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55329" y="2745191"/>
            <a:ext cx="542397" cy="530723"/>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26527" y="1328226"/>
            <a:ext cx="1739028" cy="948367"/>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61016" y="1303115"/>
            <a:ext cx="2181036" cy="998588"/>
          </a:xfrm>
          <a:prstGeom prst="rect">
            <a:avLst/>
          </a:prstGeom>
        </p:spPr>
      </p:pic>
      <p:sp>
        <p:nvSpPr>
          <p:cNvPr id="42" name="Rectangle 41"/>
          <p:cNvSpPr/>
          <p:nvPr/>
        </p:nvSpPr>
        <p:spPr>
          <a:xfrm>
            <a:off x="693249" y="3130037"/>
            <a:ext cx="4274976" cy="43473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4" name="Group 43"/>
          <p:cNvGrpSpPr/>
          <p:nvPr/>
        </p:nvGrpSpPr>
        <p:grpSpPr>
          <a:xfrm>
            <a:off x="827887" y="3021284"/>
            <a:ext cx="3117873" cy="509259"/>
            <a:chOff x="147608" y="77917"/>
            <a:chExt cx="2066514" cy="265680"/>
          </a:xfrm>
        </p:grpSpPr>
        <p:sp>
          <p:nvSpPr>
            <p:cNvPr id="65" name="Rounded Rectangle 64"/>
            <p:cNvSpPr/>
            <p:nvPr/>
          </p:nvSpPr>
          <p:spPr>
            <a:xfrm>
              <a:off x="147608" y="77917"/>
              <a:ext cx="2066514" cy="2656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Rounded Rectangle 5"/>
            <p:cNvSpPr txBox="1"/>
            <p:nvPr/>
          </p:nvSpPr>
          <p:spPr>
            <a:xfrm>
              <a:off x="160577" y="90886"/>
              <a:ext cx="2040576" cy="239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9" tIns="0" rIns="78109" bIns="0" numCol="1" spcCol="1270" anchor="ctr" anchorCtr="0">
              <a:noAutofit/>
            </a:bodyPr>
            <a:lstStyle/>
            <a:p>
              <a:pPr lvl="0" algn="l" defTabSz="400050">
                <a:lnSpc>
                  <a:spcPct val="90000"/>
                </a:lnSpc>
                <a:spcBef>
                  <a:spcPct val="0"/>
                </a:spcBef>
                <a:spcAft>
                  <a:spcPct val="35000"/>
                </a:spcAft>
              </a:pPr>
              <a:r>
                <a:rPr lang="en-US" sz="1200" b="1" kern="1200" dirty="0"/>
                <a:t>TOTAL INVESTMENT </a:t>
              </a:r>
              <a:r>
                <a:rPr lang="el-GR" sz="1200" b="1" kern="1200" dirty="0"/>
                <a:t>€</a:t>
              </a:r>
              <a:r>
                <a:rPr lang="en-US" sz="1200" b="1" kern="1200" dirty="0"/>
                <a:t>6,3m</a:t>
              </a:r>
            </a:p>
          </p:txBody>
        </p:sp>
      </p:grpSp>
      <p:sp>
        <p:nvSpPr>
          <p:cNvPr id="46" name="Rectangle 45"/>
          <p:cNvSpPr/>
          <p:nvPr/>
        </p:nvSpPr>
        <p:spPr>
          <a:xfrm>
            <a:off x="693249" y="3538277"/>
            <a:ext cx="4274976" cy="43473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8" name="Group 47"/>
          <p:cNvGrpSpPr/>
          <p:nvPr/>
        </p:nvGrpSpPr>
        <p:grpSpPr>
          <a:xfrm>
            <a:off x="840856" y="3392151"/>
            <a:ext cx="3104904" cy="509259"/>
            <a:chOff x="147608" y="486157"/>
            <a:chExt cx="2066514" cy="265680"/>
          </a:xfrm>
        </p:grpSpPr>
        <p:sp>
          <p:nvSpPr>
            <p:cNvPr id="61" name="Rounded Rectangle 60"/>
            <p:cNvSpPr/>
            <p:nvPr/>
          </p:nvSpPr>
          <p:spPr>
            <a:xfrm>
              <a:off x="147608" y="486157"/>
              <a:ext cx="2066514" cy="2656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Rounded Rectangle 8"/>
            <p:cNvSpPr txBox="1"/>
            <p:nvPr/>
          </p:nvSpPr>
          <p:spPr>
            <a:xfrm>
              <a:off x="160577" y="499126"/>
              <a:ext cx="2040576" cy="239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9" tIns="0" rIns="78109" bIns="0" numCol="1" spcCol="1270" anchor="ctr" anchorCtr="0">
              <a:noAutofit/>
            </a:bodyPr>
            <a:lstStyle/>
            <a:p>
              <a:pPr lvl="0" algn="l" defTabSz="400050">
                <a:lnSpc>
                  <a:spcPct val="90000"/>
                </a:lnSpc>
                <a:spcBef>
                  <a:spcPct val="0"/>
                </a:spcBef>
                <a:spcAft>
                  <a:spcPct val="35000"/>
                </a:spcAft>
              </a:pPr>
              <a:r>
                <a:rPr lang="en-US" sz="1200" b="1" dirty="0"/>
                <a:t>SOLID CLIENT BASE</a:t>
              </a:r>
              <a:endParaRPr lang="en-US" sz="1200" b="1" kern="1200" dirty="0"/>
            </a:p>
          </p:txBody>
        </p:sp>
      </p:grpSp>
      <p:sp>
        <p:nvSpPr>
          <p:cNvPr id="49" name="Rectangle 48"/>
          <p:cNvSpPr/>
          <p:nvPr/>
        </p:nvSpPr>
        <p:spPr>
          <a:xfrm>
            <a:off x="693249" y="3933231"/>
            <a:ext cx="4274976" cy="43473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0" name="Group 49"/>
          <p:cNvGrpSpPr/>
          <p:nvPr/>
        </p:nvGrpSpPr>
        <p:grpSpPr>
          <a:xfrm>
            <a:off x="840856" y="3813677"/>
            <a:ext cx="3104904" cy="509259"/>
            <a:chOff x="147608" y="894397"/>
            <a:chExt cx="2066514" cy="265680"/>
          </a:xfrm>
        </p:grpSpPr>
        <p:sp>
          <p:nvSpPr>
            <p:cNvPr id="57" name="Rounded Rectangle 56"/>
            <p:cNvSpPr/>
            <p:nvPr/>
          </p:nvSpPr>
          <p:spPr>
            <a:xfrm>
              <a:off x="147608" y="894397"/>
              <a:ext cx="2066514" cy="2656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ounded Rectangle 11"/>
            <p:cNvSpPr txBox="1"/>
            <p:nvPr/>
          </p:nvSpPr>
          <p:spPr>
            <a:xfrm>
              <a:off x="160577" y="907366"/>
              <a:ext cx="2040576" cy="239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9" tIns="0" rIns="78109" bIns="0" numCol="1" spcCol="1270" anchor="ctr" anchorCtr="0">
              <a:noAutofit/>
            </a:bodyPr>
            <a:lstStyle/>
            <a:p>
              <a:pPr lvl="0" algn="l" defTabSz="400050">
                <a:lnSpc>
                  <a:spcPct val="90000"/>
                </a:lnSpc>
                <a:spcBef>
                  <a:spcPct val="0"/>
                </a:spcBef>
                <a:spcAft>
                  <a:spcPct val="35000"/>
                </a:spcAft>
              </a:pPr>
              <a:r>
                <a:rPr lang="en-US" sz="1200" b="1" kern="1200" dirty="0"/>
                <a:t>EXCELLENT BRANDNAME</a:t>
              </a:r>
            </a:p>
          </p:txBody>
        </p:sp>
      </p:grpSp>
      <p:sp>
        <p:nvSpPr>
          <p:cNvPr id="51" name="Rectangle 50"/>
          <p:cNvSpPr/>
          <p:nvPr/>
        </p:nvSpPr>
        <p:spPr>
          <a:xfrm>
            <a:off x="693249" y="4354757"/>
            <a:ext cx="4274976" cy="43473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3" name="Group 52"/>
          <p:cNvGrpSpPr/>
          <p:nvPr/>
        </p:nvGrpSpPr>
        <p:grpSpPr>
          <a:xfrm>
            <a:off x="840856" y="4221917"/>
            <a:ext cx="3104904" cy="509259"/>
            <a:chOff x="147608" y="1302637"/>
            <a:chExt cx="2066514" cy="265680"/>
          </a:xfrm>
        </p:grpSpPr>
        <p:sp>
          <p:nvSpPr>
            <p:cNvPr id="54" name="Rounded Rectangle 53"/>
            <p:cNvSpPr/>
            <p:nvPr/>
          </p:nvSpPr>
          <p:spPr>
            <a:xfrm>
              <a:off x="147608" y="1302637"/>
              <a:ext cx="2066514" cy="2656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ounded Rectangle 14"/>
            <p:cNvSpPr txBox="1"/>
            <p:nvPr/>
          </p:nvSpPr>
          <p:spPr>
            <a:xfrm>
              <a:off x="160577" y="1315606"/>
              <a:ext cx="2040576" cy="239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109" tIns="0" rIns="78109" bIns="0" numCol="1" spcCol="1270" anchor="ctr" anchorCtr="0">
              <a:noAutofit/>
            </a:bodyPr>
            <a:lstStyle/>
            <a:p>
              <a:pPr lvl="0" algn="l" defTabSz="400050">
                <a:lnSpc>
                  <a:spcPct val="90000"/>
                </a:lnSpc>
                <a:spcBef>
                  <a:spcPct val="0"/>
                </a:spcBef>
                <a:spcAft>
                  <a:spcPct val="35000"/>
                </a:spcAft>
              </a:pPr>
              <a:r>
                <a:rPr lang="en-US" sz="1200" b="1" kern="1200" dirty="0"/>
                <a:t>EFFICIENT MANAGEMENT &amp; WORKING FORCE</a:t>
              </a:r>
            </a:p>
          </p:txBody>
        </p:sp>
      </p:grpSp>
      <p:sp>
        <p:nvSpPr>
          <p:cNvPr id="13" name="Rounded Rectangle 12"/>
          <p:cNvSpPr/>
          <p:nvPr/>
        </p:nvSpPr>
        <p:spPr>
          <a:xfrm>
            <a:off x="5311704" y="3069638"/>
            <a:ext cx="3357238" cy="495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Accounting &amp; Tax Office Software</a:t>
            </a:r>
            <a:endParaRPr lang="el-GR" dirty="0"/>
          </a:p>
        </p:txBody>
      </p:sp>
      <p:sp>
        <p:nvSpPr>
          <p:cNvPr id="74" name="Rounded Rectangle 73"/>
          <p:cNvSpPr/>
          <p:nvPr/>
        </p:nvSpPr>
        <p:spPr>
          <a:xfrm>
            <a:off x="5311704" y="4063630"/>
            <a:ext cx="3357238" cy="495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Payroll &amp; HRM Software</a:t>
            </a:r>
            <a:endParaRPr lang="el-GR" dirty="0"/>
          </a:p>
        </p:txBody>
      </p:sp>
      <p:sp>
        <p:nvSpPr>
          <p:cNvPr id="75" name="Rounded Rectangle 74"/>
          <p:cNvSpPr/>
          <p:nvPr/>
        </p:nvSpPr>
        <p:spPr>
          <a:xfrm>
            <a:off x="5311704" y="5028564"/>
            <a:ext cx="3357238" cy="495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Commercial Software for SME</a:t>
            </a:r>
            <a:endParaRPr lang="el-GR" dirty="0"/>
          </a:p>
        </p:txBody>
      </p:sp>
      <p:sp>
        <p:nvSpPr>
          <p:cNvPr id="77" name="TextBox 76">
            <a:extLst>
              <a:ext uri="{FF2B5EF4-FFF2-40B4-BE49-F238E27FC236}">
                <a16:creationId xmlns:a16="http://schemas.microsoft.com/office/drawing/2014/main" id="{968BA626-0F8F-4E8C-A0CA-D83A53C8D24D}"/>
              </a:ext>
            </a:extLst>
          </p:cNvPr>
          <p:cNvSpPr txBox="1"/>
          <p:nvPr/>
        </p:nvSpPr>
        <p:spPr>
          <a:xfrm>
            <a:off x="5242353" y="3567736"/>
            <a:ext cx="1540780" cy="323165"/>
          </a:xfrm>
          <a:prstGeom prst="rect">
            <a:avLst/>
          </a:prstGeom>
          <a:noFill/>
        </p:spPr>
        <p:txBody>
          <a:bodyPr wrap="square" rtlCol="0">
            <a:spAutoFit/>
          </a:bodyPr>
          <a:lstStyle/>
          <a:p>
            <a:pPr marL="285750" indent="-285750" algn="r">
              <a:buFont typeface="Arial" panose="020B0604020202020204" pitchFamily="34" charset="0"/>
              <a:buChar char="•"/>
            </a:pPr>
            <a:r>
              <a:rPr lang="en-US" sz="1500" b="1" dirty="0">
                <a:solidFill>
                  <a:prstClr val="black">
                    <a:lumMod val="65000"/>
                    <a:lumOff val="35000"/>
                  </a:prstClr>
                </a:solidFill>
                <a:latin typeface="Calibri"/>
              </a:rPr>
              <a:t>3</a:t>
            </a:r>
            <a:r>
              <a:rPr lang="el-GR" sz="1500" b="1" dirty="0">
                <a:solidFill>
                  <a:prstClr val="black">
                    <a:lumMod val="65000"/>
                    <a:lumOff val="35000"/>
                  </a:prstClr>
                </a:solidFill>
                <a:latin typeface="Calibri"/>
              </a:rPr>
              <a:t>,</a:t>
            </a:r>
            <a:r>
              <a:rPr lang="en-US" sz="1500" b="1" dirty="0">
                <a:solidFill>
                  <a:prstClr val="black">
                    <a:lumMod val="65000"/>
                    <a:lumOff val="35000"/>
                  </a:prstClr>
                </a:solidFill>
                <a:latin typeface="Calibri"/>
              </a:rPr>
              <a:t>500 Clients</a:t>
            </a:r>
            <a:endParaRPr lang="el-GR" sz="1500" b="1" dirty="0">
              <a:solidFill>
                <a:prstClr val="black">
                  <a:lumMod val="65000"/>
                  <a:lumOff val="35000"/>
                </a:prstClr>
              </a:solidFill>
              <a:latin typeface="Calibri"/>
            </a:endParaRPr>
          </a:p>
        </p:txBody>
      </p:sp>
      <p:sp>
        <p:nvSpPr>
          <p:cNvPr id="79" name="TextBox 78">
            <a:extLst>
              <a:ext uri="{FF2B5EF4-FFF2-40B4-BE49-F238E27FC236}">
                <a16:creationId xmlns:a16="http://schemas.microsoft.com/office/drawing/2014/main" id="{968BA626-0F8F-4E8C-A0CA-D83A53C8D24D}"/>
              </a:ext>
            </a:extLst>
          </p:cNvPr>
          <p:cNvSpPr txBox="1"/>
          <p:nvPr/>
        </p:nvSpPr>
        <p:spPr>
          <a:xfrm>
            <a:off x="5115832" y="4544734"/>
            <a:ext cx="1540780" cy="323165"/>
          </a:xfrm>
          <a:prstGeom prst="rect">
            <a:avLst/>
          </a:prstGeom>
          <a:noFill/>
        </p:spPr>
        <p:txBody>
          <a:bodyPr wrap="square" rtlCol="0">
            <a:spAutoFit/>
          </a:bodyPr>
          <a:lstStyle/>
          <a:p>
            <a:pPr marL="285750" indent="-285750" algn="r">
              <a:buFont typeface="Arial" panose="020B0604020202020204" pitchFamily="34" charset="0"/>
              <a:buChar char="•"/>
            </a:pPr>
            <a:r>
              <a:rPr lang="en-US" sz="1500" b="1" dirty="0">
                <a:solidFill>
                  <a:prstClr val="black">
                    <a:lumMod val="65000"/>
                    <a:lumOff val="35000"/>
                  </a:prstClr>
                </a:solidFill>
                <a:latin typeface="Calibri"/>
              </a:rPr>
              <a:t>800 Clients</a:t>
            </a:r>
            <a:endParaRPr lang="el-GR" sz="1500" b="1" dirty="0">
              <a:solidFill>
                <a:prstClr val="black">
                  <a:lumMod val="65000"/>
                  <a:lumOff val="35000"/>
                </a:prstClr>
              </a:solidFill>
              <a:latin typeface="Calibri"/>
            </a:endParaRPr>
          </a:p>
        </p:txBody>
      </p:sp>
      <p:sp>
        <p:nvSpPr>
          <p:cNvPr id="81" name="TextBox 80">
            <a:extLst>
              <a:ext uri="{FF2B5EF4-FFF2-40B4-BE49-F238E27FC236}">
                <a16:creationId xmlns:a16="http://schemas.microsoft.com/office/drawing/2014/main" id="{968BA626-0F8F-4E8C-A0CA-D83A53C8D24D}"/>
              </a:ext>
            </a:extLst>
          </p:cNvPr>
          <p:cNvSpPr txBox="1"/>
          <p:nvPr/>
        </p:nvSpPr>
        <p:spPr>
          <a:xfrm>
            <a:off x="5173210" y="5511174"/>
            <a:ext cx="1540780" cy="323165"/>
          </a:xfrm>
          <a:prstGeom prst="rect">
            <a:avLst/>
          </a:prstGeom>
          <a:noFill/>
        </p:spPr>
        <p:txBody>
          <a:bodyPr wrap="square" rtlCol="0">
            <a:spAutoFit/>
          </a:bodyPr>
          <a:lstStyle/>
          <a:p>
            <a:pPr marL="285750" indent="-285750" algn="r">
              <a:buFont typeface="Arial" panose="020B0604020202020204" pitchFamily="34" charset="0"/>
              <a:buChar char="•"/>
            </a:pPr>
            <a:r>
              <a:rPr lang="en-US" sz="1500" b="1" dirty="0">
                <a:solidFill>
                  <a:prstClr val="black">
                    <a:lumMod val="65000"/>
                    <a:lumOff val="35000"/>
                  </a:prstClr>
                </a:solidFill>
                <a:latin typeface="Calibri"/>
              </a:rPr>
              <a:t>2</a:t>
            </a:r>
            <a:r>
              <a:rPr lang="el-GR" sz="1500" b="1" dirty="0">
                <a:solidFill>
                  <a:prstClr val="black">
                    <a:lumMod val="65000"/>
                    <a:lumOff val="35000"/>
                  </a:prstClr>
                </a:solidFill>
                <a:latin typeface="Calibri"/>
              </a:rPr>
              <a:t>,</a:t>
            </a:r>
            <a:r>
              <a:rPr lang="en-US" sz="1500" b="1" dirty="0">
                <a:solidFill>
                  <a:prstClr val="black">
                    <a:lumMod val="65000"/>
                    <a:lumOff val="35000"/>
                  </a:prstClr>
                </a:solidFill>
                <a:latin typeface="Calibri"/>
              </a:rPr>
              <a:t>000 Clients</a:t>
            </a:r>
            <a:endParaRPr lang="el-GR" sz="1500" b="1" dirty="0">
              <a:solidFill>
                <a:prstClr val="black">
                  <a:lumMod val="65000"/>
                  <a:lumOff val="35000"/>
                </a:prstClr>
              </a:solidFill>
              <a:latin typeface="Calibri"/>
            </a:endParaRPr>
          </a:p>
        </p:txBody>
      </p:sp>
    </p:spTree>
    <p:extLst>
      <p:ext uri="{BB962C8B-B14F-4D97-AF65-F5344CB8AC3E}">
        <p14:creationId xmlns:p14="http://schemas.microsoft.com/office/powerpoint/2010/main" val="226210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1523174" cy="461665"/>
          </a:xfrm>
          <a:prstGeom prst="rect">
            <a:avLst/>
          </a:prstGeom>
          <a:noFill/>
        </p:spPr>
        <p:txBody>
          <a:bodyPr wrap="none" rtlCol="0">
            <a:spAutoFit/>
          </a:bodyPr>
          <a:lstStyle/>
          <a:p>
            <a:r>
              <a:rPr lang="en-US" sz="2400" b="1"/>
              <a:t>Disclaimer</a:t>
            </a:r>
            <a:endParaRPr lang="el-GR" sz="2400" b="1"/>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2</a:t>
            </a:fld>
            <a:endParaRPr lang="el-GR"/>
          </a:p>
        </p:txBody>
      </p:sp>
      <p:sp>
        <p:nvSpPr>
          <p:cNvPr id="2" name="Rectangle 1"/>
          <p:cNvSpPr/>
          <p:nvPr/>
        </p:nvSpPr>
        <p:spPr>
          <a:xfrm>
            <a:off x="539552" y="995238"/>
            <a:ext cx="8064896" cy="5493812"/>
          </a:xfrm>
          <a:prstGeom prst="rect">
            <a:avLst/>
          </a:prstGeom>
        </p:spPr>
        <p:txBody>
          <a:bodyPr wrap="square">
            <a:spAutoFit/>
          </a:bodyPr>
          <a:lstStyle/>
          <a:p>
            <a:pPr algn="just"/>
            <a:r>
              <a:rPr lang="en-US" sz="900" i="1" dirty="0">
                <a:solidFill>
                  <a:schemeClr val="bg1">
                    <a:lumMod val="50000"/>
                  </a:schemeClr>
                </a:solidFill>
                <a:latin typeface="Arial" panose="020B0604020202020204" pitchFamily="34" charset="0"/>
                <a:cs typeface="Arial" panose="020B0604020202020204" pitchFamily="34" charset="0"/>
              </a:rPr>
              <a:t>This document has been prepared by Epsilon Net S.A. (the “Company” or “Epsilon Net”) for use at presentations by Epsilon Net and/or the Advisors to Institutional Investors, held in connection with the proposed offering of shares of Epsilon Net (the “Offering”), and may not be used for any other purpose. </a:t>
            </a:r>
          </a:p>
          <a:p>
            <a:pPr algn="just"/>
            <a:r>
              <a:rPr lang="en-US" sz="900" i="1" dirty="0">
                <a:solidFill>
                  <a:schemeClr val="bg1">
                    <a:lumMod val="50000"/>
                  </a:schemeClr>
                </a:solidFill>
                <a:latin typeface="Arial" panose="020B0604020202020204" pitchFamily="34" charset="0"/>
                <a:cs typeface="Arial" panose="020B0604020202020204" pitchFamily="34" charset="0"/>
              </a:rPr>
              <a:t>The information contained in this document has not been independently verified and no representation or warranty, express or implied, is made as to, and no reliance should be placed on, the fairness, accuracy, completeness or correctness of the information or opinions contained herein. None of Epsilon Net, Alpha Bank S.A. (the “Advisor”), or any of their respective affiliates, advisers or representatives shall have any liability whatsoever (in negligence or otherwise) for any loss howsoever arising from any use of this document or its contents or otherwise arising in connection with this document. </a:t>
            </a:r>
          </a:p>
          <a:p>
            <a:pPr algn="just"/>
            <a:r>
              <a:rPr lang="en-US" sz="900" i="1" dirty="0">
                <a:solidFill>
                  <a:schemeClr val="bg1">
                    <a:lumMod val="50000"/>
                  </a:schemeClr>
                </a:solidFill>
                <a:latin typeface="Arial" panose="020B0604020202020204" pitchFamily="34" charset="0"/>
                <a:cs typeface="Arial" panose="020B0604020202020204" pitchFamily="34" charset="0"/>
              </a:rPr>
              <a:t>Neither the financial information nor any other information included herein have therefore been approved by the Athens Exchange (“ATHEX”) or the Hellenic Capital Markets Commission (“HCMC”). </a:t>
            </a:r>
          </a:p>
          <a:p>
            <a:pPr algn="just"/>
            <a:r>
              <a:rPr lang="en-US" sz="900" i="1" dirty="0">
                <a:solidFill>
                  <a:schemeClr val="bg1">
                    <a:lumMod val="50000"/>
                  </a:schemeClr>
                </a:solidFill>
                <a:latin typeface="Arial" panose="020B0604020202020204" pitchFamily="34" charset="0"/>
                <a:cs typeface="Arial" panose="020B0604020202020204" pitchFamily="34" charset="0"/>
              </a:rPr>
              <a:t>This document does not constitute an offer or invitation to purchase or subscribe for any shares, and neither it nor any part of it shall form the basis of, or be relied upon in connection with, any contract or commitment whatsoever. Any decision to purchase shares in the Offering should be made solely on the basis of information to be contained in the prospectus, which is subject to approval by the HCMC and shall be published by the Company prior to the Offering. </a:t>
            </a:r>
          </a:p>
          <a:p>
            <a:pPr algn="just"/>
            <a:r>
              <a:rPr lang="en-US" sz="900" i="1" dirty="0">
                <a:solidFill>
                  <a:schemeClr val="bg1">
                    <a:lumMod val="50000"/>
                  </a:schemeClr>
                </a:solidFill>
                <a:latin typeface="Arial" panose="020B0604020202020204" pitchFamily="34" charset="0"/>
                <a:cs typeface="Arial" panose="020B0604020202020204" pitchFamily="34" charset="0"/>
              </a:rPr>
              <a:t>This presentation is intended only for persons having professional experience in matters relating to investments and must not be acted or relied on by persons who are not Relevant Persons. </a:t>
            </a:r>
          </a:p>
          <a:p>
            <a:pPr algn="just"/>
            <a:r>
              <a:rPr lang="en-US" sz="900" i="1" dirty="0">
                <a:solidFill>
                  <a:schemeClr val="bg1">
                    <a:lumMod val="50000"/>
                  </a:schemeClr>
                </a:solidFill>
                <a:latin typeface="Arial" panose="020B0604020202020204" pitchFamily="34" charset="0"/>
                <a:cs typeface="Arial" panose="020B0604020202020204" pitchFamily="34" charset="0"/>
              </a:rPr>
              <a:t>The information contained in the presentation is subject to amendment, revision and updating in any way without notice or liability to any party. The presentation contains forward looking statements which involve risk and uncertainties and actual results and developments may differ materially from those expressed or implied by the statements contained in the presentation depending on a variety of factors. No representation or warranty, either express or implied, is made as to the fairness, accuracy or completeness of the information or opinion contained herein, which has not been independently verified. Neither the delivery of this presentation at any time nor the offering, sale or delivery of any shares shall in any circumstance create any implication that there has been no adverse change, or any event reasonably likely to involve any adverse change, in the condition (financial or otherwise) of the Company since the date of the presentation. </a:t>
            </a:r>
          </a:p>
          <a:p>
            <a:pPr algn="just"/>
            <a:r>
              <a:rPr lang="en-US" sz="900" i="1" dirty="0">
                <a:solidFill>
                  <a:schemeClr val="bg1">
                    <a:lumMod val="50000"/>
                  </a:schemeClr>
                </a:solidFill>
                <a:latin typeface="Arial" panose="020B0604020202020204" pitchFamily="34" charset="0"/>
                <a:cs typeface="Arial" panose="020B0604020202020204" pitchFamily="34" charset="0"/>
              </a:rPr>
              <a:t>None of the Company’s Advisors or connected persons are acting on behalf of any reader or recipient of the presentation and will not be responsible to any such person for providing the protections afforded to its customers or for advising any such person in connection with the company or the presentation. Nor do they accept any liability for any loss howsoever arising, directly or indirectly, from this presentation. </a:t>
            </a:r>
          </a:p>
          <a:p>
            <a:pPr algn="just"/>
            <a:r>
              <a:rPr lang="en-US" sz="900" i="1" dirty="0">
                <a:solidFill>
                  <a:schemeClr val="bg1">
                    <a:lumMod val="50000"/>
                  </a:schemeClr>
                </a:solidFill>
                <a:latin typeface="Arial" panose="020B0604020202020204" pitchFamily="34" charset="0"/>
                <a:cs typeface="Arial" panose="020B0604020202020204" pitchFamily="34" charset="0"/>
              </a:rPr>
              <a:t>This presentation is not for distribution in, nor does it constitute an offer to sell or a solicitation of an offer to purchase securities. This presentation contains information that may or may not be included in the prospectus approved by the HCMC, whereas there might be information included in the prospectus and not contained here. Moreover, we have to underline that this presentation has not been filed with the ATHEX and/or the HCMC. </a:t>
            </a:r>
          </a:p>
          <a:p>
            <a:pPr algn="just"/>
            <a:r>
              <a:rPr lang="en-US" sz="900" i="1" dirty="0">
                <a:solidFill>
                  <a:schemeClr val="bg1">
                    <a:lumMod val="50000"/>
                  </a:schemeClr>
                </a:solidFill>
                <a:latin typeface="Arial" panose="020B0604020202020204" pitchFamily="34" charset="0"/>
                <a:cs typeface="Arial" panose="020B0604020202020204" pitchFamily="34" charset="0"/>
              </a:rPr>
              <a:t>This presentation may be considered confidential and contains non-public information on Epsilon Net. As such information may be considered privileged information on the Company the recipients should abide to relevant legislation. </a:t>
            </a:r>
          </a:p>
          <a:p>
            <a:pPr algn="just"/>
            <a:r>
              <a:rPr lang="en-US" sz="900" i="1" dirty="0">
                <a:solidFill>
                  <a:schemeClr val="bg1">
                    <a:lumMod val="50000"/>
                  </a:schemeClr>
                </a:solidFill>
                <a:latin typeface="Arial" panose="020B0604020202020204" pitchFamily="34" charset="0"/>
                <a:cs typeface="Arial" panose="020B0604020202020204" pitchFamily="34" charset="0"/>
              </a:rPr>
              <a:t>This presentation is made to and directed only at persons in the European Economic Area having professional experience in matters relating to investments who fall within the definition of “investment professionals” in Article 19(5) of the Financial Services and Markets Act 2000 (Financial Promotions) Order 2005 (the "Order") (such persons being referred to as "Relevant Persons"). </a:t>
            </a:r>
          </a:p>
          <a:p>
            <a:pPr algn="just"/>
            <a:r>
              <a:rPr lang="en-US" sz="900" i="1" dirty="0">
                <a:solidFill>
                  <a:schemeClr val="bg1">
                    <a:lumMod val="50000"/>
                  </a:schemeClr>
                </a:solidFill>
                <a:latin typeface="Arial" panose="020B0604020202020204" pitchFamily="34" charset="0"/>
                <a:cs typeface="Arial" panose="020B0604020202020204" pitchFamily="34" charset="0"/>
              </a:rPr>
              <a:t>This presentation and its contents are confidential and must not be distributed, published or reproduced (in whole or in part) or disclosed by recipients to any other person, whether or not they are a Relevant Person. The recipients of this presentation should not base any </a:t>
            </a:r>
            <a:r>
              <a:rPr lang="en-US" sz="900" i="1" dirty="0" err="1">
                <a:solidFill>
                  <a:schemeClr val="bg1">
                    <a:lumMod val="50000"/>
                  </a:schemeClr>
                </a:solidFill>
                <a:latin typeface="Arial" panose="020B0604020202020204" pitchFamily="34" charset="0"/>
                <a:cs typeface="Arial" panose="020B0604020202020204" pitchFamily="34" charset="0"/>
              </a:rPr>
              <a:t>behaviour</a:t>
            </a:r>
            <a:r>
              <a:rPr lang="en-US" sz="900" i="1" dirty="0">
                <a:solidFill>
                  <a:schemeClr val="bg1">
                    <a:lumMod val="50000"/>
                  </a:schemeClr>
                </a:solidFill>
                <a:latin typeface="Arial" panose="020B0604020202020204" pitchFamily="34" charset="0"/>
                <a:cs typeface="Arial" panose="020B0604020202020204" pitchFamily="34" charset="0"/>
              </a:rPr>
              <a:t> in relation to qualifying investments or relevant products (as defined in the Financial Services and Markets Act 2000 (FSMA) and the Code of Market Conduct made pursuant to FSMA) which would amount to market abuse for the purposes of FSMA on the information in this presentation until after the information has been made generally available. Nor should the recipient use the information in this presentation in any way which would constitute "market abuse". If you have received this presentation and you are not a Relevant Person you must return it immediately to the Company. This presentation does not constitute a recommendation regarding the securities of the Company. </a:t>
            </a:r>
            <a:endParaRPr lang="el-GR" sz="900" i="1" dirty="0">
              <a:solidFill>
                <a:schemeClr val="bg1">
                  <a:lumMod val="50000"/>
                </a:schemeClr>
              </a:solidFill>
              <a:latin typeface="Arial" panose="020B0604020202020204" pitchFamily="34" charset="0"/>
              <a:cs typeface="Arial" panose="020B0604020202020204" pitchFamily="34" charset="0"/>
            </a:endParaRPr>
          </a:p>
        </p:txBody>
      </p:sp>
      <p:sp>
        <p:nvSpPr>
          <p:cNvPr id="3" name="BJPseudoFooter">
            <a:extLst>
              <a:ext uri="{FF2B5EF4-FFF2-40B4-BE49-F238E27FC236}">
                <a16:creationId xmlns:a16="http://schemas.microsoft.com/office/drawing/2014/main" id="{368705AB-8485-43C2-94A3-425B6CCF87C4}"/>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Tree>
    <p:extLst>
      <p:ext uri="{BB962C8B-B14F-4D97-AF65-F5344CB8AC3E}">
        <p14:creationId xmlns:p14="http://schemas.microsoft.com/office/powerpoint/2010/main" val="129394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20</a:t>
            </a:fld>
            <a:endParaRPr lang="el-GR"/>
          </a:p>
        </p:txBody>
      </p:sp>
      <p:pic>
        <p:nvPicPr>
          <p:cNvPr id="3074" name="Picture 2" descr="Αποτέλεσμα εικόνας για information technology&quot;">
            <a:hlinkClick r:id="rId4"/>
          </p:cNvPr>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8727" y="2852936"/>
            <a:ext cx="5560917" cy="5386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Business Opportunity</a:t>
            </a:r>
            <a:endParaRPr lang="el-GR" sz="3200" b="1" dirty="0"/>
          </a:p>
        </p:txBody>
      </p:sp>
      <p:sp>
        <p:nvSpPr>
          <p:cNvPr id="3" name="BJPseudoFooter">
            <a:extLst>
              <a:ext uri="{FF2B5EF4-FFF2-40B4-BE49-F238E27FC236}">
                <a16:creationId xmlns:a16="http://schemas.microsoft.com/office/drawing/2014/main" id="{358BE0BC-A152-48F3-BA22-360D8098581A}"/>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Tree>
    <p:extLst>
      <p:ext uri="{BB962C8B-B14F-4D97-AF65-F5344CB8AC3E}">
        <p14:creationId xmlns:p14="http://schemas.microsoft.com/office/powerpoint/2010/main" val="220575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081B0E5C-283F-4C27-83B0-700131F18928}"/>
              </a:ext>
            </a:extLst>
          </p:cNvPr>
          <p:cNvSpPr txBox="1">
            <a:spLocks/>
          </p:cNvSpPr>
          <p:nvPr/>
        </p:nvSpPr>
        <p:spPr>
          <a:xfrm>
            <a:off x="338240" y="301048"/>
            <a:ext cx="6844109" cy="7007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Open Sans" panose="020B0606030504020204"/>
              </a:rPr>
              <a:t>Strategy of increasing Market Share in Greece</a:t>
            </a:r>
            <a:endParaRPr lang="el-GR" sz="2400" dirty="0"/>
          </a:p>
        </p:txBody>
      </p:sp>
      <p:sp>
        <p:nvSpPr>
          <p:cNvPr id="5" name="Ορθογώνιο 3">
            <a:extLst>
              <a:ext uri="{FF2B5EF4-FFF2-40B4-BE49-F238E27FC236}">
                <a16:creationId xmlns:a16="http://schemas.microsoft.com/office/drawing/2014/main" id="{D1D686AB-D705-4CE4-A01E-346992A1F589}"/>
              </a:ext>
            </a:extLst>
          </p:cNvPr>
          <p:cNvSpPr/>
          <p:nvPr/>
        </p:nvSpPr>
        <p:spPr>
          <a:xfrm>
            <a:off x="2850428" y="1603381"/>
            <a:ext cx="4823177" cy="4293483"/>
          </a:xfrm>
          <a:prstGeom prst="rect">
            <a:avLst/>
          </a:prstGeom>
        </p:spPr>
        <p:txBody>
          <a:bodyPr wrap="square">
            <a:spAutoFit/>
          </a:bodyPr>
          <a:lstStyle/>
          <a:p>
            <a:r>
              <a:rPr lang="en-US" sz="1500" dirty="0">
                <a:solidFill>
                  <a:schemeClr val="tx2"/>
                </a:solidFill>
                <a:latin typeface="Open Sans" panose="020B0606030504020204"/>
              </a:rPr>
              <a:t>Significant increase of Pylon ERP products through the penetration of existing clientele.</a:t>
            </a:r>
          </a:p>
          <a:p>
            <a:endParaRPr lang="en-US" sz="1500" dirty="0">
              <a:solidFill>
                <a:schemeClr val="tx2"/>
              </a:solidFill>
              <a:latin typeface="Open Sans" panose="020B0606030504020204"/>
            </a:endParaRPr>
          </a:p>
          <a:p>
            <a:endParaRPr lang="en-US" sz="1500" dirty="0">
              <a:solidFill>
                <a:schemeClr val="tx2"/>
              </a:solidFill>
              <a:latin typeface="Open Sans" panose="020B0606030504020204"/>
            </a:endParaRPr>
          </a:p>
          <a:p>
            <a:r>
              <a:rPr lang="en-US" sz="1500" dirty="0">
                <a:solidFill>
                  <a:schemeClr val="tx2"/>
                </a:solidFill>
                <a:latin typeface="Open Sans" panose="020B0606030504020204"/>
              </a:rPr>
              <a:t>Enlargement of market share in HRMS products and Accounting Offices</a:t>
            </a:r>
            <a:r>
              <a:rPr lang="el-GR" sz="1500" dirty="0">
                <a:solidFill>
                  <a:schemeClr val="tx2"/>
                </a:solidFill>
              </a:rPr>
              <a:t>. </a:t>
            </a:r>
            <a:r>
              <a:rPr lang="en-US" sz="1500" dirty="0">
                <a:solidFill>
                  <a:schemeClr val="tx2"/>
                </a:solidFill>
                <a:latin typeface="Open Sans" panose="020B0606030504020204"/>
              </a:rPr>
              <a:t>Non-stop investments for new PYLON sub products.</a:t>
            </a:r>
          </a:p>
          <a:p>
            <a:endParaRPr lang="en-US" sz="1500" dirty="0">
              <a:solidFill>
                <a:schemeClr val="tx2"/>
              </a:solidFill>
              <a:latin typeface="Open Sans" panose="020B0606030504020204"/>
            </a:endParaRPr>
          </a:p>
          <a:p>
            <a:endParaRPr lang="en-US" sz="1500" dirty="0">
              <a:solidFill>
                <a:schemeClr val="tx2"/>
              </a:solidFill>
              <a:latin typeface="Open Sans" panose="020B0606030504020204"/>
            </a:endParaRPr>
          </a:p>
          <a:p>
            <a:r>
              <a:rPr lang="en-US" sz="1500" dirty="0">
                <a:solidFill>
                  <a:schemeClr val="tx2"/>
                </a:solidFill>
                <a:latin typeface="Open Sans" panose="020B0606030504020204"/>
              </a:rPr>
              <a:t>Transfer of all existing clientele into new PYLON Cloud &amp; Web technology . </a:t>
            </a:r>
          </a:p>
          <a:p>
            <a:endParaRPr lang="en-US" sz="1500" dirty="0">
              <a:solidFill>
                <a:schemeClr val="tx2"/>
              </a:solidFill>
              <a:latin typeface="Open Sans" panose="020B0606030504020204"/>
            </a:endParaRPr>
          </a:p>
          <a:p>
            <a:endParaRPr lang="en-US" sz="1500" dirty="0">
              <a:solidFill>
                <a:schemeClr val="tx2"/>
              </a:solidFill>
              <a:latin typeface="Open Sans" panose="020B0606030504020204"/>
            </a:endParaRPr>
          </a:p>
          <a:p>
            <a:endParaRPr lang="en-US" sz="1500" dirty="0">
              <a:solidFill>
                <a:schemeClr val="tx2"/>
              </a:solidFill>
              <a:latin typeface="Open Sans" panose="020B0606030504020204"/>
            </a:endParaRPr>
          </a:p>
          <a:p>
            <a:r>
              <a:rPr lang="en-US" sz="1500" dirty="0">
                <a:solidFill>
                  <a:schemeClr val="tx2"/>
                </a:solidFill>
                <a:latin typeface="Open Sans" panose="020B0606030504020204"/>
              </a:rPr>
              <a:t>Strengthening vertical markets</a:t>
            </a:r>
          </a:p>
          <a:p>
            <a:endParaRPr lang="en-US" sz="1500" dirty="0">
              <a:solidFill>
                <a:schemeClr val="tx2"/>
              </a:solidFill>
              <a:latin typeface="Open Sans" panose="020B0606030504020204"/>
            </a:endParaRPr>
          </a:p>
          <a:p>
            <a:endParaRPr lang="en-US" sz="1500" dirty="0">
              <a:solidFill>
                <a:schemeClr val="tx2"/>
              </a:solidFill>
              <a:latin typeface="Open Sans" panose="020B0606030504020204"/>
            </a:endParaRPr>
          </a:p>
          <a:p>
            <a:r>
              <a:rPr lang="el-GR" sz="1500" dirty="0">
                <a:solidFill>
                  <a:schemeClr val="tx2"/>
                </a:solidFill>
              </a:rPr>
              <a:t> </a:t>
            </a:r>
            <a:endParaRPr lang="en-US" sz="1500" dirty="0">
              <a:solidFill>
                <a:schemeClr val="tx2"/>
              </a:solidFill>
              <a:latin typeface="Open Sans" panose="020B0606030504020204"/>
            </a:endParaRPr>
          </a:p>
          <a:p>
            <a:endParaRPr lang="el-GR" dirty="0">
              <a:solidFill>
                <a:schemeClr val="tx2"/>
              </a:solidFill>
            </a:endParaRPr>
          </a:p>
        </p:txBody>
      </p:sp>
      <p:cxnSp>
        <p:nvCxnSpPr>
          <p:cNvPr id="6" name="Straight Connector 5">
            <a:extLst>
              <a:ext uri="{FF2B5EF4-FFF2-40B4-BE49-F238E27FC236}">
                <a16:creationId xmlns:a16="http://schemas.microsoft.com/office/drawing/2014/main" id="{370680C2-F7A8-45EA-AFA1-3D67B5EC2D70}"/>
              </a:ext>
            </a:extLst>
          </p:cNvPr>
          <p:cNvCxnSpPr>
            <a:cxnSpLocks/>
          </p:cNvCxnSpPr>
          <p:nvPr/>
        </p:nvCxnSpPr>
        <p:spPr>
          <a:xfrm>
            <a:off x="2665547" y="2579061"/>
            <a:ext cx="0" cy="69413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BAF42EF-F3F4-4B62-8A95-10615CD6D9ED}"/>
              </a:ext>
            </a:extLst>
          </p:cNvPr>
          <p:cNvGrpSpPr/>
          <p:nvPr/>
        </p:nvGrpSpPr>
        <p:grpSpPr>
          <a:xfrm>
            <a:off x="1173095" y="1509471"/>
            <a:ext cx="760737" cy="760736"/>
            <a:chOff x="1379751" y="1855626"/>
            <a:chExt cx="760737" cy="760736"/>
          </a:xfrm>
        </p:grpSpPr>
        <p:sp>
          <p:nvSpPr>
            <p:cNvPr id="8" name="Oval 7">
              <a:extLst>
                <a:ext uri="{FF2B5EF4-FFF2-40B4-BE49-F238E27FC236}">
                  <a16:creationId xmlns:a16="http://schemas.microsoft.com/office/drawing/2014/main" id="{29D8B663-A37F-4A95-85BB-3F7DD74B6463}"/>
                </a:ext>
              </a:extLst>
            </p:cNvPr>
            <p:cNvSpPr/>
            <p:nvPr/>
          </p:nvSpPr>
          <p:spPr>
            <a:xfrm>
              <a:off x="1379751" y="1855626"/>
              <a:ext cx="760737" cy="760736"/>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p>
          </p:txBody>
        </p:sp>
        <p:grpSp>
          <p:nvGrpSpPr>
            <p:cNvPr id="9" name="Group 8">
              <a:extLst>
                <a:ext uri="{FF2B5EF4-FFF2-40B4-BE49-F238E27FC236}">
                  <a16:creationId xmlns:a16="http://schemas.microsoft.com/office/drawing/2014/main" id="{061C476B-0704-4FCC-BB43-66698D1D25B7}"/>
                </a:ext>
              </a:extLst>
            </p:cNvPr>
            <p:cNvGrpSpPr/>
            <p:nvPr/>
          </p:nvGrpSpPr>
          <p:grpSpPr>
            <a:xfrm>
              <a:off x="1534754" y="1956491"/>
              <a:ext cx="508349" cy="507230"/>
              <a:chOff x="5698585" y="3432349"/>
              <a:chExt cx="720725" cy="719138"/>
            </a:xfrm>
            <a:solidFill>
              <a:schemeClr val="bg1">
                <a:lumMod val="85000"/>
              </a:schemeClr>
            </a:solidFill>
          </p:grpSpPr>
          <p:sp>
            <p:nvSpPr>
              <p:cNvPr id="10" name="Freeform 49">
                <a:extLst>
                  <a:ext uri="{FF2B5EF4-FFF2-40B4-BE49-F238E27FC236}">
                    <a16:creationId xmlns:a16="http://schemas.microsoft.com/office/drawing/2014/main" id="{AB4B70C8-1633-4C34-9361-44919904D1EF}"/>
                  </a:ext>
                </a:extLst>
              </p:cNvPr>
              <p:cNvSpPr>
                <a:spLocks/>
              </p:cNvSpPr>
              <p:nvPr/>
            </p:nvSpPr>
            <p:spPr bwMode="auto">
              <a:xfrm>
                <a:off x="5698585" y="3526012"/>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p:spPr>
            <p:txBody>
              <a:bodyPr/>
              <a:lstStyle/>
              <a:p>
                <a:pPr>
                  <a:defRPr/>
                </a:pPr>
                <a:endParaRPr lang="id-ID" sz="1350"/>
              </a:p>
            </p:txBody>
          </p:sp>
          <p:sp>
            <p:nvSpPr>
              <p:cNvPr id="11" name="Freeform 50">
                <a:extLst>
                  <a:ext uri="{FF2B5EF4-FFF2-40B4-BE49-F238E27FC236}">
                    <a16:creationId xmlns:a16="http://schemas.microsoft.com/office/drawing/2014/main" id="{F8F97AFF-BB79-47A1-9D18-3A65CA7B2081}"/>
                  </a:ext>
                </a:extLst>
              </p:cNvPr>
              <p:cNvSpPr>
                <a:spLocks/>
              </p:cNvSpPr>
              <p:nvPr/>
            </p:nvSpPr>
            <p:spPr bwMode="auto">
              <a:xfrm>
                <a:off x="5993860" y="3432349"/>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p:spPr>
            <p:txBody>
              <a:bodyPr/>
              <a:lstStyle/>
              <a:p>
                <a:pPr>
                  <a:defRPr/>
                </a:pPr>
                <a:endParaRPr lang="id-ID" sz="1350"/>
              </a:p>
            </p:txBody>
          </p:sp>
          <p:sp>
            <p:nvSpPr>
              <p:cNvPr id="12" name="Freeform 51">
                <a:extLst>
                  <a:ext uri="{FF2B5EF4-FFF2-40B4-BE49-F238E27FC236}">
                    <a16:creationId xmlns:a16="http://schemas.microsoft.com/office/drawing/2014/main" id="{57DE5385-7D0B-4F0D-90B3-F5D98E103EC0}"/>
                  </a:ext>
                </a:extLst>
              </p:cNvPr>
              <p:cNvSpPr>
                <a:spLocks/>
              </p:cNvSpPr>
              <p:nvPr/>
            </p:nvSpPr>
            <p:spPr bwMode="auto">
              <a:xfrm>
                <a:off x="5855748" y="3684762"/>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p:spPr>
            <p:txBody>
              <a:bodyPr/>
              <a:lstStyle/>
              <a:p>
                <a:pPr>
                  <a:defRPr/>
                </a:pPr>
                <a:endParaRPr lang="id-ID" sz="1350"/>
              </a:p>
            </p:txBody>
          </p:sp>
        </p:grpSp>
      </p:grpSp>
      <p:grpSp>
        <p:nvGrpSpPr>
          <p:cNvPr id="13" name="Group 12">
            <a:extLst>
              <a:ext uri="{FF2B5EF4-FFF2-40B4-BE49-F238E27FC236}">
                <a16:creationId xmlns:a16="http://schemas.microsoft.com/office/drawing/2014/main" id="{48E70891-8D8E-4A26-A557-A6332FEF2149}"/>
              </a:ext>
            </a:extLst>
          </p:cNvPr>
          <p:cNvGrpSpPr/>
          <p:nvPr/>
        </p:nvGrpSpPr>
        <p:grpSpPr>
          <a:xfrm>
            <a:off x="1172967" y="3528806"/>
            <a:ext cx="760993" cy="760991"/>
            <a:chOff x="1327947" y="3571805"/>
            <a:chExt cx="760993" cy="760991"/>
          </a:xfrm>
        </p:grpSpPr>
        <p:sp>
          <p:nvSpPr>
            <p:cNvPr id="14" name="Oval 13">
              <a:extLst>
                <a:ext uri="{FF2B5EF4-FFF2-40B4-BE49-F238E27FC236}">
                  <a16:creationId xmlns:a16="http://schemas.microsoft.com/office/drawing/2014/main" id="{6FE766BC-572F-48BB-8673-A2D4D5C128E9}"/>
                </a:ext>
              </a:extLst>
            </p:cNvPr>
            <p:cNvSpPr/>
            <p:nvPr/>
          </p:nvSpPr>
          <p:spPr>
            <a:xfrm>
              <a:off x="1327947" y="3571805"/>
              <a:ext cx="760993" cy="760991"/>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p>
          </p:txBody>
        </p:sp>
        <p:grpSp>
          <p:nvGrpSpPr>
            <p:cNvPr id="15" name="Group 14">
              <a:extLst>
                <a:ext uri="{FF2B5EF4-FFF2-40B4-BE49-F238E27FC236}">
                  <a16:creationId xmlns:a16="http://schemas.microsoft.com/office/drawing/2014/main" id="{1E58B6A3-DD17-4FD4-A6BB-D29C4844B3C4}"/>
                </a:ext>
              </a:extLst>
            </p:cNvPr>
            <p:cNvGrpSpPr/>
            <p:nvPr/>
          </p:nvGrpSpPr>
          <p:grpSpPr>
            <a:xfrm>
              <a:off x="1483997" y="3742474"/>
              <a:ext cx="441029" cy="419652"/>
              <a:chOff x="1588" y="4763"/>
              <a:chExt cx="6746875" cy="6419850"/>
            </a:xfrm>
            <a:solidFill>
              <a:schemeClr val="bg2"/>
            </a:solidFill>
          </p:grpSpPr>
          <p:sp>
            <p:nvSpPr>
              <p:cNvPr id="16" name="Freeform 5">
                <a:extLst>
                  <a:ext uri="{FF2B5EF4-FFF2-40B4-BE49-F238E27FC236}">
                    <a16:creationId xmlns:a16="http://schemas.microsoft.com/office/drawing/2014/main" id="{55214CB7-4D58-447B-9CBF-4F9F8B3135AB}"/>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a:lstStyle/>
              <a:p>
                <a:pPr>
                  <a:defRPr/>
                </a:pPr>
                <a:endParaRPr lang="id-ID" sz="1350"/>
              </a:p>
            </p:txBody>
          </p:sp>
          <p:sp>
            <p:nvSpPr>
              <p:cNvPr id="17" name="Freeform 6">
                <a:extLst>
                  <a:ext uri="{FF2B5EF4-FFF2-40B4-BE49-F238E27FC236}">
                    <a16:creationId xmlns:a16="http://schemas.microsoft.com/office/drawing/2014/main" id="{FF948881-5F48-4F7D-8EBB-8BF1CCE14FFE}"/>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a:lstStyle/>
              <a:p>
                <a:pPr>
                  <a:defRPr/>
                </a:pPr>
                <a:endParaRPr lang="id-ID" sz="1350"/>
              </a:p>
            </p:txBody>
          </p:sp>
          <p:sp>
            <p:nvSpPr>
              <p:cNvPr id="18" name="Freeform 7">
                <a:extLst>
                  <a:ext uri="{FF2B5EF4-FFF2-40B4-BE49-F238E27FC236}">
                    <a16:creationId xmlns:a16="http://schemas.microsoft.com/office/drawing/2014/main" id="{DDCD410F-CA7B-4C2B-8FEF-E911983F5686}"/>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a:lstStyle/>
              <a:p>
                <a:pPr>
                  <a:defRPr/>
                </a:pPr>
                <a:endParaRPr lang="id-ID" sz="1350"/>
              </a:p>
            </p:txBody>
          </p:sp>
          <p:sp>
            <p:nvSpPr>
              <p:cNvPr id="19" name="Freeform 8">
                <a:extLst>
                  <a:ext uri="{FF2B5EF4-FFF2-40B4-BE49-F238E27FC236}">
                    <a16:creationId xmlns:a16="http://schemas.microsoft.com/office/drawing/2014/main" id="{61AFFBC2-C61D-4F0B-9536-EDD7CB201DC6}"/>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a:lstStyle/>
              <a:p>
                <a:pPr>
                  <a:defRPr/>
                </a:pPr>
                <a:endParaRPr lang="id-ID" sz="1350"/>
              </a:p>
            </p:txBody>
          </p:sp>
          <p:sp>
            <p:nvSpPr>
              <p:cNvPr id="20" name="Freeform 9">
                <a:extLst>
                  <a:ext uri="{FF2B5EF4-FFF2-40B4-BE49-F238E27FC236}">
                    <a16:creationId xmlns:a16="http://schemas.microsoft.com/office/drawing/2014/main" id="{DF8409A1-5454-4DAF-8795-201917ACBF28}"/>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a:lstStyle/>
              <a:p>
                <a:pPr>
                  <a:defRPr/>
                </a:pPr>
                <a:endParaRPr lang="id-ID" sz="1350"/>
              </a:p>
            </p:txBody>
          </p:sp>
          <p:sp>
            <p:nvSpPr>
              <p:cNvPr id="21" name="Freeform 10">
                <a:extLst>
                  <a:ext uri="{FF2B5EF4-FFF2-40B4-BE49-F238E27FC236}">
                    <a16:creationId xmlns:a16="http://schemas.microsoft.com/office/drawing/2014/main" id="{20E3A855-4B38-499B-8FDA-0C37DAECCB2C}"/>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a:lstStyle/>
              <a:p>
                <a:pPr>
                  <a:defRPr/>
                </a:pPr>
                <a:endParaRPr lang="id-ID" sz="1350"/>
              </a:p>
            </p:txBody>
          </p:sp>
          <p:sp>
            <p:nvSpPr>
              <p:cNvPr id="22" name="Freeform 11">
                <a:extLst>
                  <a:ext uri="{FF2B5EF4-FFF2-40B4-BE49-F238E27FC236}">
                    <a16:creationId xmlns:a16="http://schemas.microsoft.com/office/drawing/2014/main" id="{FD12457C-D41C-4ABD-95B6-7AB2AF5FB8A2}"/>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a:lstStyle/>
              <a:p>
                <a:pPr>
                  <a:defRPr/>
                </a:pPr>
                <a:endParaRPr lang="id-ID" sz="1350"/>
              </a:p>
            </p:txBody>
          </p:sp>
        </p:grpSp>
      </p:grpSp>
      <p:grpSp>
        <p:nvGrpSpPr>
          <p:cNvPr id="23" name="Group 22">
            <a:extLst>
              <a:ext uri="{FF2B5EF4-FFF2-40B4-BE49-F238E27FC236}">
                <a16:creationId xmlns:a16="http://schemas.microsoft.com/office/drawing/2014/main" id="{1EB06FF2-C85B-41DC-9932-0BFF29FD546C}"/>
              </a:ext>
            </a:extLst>
          </p:cNvPr>
          <p:cNvGrpSpPr/>
          <p:nvPr/>
        </p:nvGrpSpPr>
        <p:grpSpPr>
          <a:xfrm>
            <a:off x="1179225" y="2525269"/>
            <a:ext cx="748476" cy="748475"/>
            <a:chOff x="1362748" y="2692049"/>
            <a:chExt cx="748476" cy="748475"/>
          </a:xfrm>
        </p:grpSpPr>
        <p:sp>
          <p:nvSpPr>
            <p:cNvPr id="24" name="Oval 23">
              <a:extLst>
                <a:ext uri="{FF2B5EF4-FFF2-40B4-BE49-F238E27FC236}">
                  <a16:creationId xmlns:a16="http://schemas.microsoft.com/office/drawing/2014/main" id="{7DF7F57C-708A-45D5-A536-ED5B40879132}"/>
                </a:ext>
              </a:extLst>
            </p:cNvPr>
            <p:cNvSpPr/>
            <p:nvPr/>
          </p:nvSpPr>
          <p:spPr>
            <a:xfrm>
              <a:off x="1362748" y="2692049"/>
              <a:ext cx="748476" cy="748475"/>
            </a:xfrm>
            <a:prstGeom prst="ellipse">
              <a:avLst/>
            </a:prstGeom>
            <a:solidFill>
              <a:schemeClr val="accent6">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p>
          </p:txBody>
        </p:sp>
        <p:grpSp>
          <p:nvGrpSpPr>
            <p:cNvPr id="25" name="Group 24">
              <a:extLst>
                <a:ext uri="{FF2B5EF4-FFF2-40B4-BE49-F238E27FC236}">
                  <a16:creationId xmlns:a16="http://schemas.microsoft.com/office/drawing/2014/main" id="{50106353-EB94-4B5B-87FF-5436817044D8}"/>
                </a:ext>
              </a:extLst>
            </p:cNvPr>
            <p:cNvGrpSpPr/>
            <p:nvPr/>
          </p:nvGrpSpPr>
          <p:grpSpPr>
            <a:xfrm>
              <a:off x="1569273" y="2842206"/>
              <a:ext cx="319679" cy="425360"/>
              <a:chOff x="7913688" y="-280988"/>
              <a:chExt cx="1733550" cy="2306638"/>
            </a:xfrm>
            <a:solidFill>
              <a:schemeClr val="bg2"/>
            </a:solidFill>
          </p:grpSpPr>
          <p:sp>
            <p:nvSpPr>
              <p:cNvPr id="26" name="Freeform 29">
                <a:extLst>
                  <a:ext uri="{FF2B5EF4-FFF2-40B4-BE49-F238E27FC236}">
                    <a16:creationId xmlns:a16="http://schemas.microsoft.com/office/drawing/2014/main" id="{4E74F533-6F5A-4EE1-AF2E-18B7DE5B3ACB}"/>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a:lstStyle/>
              <a:p>
                <a:pPr>
                  <a:defRPr/>
                </a:pPr>
                <a:endParaRPr lang="id-ID" sz="1350"/>
              </a:p>
            </p:txBody>
          </p:sp>
          <p:sp>
            <p:nvSpPr>
              <p:cNvPr id="27" name="Freeform 30">
                <a:extLst>
                  <a:ext uri="{FF2B5EF4-FFF2-40B4-BE49-F238E27FC236}">
                    <a16:creationId xmlns:a16="http://schemas.microsoft.com/office/drawing/2014/main" id="{D4A127C5-8943-4F20-BB2C-94B40CE9131D}"/>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a:lstStyle/>
              <a:p>
                <a:pPr>
                  <a:defRPr/>
                </a:pPr>
                <a:endParaRPr lang="id-ID" sz="1350"/>
              </a:p>
            </p:txBody>
          </p:sp>
          <p:sp>
            <p:nvSpPr>
              <p:cNvPr id="28" name="Freeform 31">
                <a:extLst>
                  <a:ext uri="{FF2B5EF4-FFF2-40B4-BE49-F238E27FC236}">
                    <a16:creationId xmlns:a16="http://schemas.microsoft.com/office/drawing/2014/main" id="{B5B8C609-0136-43B3-A575-D81C7C77A092}"/>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a:lstStyle/>
              <a:p>
                <a:pPr>
                  <a:defRPr/>
                </a:pPr>
                <a:endParaRPr lang="id-ID" sz="1350"/>
              </a:p>
            </p:txBody>
          </p:sp>
          <p:sp>
            <p:nvSpPr>
              <p:cNvPr id="29" name="Freeform 32">
                <a:extLst>
                  <a:ext uri="{FF2B5EF4-FFF2-40B4-BE49-F238E27FC236}">
                    <a16:creationId xmlns:a16="http://schemas.microsoft.com/office/drawing/2014/main" id="{BB42B901-CE96-4C50-AAB7-424C2ABA5B7A}"/>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a:lstStyle/>
              <a:p>
                <a:pPr>
                  <a:defRPr/>
                </a:pPr>
                <a:endParaRPr lang="id-ID" sz="1350"/>
              </a:p>
            </p:txBody>
          </p:sp>
          <p:sp>
            <p:nvSpPr>
              <p:cNvPr id="30" name="Freeform 33">
                <a:extLst>
                  <a:ext uri="{FF2B5EF4-FFF2-40B4-BE49-F238E27FC236}">
                    <a16:creationId xmlns:a16="http://schemas.microsoft.com/office/drawing/2014/main" id="{4FE60A40-72A7-4538-990B-C05AF33DE7D0}"/>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a:lstStyle/>
              <a:p>
                <a:pPr>
                  <a:defRPr/>
                </a:pPr>
                <a:endParaRPr lang="id-ID" sz="1350"/>
              </a:p>
            </p:txBody>
          </p:sp>
          <p:sp>
            <p:nvSpPr>
              <p:cNvPr id="31" name="Freeform 34">
                <a:extLst>
                  <a:ext uri="{FF2B5EF4-FFF2-40B4-BE49-F238E27FC236}">
                    <a16:creationId xmlns:a16="http://schemas.microsoft.com/office/drawing/2014/main" id="{53B93723-9922-4E75-B41B-D4311F4CCBB7}"/>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a:lstStyle/>
              <a:p>
                <a:pPr>
                  <a:defRPr/>
                </a:pPr>
                <a:endParaRPr lang="id-ID" sz="1350"/>
              </a:p>
            </p:txBody>
          </p:sp>
          <p:sp>
            <p:nvSpPr>
              <p:cNvPr id="32" name="Freeform 35">
                <a:extLst>
                  <a:ext uri="{FF2B5EF4-FFF2-40B4-BE49-F238E27FC236}">
                    <a16:creationId xmlns:a16="http://schemas.microsoft.com/office/drawing/2014/main" id="{CA5018A4-6068-4512-9788-C0E015EC0FED}"/>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a:lstStyle/>
              <a:p>
                <a:pPr>
                  <a:defRPr/>
                </a:pPr>
                <a:endParaRPr lang="id-ID" sz="1350"/>
              </a:p>
            </p:txBody>
          </p:sp>
          <p:sp>
            <p:nvSpPr>
              <p:cNvPr id="33" name="Freeform 36">
                <a:extLst>
                  <a:ext uri="{FF2B5EF4-FFF2-40B4-BE49-F238E27FC236}">
                    <a16:creationId xmlns:a16="http://schemas.microsoft.com/office/drawing/2014/main" id="{700C00B2-842C-4576-91D1-D6B6A787F778}"/>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a:lstStyle/>
              <a:p>
                <a:pPr>
                  <a:defRPr/>
                </a:pPr>
                <a:endParaRPr lang="id-ID" sz="1350"/>
              </a:p>
            </p:txBody>
          </p:sp>
        </p:grpSp>
      </p:grpSp>
      <p:cxnSp>
        <p:nvCxnSpPr>
          <p:cNvPr id="41" name="Straight Connector 40">
            <a:extLst>
              <a:ext uri="{FF2B5EF4-FFF2-40B4-BE49-F238E27FC236}">
                <a16:creationId xmlns:a16="http://schemas.microsoft.com/office/drawing/2014/main" id="{BD720EFA-512B-4577-A042-DE738505702F}"/>
              </a:ext>
            </a:extLst>
          </p:cNvPr>
          <p:cNvCxnSpPr>
            <a:cxnSpLocks/>
          </p:cNvCxnSpPr>
          <p:nvPr/>
        </p:nvCxnSpPr>
        <p:spPr>
          <a:xfrm>
            <a:off x="2665547" y="1563352"/>
            <a:ext cx="0" cy="69413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48DC7B-51B7-4AAA-BAC3-900466039951}"/>
              </a:ext>
            </a:extLst>
          </p:cNvPr>
          <p:cNvCxnSpPr>
            <a:cxnSpLocks/>
          </p:cNvCxnSpPr>
          <p:nvPr/>
        </p:nvCxnSpPr>
        <p:spPr>
          <a:xfrm>
            <a:off x="2665547" y="4654395"/>
            <a:ext cx="0" cy="69413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6777E70-DEC0-4C54-9EAF-E32BBC893CEB}"/>
              </a:ext>
            </a:extLst>
          </p:cNvPr>
          <p:cNvCxnSpPr>
            <a:cxnSpLocks/>
          </p:cNvCxnSpPr>
          <p:nvPr/>
        </p:nvCxnSpPr>
        <p:spPr>
          <a:xfrm>
            <a:off x="2665547" y="3632265"/>
            <a:ext cx="0" cy="69413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6DC27D29-0C1B-4C8D-B77C-73E68A3CEA2A}"/>
              </a:ext>
            </a:extLst>
          </p:cNvPr>
          <p:cNvGrpSpPr/>
          <p:nvPr/>
        </p:nvGrpSpPr>
        <p:grpSpPr>
          <a:xfrm>
            <a:off x="1014124" y="4544859"/>
            <a:ext cx="1078677" cy="748475"/>
            <a:chOff x="1014124" y="4544859"/>
            <a:chExt cx="1078677" cy="748475"/>
          </a:xfrm>
        </p:grpSpPr>
        <p:sp>
          <p:nvSpPr>
            <p:cNvPr id="46" name="Oval 45">
              <a:extLst>
                <a:ext uri="{FF2B5EF4-FFF2-40B4-BE49-F238E27FC236}">
                  <a16:creationId xmlns:a16="http://schemas.microsoft.com/office/drawing/2014/main" id="{8B6DD63C-62FF-486C-A94E-78082352664A}"/>
                </a:ext>
              </a:extLst>
            </p:cNvPr>
            <p:cNvSpPr/>
            <p:nvPr/>
          </p:nvSpPr>
          <p:spPr>
            <a:xfrm>
              <a:off x="1179225" y="4544859"/>
              <a:ext cx="748476" cy="748475"/>
            </a:xfrm>
            <a:prstGeom prst="ellipse">
              <a:avLst/>
            </a:prstGeom>
            <a:solidFill>
              <a:srgbClr val="29988E"/>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pic>
          <p:nvPicPr>
            <p:cNvPr id="47" name="Picture 46">
              <a:extLst>
                <a:ext uri="{FF2B5EF4-FFF2-40B4-BE49-F238E27FC236}">
                  <a16:creationId xmlns:a16="http://schemas.microsoft.com/office/drawing/2014/main" id="{5DC45A67-5460-48C4-AB29-359986287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124" y="4567622"/>
              <a:ext cx="1078677" cy="613979"/>
            </a:xfrm>
            <a:prstGeom prst="rect">
              <a:avLst/>
            </a:prstGeom>
          </p:spPr>
        </p:pic>
      </p:grpSp>
    </p:spTree>
    <p:extLst>
      <p:ext uri="{BB962C8B-B14F-4D97-AF65-F5344CB8AC3E}">
        <p14:creationId xmlns:p14="http://schemas.microsoft.com/office/powerpoint/2010/main" val="1159181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081B0E5C-283F-4C27-83B0-700131F18928}"/>
              </a:ext>
            </a:extLst>
          </p:cNvPr>
          <p:cNvSpPr txBox="1">
            <a:spLocks/>
          </p:cNvSpPr>
          <p:nvPr/>
        </p:nvSpPr>
        <p:spPr>
          <a:xfrm>
            <a:off x="338240" y="301048"/>
            <a:ext cx="6844109" cy="7007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Open Sans" panose="020B0606030504020204"/>
              </a:rPr>
              <a:t>Digital Transformation</a:t>
            </a:r>
            <a:endParaRPr lang="el-GR" sz="2400" dirty="0"/>
          </a:p>
        </p:txBody>
      </p:sp>
      <p:sp>
        <p:nvSpPr>
          <p:cNvPr id="5" name="Ορθογώνιο 3">
            <a:extLst>
              <a:ext uri="{FF2B5EF4-FFF2-40B4-BE49-F238E27FC236}">
                <a16:creationId xmlns:a16="http://schemas.microsoft.com/office/drawing/2014/main" id="{D1D686AB-D705-4CE4-A01E-346992A1F589}"/>
              </a:ext>
            </a:extLst>
          </p:cNvPr>
          <p:cNvSpPr/>
          <p:nvPr/>
        </p:nvSpPr>
        <p:spPr>
          <a:xfrm>
            <a:off x="2817177" y="1073778"/>
            <a:ext cx="4823177" cy="1754326"/>
          </a:xfrm>
          <a:prstGeom prst="rect">
            <a:avLst/>
          </a:prstGeom>
        </p:spPr>
        <p:txBody>
          <a:bodyPr wrap="square">
            <a:spAutoFit/>
          </a:bodyPr>
          <a:lstStyle/>
          <a:p>
            <a:endParaRPr lang="en-US" sz="1500" dirty="0">
              <a:solidFill>
                <a:schemeClr val="tx2"/>
              </a:solidFill>
              <a:latin typeface="Open Sans" panose="020B0606030504020204"/>
            </a:endParaRPr>
          </a:p>
          <a:p>
            <a:endParaRPr lang="en-US" sz="1500" dirty="0">
              <a:solidFill>
                <a:schemeClr val="tx2"/>
              </a:solidFill>
              <a:latin typeface="Open Sans" panose="020B0606030504020204"/>
            </a:endParaRPr>
          </a:p>
          <a:p>
            <a:r>
              <a:rPr lang="en-US" sz="1500" dirty="0">
                <a:solidFill>
                  <a:schemeClr val="tx2"/>
                </a:solidFill>
                <a:latin typeface="Open Sans" panose="020B0606030504020204"/>
              </a:rPr>
              <a:t>Utilizing the broadening of the market due to digital transformation of SME’s and new legislation of e- invoicing (official start Jan.2021) </a:t>
            </a:r>
          </a:p>
          <a:p>
            <a:r>
              <a:rPr lang="el-GR" sz="1500" dirty="0">
                <a:solidFill>
                  <a:schemeClr val="tx2"/>
                </a:solidFill>
              </a:rPr>
              <a:t> </a:t>
            </a:r>
            <a:endParaRPr lang="en-US" sz="1500" dirty="0">
              <a:solidFill>
                <a:schemeClr val="tx2"/>
              </a:solidFill>
              <a:latin typeface="Open Sans" panose="020B0606030504020204"/>
            </a:endParaRPr>
          </a:p>
          <a:p>
            <a:endParaRPr lang="el-GR" dirty="0">
              <a:solidFill>
                <a:schemeClr val="tx2"/>
              </a:solidFill>
            </a:endParaRPr>
          </a:p>
        </p:txBody>
      </p:sp>
      <p:grpSp>
        <p:nvGrpSpPr>
          <p:cNvPr id="7" name="Group 6">
            <a:extLst>
              <a:ext uri="{FF2B5EF4-FFF2-40B4-BE49-F238E27FC236}">
                <a16:creationId xmlns:a16="http://schemas.microsoft.com/office/drawing/2014/main" id="{5BAF42EF-F3F4-4B62-8A95-10615CD6D9ED}"/>
              </a:ext>
            </a:extLst>
          </p:cNvPr>
          <p:cNvGrpSpPr/>
          <p:nvPr/>
        </p:nvGrpSpPr>
        <p:grpSpPr>
          <a:xfrm>
            <a:off x="1173095" y="1509471"/>
            <a:ext cx="760737" cy="760736"/>
            <a:chOff x="1379751" y="1855626"/>
            <a:chExt cx="760737" cy="760736"/>
          </a:xfrm>
        </p:grpSpPr>
        <p:sp>
          <p:nvSpPr>
            <p:cNvPr id="8" name="Oval 7">
              <a:extLst>
                <a:ext uri="{FF2B5EF4-FFF2-40B4-BE49-F238E27FC236}">
                  <a16:creationId xmlns:a16="http://schemas.microsoft.com/office/drawing/2014/main" id="{29D8B663-A37F-4A95-85BB-3F7DD74B6463}"/>
                </a:ext>
              </a:extLst>
            </p:cNvPr>
            <p:cNvSpPr/>
            <p:nvPr/>
          </p:nvSpPr>
          <p:spPr>
            <a:xfrm>
              <a:off x="1379751" y="1855626"/>
              <a:ext cx="760737" cy="760736"/>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a:p>
          </p:txBody>
        </p:sp>
        <p:grpSp>
          <p:nvGrpSpPr>
            <p:cNvPr id="9" name="Group 8">
              <a:extLst>
                <a:ext uri="{FF2B5EF4-FFF2-40B4-BE49-F238E27FC236}">
                  <a16:creationId xmlns:a16="http://schemas.microsoft.com/office/drawing/2014/main" id="{061C476B-0704-4FCC-BB43-66698D1D25B7}"/>
                </a:ext>
              </a:extLst>
            </p:cNvPr>
            <p:cNvGrpSpPr/>
            <p:nvPr/>
          </p:nvGrpSpPr>
          <p:grpSpPr>
            <a:xfrm>
              <a:off x="1534754" y="1956491"/>
              <a:ext cx="508349" cy="507230"/>
              <a:chOff x="5698585" y="3432349"/>
              <a:chExt cx="720725" cy="719138"/>
            </a:xfrm>
            <a:solidFill>
              <a:schemeClr val="bg1">
                <a:lumMod val="85000"/>
              </a:schemeClr>
            </a:solidFill>
          </p:grpSpPr>
          <p:sp>
            <p:nvSpPr>
              <p:cNvPr id="10" name="Freeform 49">
                <a:extLst>
                  <a:ext uri="{FF2B5EF4-FFF2-40B4-BE49-F238E27FC236}">
                    <a16:creationId xmlns:a16="http://schemas.microsoft.com/office/drawing/2014/main" id="{AB4B70C8-1633-4C34-9361-44919904D1EF}"/>
                  </a:ext>
                </a:extLst>
              </p:cNvPr>
              <p:cNvSpPr>
                <a:spLocks/>
              </p:cNvSpPr>
              <p:nvPr/>
            </p:nvSpPr>
            <p:spPr bwMode="auto">
              <a:xfrm>
                <a:off x="5698585" y="3526012"/>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p:spPr>
            <p:txBody>
              <a:bodyPr/>
              <a:lstStyle/>
              <a:p>
                <a:pPr>
                  <a:defRPr/>
                </a:pPr>
                <a:endParaRPr lang="id-ID" sz="1350"/>
              </a:p>
            </p:txBody>
          </p:sp>
          <p:sp>
            <p:nvSpPr>
              <p:cNvPr id="11" name="Freeform 50">
                <a:extLst>
                  <a:ext uri="{FF2B5EF4-FFF2-40B4-BE49-F238E27FC236}">
                    <a16:creationId xmlns:a16="http://schemas.microsoft.com/office/drawing/2014/main" id="{F8F97AFF-BB79-47A1-9D18-3A65CA7B2081}"/>
                  </a:ext>
                </a:extLst>
              </p:cNvPr>
              <p:cNvSpPr>
                <a:spLocks/>
              </p:cNvSpPr>
              <p:nvPr/>
            </p:nvSpPr>
            <p:spPr bwMode="auto">
              <a:xfrm>
                <a:off x="5993860" y="3432349"/>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p:spPr>
            <p:txBody>
              <a:bodyPr/>
              <a:lstStyle/>
              <a:p>
                <a:pPr>
                  <a:defRPr/>
                </a:pPr>
                <a:endParaRPr lang="id-ID" sz="1350"/>
              </a:p>
            </p:txBody>
          </p:sp>
          <p:sp>
            <p:nvSpPr>
              <p:cNvPr id="12" name="Freeform 51">
                <a:extLst>
                  <a:ext uri="{FF2B5EF4-FFF2-40B4-BE49-F238E27FC236}">
                    <a16:creationId xmlns:a16="http://schemas.microsoft.com/office/drawing/2014/main" id="{57DE5385-7D0B-4F0D-90B3-F5D98E103EC0}"/>
                  </a:ext>
                </a:extLst>
              </p:cNvPr>
              <p:cNvSpPr>
                <a:spLocks/>
              </p:cNvSpPr>
              <p:nvPr/>
            </p:nvSpPr>
            <p:spPr bwMode="auto">
              <a:xfrm>
                <a:off x="5855748" y="3684762"/>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p:spPr>
            <p:txBody>
              <a:bodyPr/>
              <a:lstStyle/>
              <a:p>
                <a:pPr>
                  <a:defRPr/>
                </a:pPr>
                <a:endParaRPr lang="id-ID" sz="1350"/>
              </a:p>
            </p:txBody>
          </p:sp>
        </p:grpSp>
      </p:grpSp>
      <p:cxnSp>
        <p:nvCxnSpPr>
          <p:cNvPr id="41" name="Straight Connector 40">
            <a:extLst>
              <a:ext uri="{FF2B5EF4-FFF2-40B4-BE49-F238E27FC236}">
                <a16:creationId xmlns:a16="http://schemas.microsoft.com/office/drawing/2014/main" id="{BD720EFA-512B-4577-A042-DE738505702F}"/>
              </a:ext>
            </a:extLst>
          </p:cNvPr>
          <p:cNvCxnSpPr>
            <a:cxnSpLocks/>
          </p:cNvCxnSpPr>
          <p:nvPr/>
        </p:nvCxnSpPr>
        <p:spPr>
          <a:xfrm>
            <a:off x="2665547" y="1563352"/>
            <a:ext cx="0" cy="69413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A2BE64-B51D-48CB-A837-0A18862A4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10" y="2382178"/>
            <a:ext cx="7751419" cy="4174774"/>
          </a:xfrm>
          <a:prstGeom prst="rect">
            <a:avLst/>
          </a:prstGeom>
        </p:spPr>
      </p:pic>
      <p:pic>
        <p:nvPicPr>
          <p:cNvPr id="13" name="Picture 12">
            <a:extLst>
              <a:ext uri="{FF2B5EF4-FFF2-40B4-BE49-F238E27FC236}">
                <a16:creationId xmlns:a16="http://schemas.microsoft.com/office/drawing/2014/main" id="{42906B5C-0885-4028-AD1F-0474A8B04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999" y="4029897"/>
            <a:ext cx="4481081" cy="2440372"/>
          </a:xfrm>
          <a:prstGeom prst="rect">
            <a:avLst/>
          </a:prstGeom>
        </p:spPr>
      </p:pic>
      <p:pic>
        <p:nvPicPr>
          <p:cNvPr id="15" name="Picture 14">
            <a:extLst>
              <a:ext uri="{FF2B5EF4-FFF2-40B4-BE49-F238E27FC236}">
                <a16:creationId xmlns:a16="http://schemas.microsoft.com/office/drawing/2014/main" id="{7B260F8E-3E89-487A-9160-62969C3A1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337" y="2458221"/>
            <a:ext cx="1447326" cy="1447326"/>
          </a:xfrm>
          <a:prstGeom prst="rect">
            <a:avLst/>
          </a:prstGeom>
        </p:spPr>
      </p:pic>
    </p:spTree>
    <p:extLst>
      <p:ext uri="{BB962C8B-B14F-4D97-AF65-F5344CB8AC3E}">
        <p14:creationId xmlns:p14="http://schemas.microsoft.com/office/powerpoint/2010/main" val="24420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51B3A1-EF67-4412-924B-DF6BFF164DDB}"/>
              </a:ext>
            </a:extLst>
          </p:cNvPr>
          <p:cNvSpPr txBox="1">
            <a:spLocks/>
          </p:cNvSpPr>
          <p:nvPr/>
        </p:nvSpPr>
        <p:spPr>
          <a:xfrm>
            <a:off x="544218" y="1340184"/>
            <a:ext cx="7886700" cy="412127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300">
                <a:solidFill>
                  <a:schemeClr val="tx2"/>
                </a:solidFill>
                <a:latin typeface="Open Sans" panose="020B0606030504020204"/>
              </a:rPr>
              <a:t>e- invoice </a:t>
            </a:r>
          </a:p>
          <a:p>
            <a:r>
              <a:rPr lang="en-US" sz="3300">
                <a:solidFill>
                  <a:schemeClr val="tx2"/>
                </a:solidFill>
                <a:latin typeface="Open Sans" panose="020B0606030504020204"/>
              </a:rPr>
              <a:t>On line data sending to</a:t>
            </a:r>
            <a:endParaRPr lang="el-GR" sz="3300">
              <a:solidFill>
                <a:schemeClr val="tx2"/>
              </a:solidFill>
              <a:latin typeface="Open Sans" panose="020B0606030504020204"/>
            </a:endParaRPr>
          </a:p>
          <a:p>
            <a:endParaRPr lang="el-GR" sz="3300">
              <a:solidFill>
                <a:schemeClr val="tx2"/>
              </a:solidFill>
              <a:latin typeface="Open Sans" panose="020B0606030504020204"/>
            </a:endParaRPr>
          </a:p>
          <a:p>
            <a:r>
              <a:rPr lang="en-US" sz="3300">
                <a:solidFill>
                  <a:schemeClr val="tx2"/>
                </a:solidFill>
                <a:latin typeface="Open Sans" panose="020B0606030504020204"/>
              </a:rPr>
              <a:t> </a:t>
            </a:r>
          </a:p>
          <a:p>
            <a:endParaRPr lang="el-GR" sz="3300">
              <a:solidFill>
                <a:schemeClr val="tx2"/>
              </a:solidFill>
              <a:latin typeface="Open Sans" panose="020B0606030504020204"/>
            </a:endParaRPr>
          </a:p>
          <a:p>
            <a:endParaRPr lang="el-GR" sz="3300">
              <a:solidFill>
                <a:schemeClr val="tx2"/>
              </a:solidFill>
              <a:latin typeface="Open Sans" panose="020B0606030504020204"/>
            </a:endParaRPr>
          </a:p>
          <a:p>
            <a:r>
              <a:rPr lang="en-US" sz="3300">
                <a:solidFill>
                  <a:schemeClr val="tx2"/>
                </a:solidFill>
                <a:latin typeface="Open Sans" panose="020B0606030504020204"/>
              </a:rPr>
              <a:t>Major Business Opportunity!</a:t>
            </a:r>
          </a:p>
          <a:p>
            <a:r>
              <a:rPr lang="en-US" sz="1800">
                <a:solidFill>
                  <a:schemeClr val="tx2"/>
                </a:solidFill>
                <a:latin typeface="Open Sans" panose="020B0606030504020204"/>
              </a:rPr>
              <a:t>Official Launch Jan.2021</a:t>
            </a:r>
            <a:endParaRPr lang="el-GR" sz="1800" dirty="0">
              <a:solidFill>
                <a:schemeClr val="tx2"/>
              </a:solidFill>
            </a:endParaRPr>
          </a:p>
        </p:txBody>
      </p:sp>
      <p:pic>
        <p:nvPicPr>
          <p:cNvPr id="5" name="Picture 4">
            <a:extLst>
              <a:ext uri="{FF2B5EF4-FFF2-40B4-BE49-F238E27FC236}">
                <a16:creationId xmlns:a16="http://schemas.microsoft.com/office/drawing/2014/main" id="{9BD43003-510E-47BA-A5A6-6A31F063B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206" y="2981723"/>
            <a:ext cx="3514725" cy="838200"/>
          </a:xfrm>
          <a:prstGeom prst="rect">
            <a:avLst/>
          </a:prstGeom>
        </p:spPr>
      </p:pic>
    </p:spTree>
    <p:extLst>
      <p:ext uri="{BB962C8B-B14F-4D97-AF65-F5344CB8AC3E}">
        <p14:creationId xmlns:p14="http://schemas.microsoft.com/office/powerpoint/2010/main" val="3630156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4772332" cy="461665"/>
          </a:xfrm>
          <a:prstGeom prst="rect">
            <a:avLst/>
          </a:prstGeom>
          <a:noFill/>
        </p:spPr>
        <p:txBody>
          <a:bodyPr wrap="none" rtlCol="0">
            <a:spAutoFit/>
          </a:bodyPr>
          <a:lstStyle/>
          <a:p>
            <a:r>
              <a:rPr lang="en-US" sz="2400" b="1" dirty="0"/>
              <a:t>Leveraging superior route to market</a:t>
            </a:r>
            <a:endParaRPr lang="el-GR" sz="2400" b="1" dirty="0"/>
          </a:p>
        </p:txBody>
      </p:sp>
      <p:sp>
        <p:nvSpPr>
          <p:cNvPr id="21" name="Slide Number Placeholder 20"/>
          <p:cNvSpPr>
            <a:spLocks noGrp="1"/>
          </p:cNvSpPr>
          <p:nvPr>
            <p:ph type="sldNum" sz="quarter" idx="12"/>
          </p:nvPr>
        </p:nvSpPr>
        <p:spPr>
          <a:xfrm>
            <a:off x="6684773" y="6437336"/>
            <a:ext cx="2133600" cy="365125"/>
          </a:xfrm>
        </p:spPr>
        <p:txBody>
          <a:bodyPr/>
          <a:lstStyle/>
          <a:p>
            <a:fld id="{A3E6470A-6707-4621-BF98-804D53622584}" type="slidenum">
              <a:rPr lang="el-GR" smtClean="0"/>
              <a:pPr/>
              <a:t>24</a:t>
            </a:fld>
            <a:endParaRPr lang="el-GR"/>
          </a:p>
        </p:txBody>
      </p:sp>
      <p:sp>
        <p:nvSpPr>
          <p:cNvPr id="6" name="BJPseudoFooter">
            <a:extLst>
              <a:ext uri="{FF2B5EF4-FFF2-40B4-BE49-F238E27FC236}">
                <a16:creationId xmlns:a16="http://schemas.microsoft.com/office/drawing/2014/main" id="{1C8C880B-DF98-42A9-BEE2-8BB5C6BA407B}"/>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2" name="Rounded Rectangle 90">
            <a:extLst>
              <a:ext uri="{FF2B5EF4-FFF2-40B4-BE49-F238E27FC236}">
                <a16:creationId xmlns:a16="http://schemas.microsoft.com/office/drawing/2014/main" id="{EB4DDD9D-36E4-432C-A6AD-D7CD0EF721EE}"/>
              </a:ext>
            </a:extLst>
          </p:cNvPr>
          <p:cNvSpPr/>
          <p:nvPr/>
        </p:nvSpPr>
        <p:spPr>
          <a:xfrm rot="16200000">
            <a:off x="-224907" y="2763982"/>
            <a:ext cx="2196812" cy="5238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Existing clients</a:t>
            </a:r>
            <a:endParaRPr lang="el-GR" sz="1600" b="1" dirty="0"/>
          </a:p>
        </p:txBody>
      </p:sp>
      <p:sp>
        <p:nvSpPr>
          <p:cNvPr id="3" name="Rounded Rectangle 90">
            <a:extLst>
              <a:ext uri="{FF2B5EF4-FFF2-40B4-BE49-F238E27FC236}">
                <a16:creationId xmlns:a16="http://schemas.microsoft.com/office/drawing/2014/main" id="{9F3EC9AD-BC2D-4CFA-BDCD-6DB78492341E}"/>
              </a:ext>
            </a:extLst>
          </p:cNvPr>
          <p:cNvSpPr/>
          <p:nvPr/>
        </p:nvSpPr>
        <p:spPr>
          <a:xfrm rot="16200000">
            <a:off x="-224907" y="5183631"/>
            <a:ext cx="2196812" cy="523875"/>
          </a:xfrm>
          <a:prstGeom prst="roundRect">
            <a:avLst/>
          </a:prstGeom>
          <a:solidFill>
            <a:schemeClr val="accent3"/>
          </a:solidFill>
          <a:ln>
            <a:noFill/>
          </a:ln>
          <a:effectLst>
            <a:outerShdw blurRad="57785" dist="33020" dir="3180000" algn="ctr">
              <a:srgbClr val="000000">
                <a:alpha val="30000"/>
              </a:srgbClr>
            </a:outerShdw>
          </a:effectLst>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New clients</a:t>
            </a:r>
            <a:endParaRPr lang="el-GR" sz="1600" b="1" dirty="0">
              <a:solidFill>
                <a:schemeClr val="bg1"/>
              </a:solidFill>
            </a:endParaRPr>
          </a:p>
        </p:txBody>
      </p:sp>
      <p:sp>
        <p:nvSpPr>
          <p:cNvPr id="4" name="Rounded Rectangle 11">
            <a:extLst>
              <a:ext uri="{FF2B5EF4-FFF2-40B4-BE49-F238E27FC236}">
                <a16:creationId xmlns:a16="http://schemas.microsoft.com/office/drawing/2014/main" id="{8CF1B797-26DD-43C3-8836-ED88694E9B98}"/>
              </a:ext>
            </a:extLst>
          </p:cNvPr>
          <p:cNvSpPr/>
          <p:nvPr/>
        </p:nvSpPr>
        <p:spPr>
          <a:xfrm>
            <a:off x="4837109" y="4347162"/>
            <a:ext cx="3695329" cy="2196813"/>
          </a:xfrm>
          <a:prstGeom prst="roundRect">
            <a:avLst>
              <a:gd name="adj" fmla="val 5394"/>
            </a:avLst>
          </a:prstGeom>
          <a:noFill/>
          <a:ln w="12700" cap="flat" cmpd="sng" algn="ctr">
            <a:solidFill>
              <a:srgbClr val="70AD47"/>
            </a:solid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endParaRPr kumimoji="0" lang="el-GR" sz="11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5" name="Rounded Rectangle 11">
            <a:extLst>
              <a:ext uri="{FF2B5EF4-FFF2-40B4-BE49-F238E27FC236}">
                <a16:creationId xmlns:a16="http://schemas.microsoft.com/office/drawing/2014/main" id="{CD8CA58F-C546-4FA6-B4BD-668630F436F5}"/>
              </a:ext>
            </a:extLst>
          </p:cNvPr>
          <p:cNvSpPr/>
          <p:nvPr/>
        </p:nvSpPr>
        <p:spPr>
          <a:xfrm>
            <a:off x="1363415" y="1927513"/>
            <a:ext cx="7169024" cy="2196813"/>
          </a:xfrm>
          <a:prstGeom prst="roundRect">
            <a:avLst>
              <a:gd name="adj" fmla="val 5394"/>
            </a:avLst>
          </a:prstGeom>
          <a:noFill/>
          <a:ln w="12700" cap="flat" cmpd="sng" algn="ctr">
            <a:solidFill>
              <a:srgbClr val="193B65"/>
            </a:solid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endParaRPr kumimoji="0" lang="el-GR" sz="11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Rounded Rectangle 4">
            <a:extLst>
              <a:ext uri="{FF2B5EF4-FFF2-40B4-BE49-F238E27FC236}">
                <a16:creationId xmlns:a16="http://schemas.microsoft.com/office/drawing/2014/main" id="{796ECD2E-A32E-4B04-9414-1C8CB9B2D35B}"/>
              </a:ext>
            </a:extLst>
          </p:cNvPr>
          <p:cNvSpPr/>
          <p:nvPr/>
        </p:nvSpPr>
        <p:spPr>
          <a:xfrm>
            <a:off x="5383892" y="2696925"/>
            <a:ext cx="1809751" cy="1203463"/>
          </a:xfrm>
          <a:prstGeom prst="roundRect">
            <a:avLst/>
          </a:prstGeom>
          <a:solidFill>
            <a:schemeClr val="accent6"/>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p>
            <a:endParaRPr lang="el-GR" sz="1200" dirty="0">
              <a:solidFill>
                <a:schemeClr val="tx1"/>
              </a:solidFill>
            </a:endParaRPr>
          </a:p>
        </p:txBody>
      </p:sp>
      <p:sp>
        <p:nvSpPr>
          <p:cNvPr id="23" name="TextBox 22">
            <a:extLst>
              <a:ext uri="{FF2B5EF4-FFF2-40B4-BE49-F238E27FC236}">
                <a16:creationId xmlns:a16="http://schemas.microsoft.com/office/drawing/2014/main" id="{184F41DC-2B8B-48F3-9181-19A84979A244}"/>
              </a:ext>
            </a:extLst>
          </p:cNvPr>
          <p:cNvSpPr txBox="1"/>
          <p:nvPr/>
        </p:nvSpPr>
        <p:spPr>
          <a:xfrm>
            <a:off x="5525029" y="3194688"/>
            <a:ext cx="1599672" cy="646331"/>
          </a:xfrm>
          <a:prstGeom prst="rect">
            <a:avLst/>
          </a:prstGeom>
          <a:noFill/>
        </p:spPr>
        <p:txBody>
          <a:bodyPr wrap="square">
            <a:spAutoFit/>
          </a:bodyPr>
          <a:lstStyle/>
          <a:p>
            <a:r>
              <a:rPr lang="en-US" sz="1800" b="1" dirty="0">
                <a:solidFill>
                  <a:schemeClr val="bg1"/>
                </a:solidFill>
              </a:rPr>
              <a:t>Tax accounting office</a:t>
            </a:r>
            <a:endParaRPr lang="el-GR" sz="1800" b="1" dirty="0">
              <a:solidFill>
                <a:schemeClr val="bg1"/>
              </a:solidFill>
            </a:endParaRPr>
          </a:p>
        </p:txBody>
      </p:sp>
      <p:sp>
        <p:nvSpPr>
          <p:cNvPr id="25" name="TextBox 24">
            <a:extLst>
              <a:ext uri="{FF2B5EF4-FFF2-40B4-BE49-F238E27FC236}">
                <a16:creationId xmlns:a16="http://schemas.microsoft.com/office/drawing/2014/main" id="{60215F9F-C2F9-40F9-BDEF-B55AFC08B281}"/>
              </a:ext>
            </a:extLst>
          </p:cNvPr>
          <p:cNvSpPr txBox="1"/>
          <p:nvPr/>
        </p:nvSpPr>
        <p:spPr>
          <a:xfrm>
            <a:off x="5924945" y="3874131"/>
            <a:ext cx="4572000" cy="307777"/>
          </a:xfrm>
          <a:prstGeom prst="rect">
            <a:avLst/>
          </a:prstGeom>
          <a:noFill/>
        </p:spPr>
        <p:txBody>
          <a:bodyPr wrap="square">
            <a:spAutoFit/>
          </a:bodyPr>
          <a:lstStyle/>
          <a:p>
            <a:r>
              <a:rPr lang="en-US" sz="1400" dirty="0">
                <a:solidFill>
                  <a:srgbClr val="002060"/>
                </a:solidFill>
              </a:rPr>
              <a:t>+1</a:t>
            </a:r>
            <a:r>
              <a:rPr lang="el-GR" sz="1400" dirty="0">
                <a:solidFill>
                  <a:srgbClr val="002060"/>
                </a:solidFill>
              </a:rPr>
              <a:t>2.</a:t>
            </a:r>
            <a:r>
              <a:rPr lang="en-US" sz="1400" dirty="0">
                <a:solidFill>
                  <a:srgbClr val="002060"/>
                </a:solidFill>
              </a:rPr>
              <a:t>00</a:t>
            </a:r>
            <a:r>
              <a:rPr lang="el-GR" sz="1400" dirty="0">
                <a:solidFill>
                  <a:srgbClr val="002060"/>
                </a:solidFill>
              </a:rPr>
              <a:t>0</a:t>
            </a:r>
            <a:r>
              <a:rPr lang="en-US" sz="1400" dirty="0">
                <a:solidFill>
                  <a:srgbClr val="002060"/>
                </a:solidFill>
              </a:rPr>
              <a:t> Clients</a:t>
            </a:r>
          </a:p>
        </p:txBody>
      </p:sp>
      <p:cxnSp>
        <p:nvCxnSpPr>
          <p:cNvPr id="80" name="Connector: Elbow 79">
            <a:extLst>
              <a:ext uri="{FF2B5EF4-FFF2-40B4-BE49-F238E27FC236}">
                <a16:creationId xmlns:a16="http://schemas.microsoft.com/office/drawing/2014/main" id="{926CF605-ED07-482E-97A8-D56722E12D78}"/>
              </a:ext>
            </a:extLst>
          </p:cNvPr>
          <p:cNvCxnSpPr>
            <a:cxnSpLocks/>
            <a:stCxn id="78" idx="2"/>
            <a:endCxn id="9" idx="0"/>
          </p:cNvCxnSpPr>
          <p:nvPr/>
        </p:nvCxnSpPr>
        <p:spPr>
          <a:xfrm rot="16200000" flipH="1">
            <a:off x="4990299" y="1398455"/>
            <a:ext cx="1145281" cy="1451658"/>
          </a:xfrm>
          <a:prstGeom prst="bentConnector3">
            <a:avLst>
              <a:gd name="adj1" fmla="val 1756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0DDA86A8-FECE-4719-9E7C-46AE4F323C0F}"/>
              </a:ext>
            </a:extLst>
          </p:cNvPr>
          <p:cNvCxnSpPr>
            <a:cxnSpLocks/>
            <a:stCxn id="78" idx="2"/>
            <a:endCxn id="24" idx="0"/>
          </p:cNvCxnSpPr>
          <p:nvPr/>
        </p:nvCxnSpPr>
        <p:spPr>
          <a:xfrm rot="5400000">
            <a:off x="3486199" y="1346013"/>
            <a:ext cx="1145281" cy="1556542"/>
          </a:xfrm>
          <a:prstGeom prst="bentConnector3">
            <a:avLst>
              <a:gd name="adj1" fmla="val 1756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ounded Rectangle 4">
            <a:extLst>
              <a:ext uri="{FF2B5EF4-FFF2-40B4-BE49-F238E27FC236}">
                <a16:creationId xmlns:a16="http://schemas.microsoft.com/office/drawing/2014/main" id="{13C54F32-A1CF-463B-9777-DEA47790466F}"/>
              </a:ext>
            </a:extLst>
          </p:cNvPr>
          <p:cNvSpPr/>
          <p:nvPr/>
        </p:nvSpPr>
        <p:spPr>
          <a:xfrm>
            <a:off x="2375692" y="2696925"/>
            <a:ext cx="1809751" cy="1203463"/>
          </a:xfrm>
          <a:prstGeom prst="roundRect">
            <a:avLst/>
          </a:prstGeom>
          <a:solidFill>
            <a:srgbClr val="0070C0"/>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p>
            <a:endParaRPr lang="el-GR" sz="1200" dirty="0"/>
          </a:p>
        </p:txBody>
      </p:sp>
      <p:sp>
        <p:nvSpPr>
          <p:cNvPr id="29" name="TextBox 28">
            <a:extLst>
              <a:ext uri="{FF2B5EF4-FFF2-40B4-BE49-F238E27FC236}">
                <a16:creationId xmlns:a16="http://schemas.microsoft.com/office/drawing/2014/main" id="{ABE8A9EB-6BEA-4A57-9940-B831D2C652DC}"/>
              </a:ext>
            </a:extLst>
          </p:cNvPr>
          <p:cNvSpPr txBox="1"/>
          <p:nvPr/>
        </p:nvSpPr>
        <p:spPr>
          <a:xfrm>
            <a:off x="2386824" y="3194688"/>
            <a:ext cx="2055171" cy="646331"/>
          </a:xfrm>
          <a:prstGeom prst="rect">
            <a:avLst/>
          </a:prstGeom>
          <a:noFill/>
        </p:spPr>
        <p:txBody>
          <a:bodyPr wrap="square">
            <a:spAutoFit/>
          </a:bodyPr>
          <a:lstStyle/>
          <a:p>
            <a:r>
              <a:rPr lang="en-US" b="1" dirty="0">
                <a:solidFill>
                  <a:schemeClr val="bg1"/>
                </a:solidFill>
              </a:rPr>
              <a:t>Large &amp; Medium-sized businesses</a:t>
            </a:r>
            <a:endParaRPr lang="el-GR" sz="1800" b="1" dirty="0">
              <a:solidFill>
                <a:schemeClr val="bg1"/>
              </a:solidFill>
            </a:endParaRPr>
          </a:p>
        </p:txBody>
      </p:sp>
      <p:sp>
        <p:nvSpPr>
          <p:cNvPr id="35" name="TextBox 34">
            <a:extLst>
              <a:ext uri="{FF2B5EF4-FFF2-40B4-BE49-F238E27FC236}">
                <a16:creationId xmlns:a16="http://schemas.microsoft.com/office/drawing/2014/main" id="{B4213052-8641-4DD1-AAC8-A3CCEFA0A3BA}"/>
              </a:ext>
            </a:extLst>
          </p:cNvPr>
          <p:cNvSpPr txBox="1"/>
          <p:nvPr/>
        </p:nvSpPr>
        <p:spPr>
          <a:xfrm>
            <a:off x="2386824" y="3841018"/>
            <a:ext cx="4572000" cy="523220"/>
          </a:xfrm>
          <a:prstGeom prst="rect">
            <a:avLst/>
          </a:prstGeom>
          <a:noFill/>
        </p:spPr>
        <p:txBody>
          <a:bodyPr wrap="square">
            <a:spAutoFit/>
          </a:bodyPr>
          <a:lstStyle/>
          <a:p>
            <a:r>
              <a:rPr lang="en-US" sz="1400" dirty="0">
                <a:solidFill>
                  <a:srgbClr val="002060"/>
                </a:solidFill>
              </a:rPr>
              <a:t>+</a:t>
            </a:r>
            <a:r>
              <a:rPr lang="el-GR" sz="1400" dirty="0">
                <a:solidFill>
                  <a:srgbClr val="002060"/>
                </a:solidFill>
              </a:rPr>
              <a:t>18</a:t>
            </a:r>
            <a:r>
              <a:rPr lang="en-US" sz="1400" dirty="0">
                <a:solidFill>
                  <a:srgbClr val="002060"/>
                </a:solidFill>
              </a:rPr>
              <a:t>.000 Clients</a:t>
            </a:r>
            <a:r>
              <a:rPr lang="el-GR" sz="1400" dirty="0">
                <a:solidFill>
                  <a:srgbClr val="002060"/>
                </a:solidFill>
              </a:rPr>
              <a:t>		      			</a:t>
            </a:r>
            <a:endParaRPr lang="en-US" sz="1400" dirty="0">
              <a:solidFill>
                <a:srgbClr val="002060"/>
              </a:solidFill>
            </a:endParaRPr>
          </a:p>
        </p:txBody>
      </p:sp>
      <p:sp>
        <p:nvSpPr>
          <p:cNvPr id="88" name="Rectangle 87">
            <a:extLst>
              <a:ext uri="{FF2B5EF4-FFF2-40B4-BE49-F238E27FC236}">
                <a16:creationId xmlns:a16="http://schemas.microsoft.com/office/drawing/2014/main" id="{27AF3F09-5907-481D-B6F3-B891B3FBBD15}"/>
              </a:ext>
            </a:extLst>
          </p:cNvPr>
          <p:cNvSpPr/>
          <p:nvPr/>
        </p:nvSpPr>
        <p:spPr>
          <a:xfrm>
            <a:off x="1923958" y="1938989"/>
            <a:ext cx="2900244" cy="74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BD8FFE8-376F-4872-8A53-781C8598CEBB}"/>
              </a:ext>
            </a:extLst>
          </p:cNvPr>
          <p:cNvSpPr/>
          <p:nvPr/>
        </p:nvSpPr>
        <p:spPr>
          <a:xfrm>
            <a:off x="4947927" y="1938989"/>
            <a:ext cx="2900244" cy="74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9BFF7BCC-2728-464D-BBA7-C990DFD46AB7}"/>
              </a:ext>
            </a:extLst>
          </p:cNvPr>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2386824" y="2152823"/>
            <a:ext cx="316753" cy="320035"/>
          </a:xfrm>
          <a:prstGeom prst="rect">
            <a:avLst/>
          </a:prstGeom>
        </p:spPr>
      </p:pic>
      <p:sp>
        <p:nvSpPr>
          <p:cNvPr id="43" name="TextBox 42">
            <a:extLst>
              <a:ext uri="{FF2B5EF4-FFF2-40B4-BE49-F238E27FC236}">
                <a16:creationId xmlns:a16="http://schemas.microsoft.com/office/drawing/2014/main" id="{A5A435B3-85D2-4940-A2C3-0C73B9F59CA6}"/>
              </a:ext>
            </a:extLst>
          </p:cNvPr>
          <p:cNvSpPr txBox="1"/>
          <p:nvPr/>
        </p:nvSpPr>
        <p:spPr>
          <a:xfrm>
            <a:off x="2697672" y="2119905"/>
            <a:ext cx="1744323" cy="338554"/>
          </a:xfrm>
          <a:prstGeom prst="rect">
            <a:avLst/>
          </a:prstGeom>
          <a:noFill/>
        </p:spPr>
        <p:txBody>
          <a:bodyPr wrap="square" rtlCol="0">
            <a:spAutoFit/>
          </a:bodyPr>
          <a:lstStyle/>
          <a:p>
            <a:r>
              <a:rPr lang="en-US" sz="1600" dirty="0"/>
              <a:t>PYLON ERP &amp; HRM</a:t>
            </a:r>
          </a:p>
        </p:txBody>
      </p:sp>
      <p:pic>
        <p:nvPicPr>
          <p:cNvPr id="45" name="Picture 44">
            <a:extLst>
              <a:ext uri="{FF2B5EF4-FFF2-40B4-BE49-F238E27FC236}">
                <a16:creationId xmlns:a16="http://schemas.microsoft.com/office/drawing/2014/main" id="{1D150CA7-8E61-4BE4-8F72-9C34FF05C2B3}"/>
              </a:ext>
            </a:extLst>
          </p:cNvPr>
          <p:cNvPicPr>
            <a:picLocks noChangeAspect="1"/>
          </p:cNvPicPr>
          <p:nvPr/>
        </p:nvPicPr>
        <p:blipFill>
          <a:blip r:embed="rId5"/>
          <a:stretch>
            <a:fillRect/>
          </a:stretch>
        </p:blipFill>
        <p:spPr>
          <a:xfrm>
            <a:off x="5363081" y="2163659"/>
            <a:ext cx="1009915" cy="468690"/>
          </a:xfrm>
          <a:prstGeom prst="rect">
            <a:avLst/>
          </a:prstGeom>
        </p:spPr>
      </p:pic>
      <p:pic>
        <p:nvPicPr>
          <p:cNvPr id="47" name="Picture 46">
            <a:extLst>
              <a:ext uri="{FF2B5EF4-FFF2-40B4-BE49-F238E27FC236}">
                <a16:creationId xmlns:a16="http://schemas.microsoft.com/office/drawing/2014/main" id="{30B8AB32-2AB3-4BC6-A82A-BDBB0B7BC984}"/>
              </a:ext>
            </a:extLst>
          </p:cNvPr>
          <p:cNvPicPr>
            <a:picLocks noChangeAspect="1"/>
          </p:cNvPicPr>
          <p:nvPr/>
        </p:nvPicPr>
        <p:blipFill>
          <a:blip r:embed="rId6"/>
          <a:stretch>
            <a:fillRect/>
          </a:stretch>
        </p:blipFill>
        <p:spPr>
          <a:xfrm>
            <a:off x="6420378" y="2139159"/>
            <a:ext cx="773265" cy="500675"/>
          </a:xfrm>
          <a:prstGeom prst="rect">
            <a:avLst/>
          </a:prstGeom>
        </p:spPr>
      </p:pic>
      <p:cxnSp>
        <p:nvCxnSpPr>
          <p:cNvPr id="52" name="Straight Arrow Connector 51">
            <a:extLst>
              <a:ext uri="{FF2B5EF4-FFF2-40B4-BE49-F238E27FC236}">
                <a16:creationId xmlns:a16="http://schemas.microsoft.com/office/drawing/2014/main" id="{D40BE906-2D7F-41AB-BFA2-EE6256640115}"/>
              </a:ext>
            </a:extLst>
          </p:cNvPr>
          <p:cNvCxnSpPr>
            <a:cxnSpLocks/>
          </p:cNvCxnSpPr>
          <p:nvPr/>
        </p:nvCxnSpPr>
        <p:spPr>
          <a:xfrm>
            <a:off x="5973923" y="3860009"/>
            <a:ext cx="0" cy="1106579"/>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6" name="Rounded Rectangle 4">
            <a:extLst>
              <a:ext uri="{FF2B5EF4-FFF2-40B4-BE49-F238E27FC236}">
                <a16:creationId xmlns:a16="http://schemas.microsoft.com/office/drawing/2014/main" id="{51C7842B-6150-447B-8E6C-D51128F5319B}"/>
              </a:ext>
            </a:extLst>
          </p:cNvPr>
          <p:cNvSpPr/>
          <p:nvPr/>
        </p:nvSpPr>
        <p:spPr>
          <a:xfrm>
            <a:off x="5069048" y="5022027"/>
            <a:ext cx="1809751" cy="12034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1" dirty="0">
              <a:solidFill>
                <a:schemeClr val="lt1"/>
              </a:solidFill>
            </a:endParaRPr>
          </a:p>
        </p:txBody>
      </p:sp>
      <p:sp>
        <p:nvSpPr>
          <p:cNvPr id="58" name="TextBox 57">
            <a:extLst>
              <a:ext uri="{FF2B5EF4-FFF2-40B4-BE49-F238E27FC236}">
                <a16:creationId xmlns:a16="http://schemas.microsoft.com/office/drawing/2014/main" id="{74852F8A-3E85-4571-9AD2-8D3D28AA1FEB}"/>
              </a:ext>
            </a:extLst>
          </p:cNvPr>
          <p:cNvSpPr txBox="1"/>
          <p:nvPr/>
        </p:nvSpPr>
        <p:spPr>
          <a:xfrm>
            <a:off x="5080180" y="5519790"/>
            <a:ext cx="2055171" cy="646331"/>
          </a:xfrm>
          <a:prstGeom prst="rect">
            <a:avLst/>
          </a:prstGeom>
          <a:noFill/>
        </p:spPr>
        <p:txBody>
          <a:bodyPr wrap="square">
            <a:spAutoFit/>
          </a:bodyPr>
          <a:lstStyle/>
          <a:p>
            <a:r>
              <a:rPr lang="en-US" b="1" dirty="0">
                <a:solidFill>
                  <a:schemeClr val="bg1"/>
                </a:solidFill>
              </a:rPr>
              <a:t>Medium &amp; Small sized businesses</a:t>
            </a:r>
            <a:endParaRPr lang="el-GR" sz="1800" b="1" dirty="0">
              <a:solidFill>
                <a:schemeClr val="bg1"/>
              </a:solidFill>
            </a:endParaRPr>
          </a:p>
        </p:txBody>
      </p:sp>
      <p:pic>
        <p:nvPicPr>
          <p:cNvPr id="60" name="Graphic 3" descr="Store">
            <a:extLst>
              <a:ext uri="{FF2B5EF4-FFF2-40B4-BE49-F238E27FC236}">
                <a16:creationId xmlns:a16="http://schemas.microsoft.com/office/drawing/2014/main" id="{D696674E-70A5-46D5-A652-AA6385DE21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04316" y="5137415"/>
            <a:ext cx="373524" cy="301367"/>
          </a:xfrm>
          <a:prstGeom prst="rect">
            <a:avLst/>
          </a:prstGeom>
        </p:spPr>
      </p:pic>
      <p:pic>
        <p:nvPicPr>
          <p:cNvPr id="64" name="Graphic 3" descr="Store">
            <a:extLst>
              <a:ext uri="{FF2B5EF4-FFF2-40B4-BE49-F238E27FC236}">
                <a16:creationId xmlns:a16="http://schemas.microsoft.com/office/drawing/2014/main" id="{47E0F761-D343-45E6-A6A5-288D40DB795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9056" y="5137415"/>
            <a:ext cx="373524" cy="301367"/>
          </a:xfrm>
          <a:prstGeom prst="rect">
            <a:avLst/>
          </a:prstGeom>
        </p:spPr>
      </p:pic>
      <p:pic>
        <p:nvPicPr>
          <p:cNvPr id="66" name="Graphic 3" descr="Store">
            <a:extLst>
              <a:ext uri="{FF2B5EF4-FFF2-40B4-BE49-F238E27FC236}">
                <a16:creationId xmlns:a16="http://schemas.microsoft.com/office/drawing/2014/main" id="{767D8014-94C3-4048-A21E-DE0BD058F6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3849" y="5127965"/>
            <a:ext cx="373524" cy="301367"/>
          </a:xfrm>
          <a:prstGeom prst="rect">
            <a:avLst/>
          </a:prstGeom>
        </p:spPr>
      </p:pic>
      <p:pic>
        <p:nvPicPr>
          <p:cNvPr id="70" name="Picture 6" descr="Αποτέλεσμα εικόνας για client icon&quot;">
            <a:hlinkClick r:id="rId9"/>
            <a:extLst>
              <a:ext uri="{FF2B5EF4-FFF2-40B4-BE49-F238E27FC236}">
                <a16:creationId xmlns:a16="http://schemas.microsoft.com/office/drawing/2014/main" id="{2155D607-8187-462F-8466-52CF1131E0B2}"/>
              </a:ext>
            </a:extLst>
          </p:cNvPr>
          <p:cNvPicPr>
            <a:picLocks noChangeAspect="1" noChangeArrowheads="1"/>
          </p:cNvPicPr>
          <p:nvPr/>
        </p:nvPicPr>
        <p:blipFill>
          <a:blip r:embed="rId10" cstate="print">
            <a:biLevel thresh="25000"/>
            <a:extLst>
              <a:ext uri="{BEBA8EAE-BF5A-486C-A8C5-ECC9F3942E4B}">
                <a14:imgProps xmlns:a14="http://schemas.microsoft.com/office/drawing/2010/main">
                  <a14:imgLayer r:embed="rId11">
                    <a14:imgEffect>
                      <a14:sharpenSoften amount="100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640444" y="2835791"/>
            <a:ext cx="344372" cy="35851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27" descr="Schoolhouse">
            <a:extLst>
              <a:ext uri="{FF2B5EF4-FFF2-40B4-BE49-F238E27FC236}">
                <a16:creationId xmlns:a16="http://schemas.microsoft.com/office/drawing/2014/main" id="{F1C5C657-698D-4EB6-8C70-F5402EE55AD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55329" y="2745191"/>
            <a:ext cx="542397" cy="530723"/>
          </a:xfrm>
          <a:prstGeom prst="rect">
            <a:avLst/>
          </a:prstGeom>
        </p:spPr>
      </p:pic>
      <p:pic>
        <p:nvPicPr>
          <p:cNvPr id="72" name="Picture 71">
            <a:extLst>
              <a:ext uri="{FF2B5EF4-FFF2-40B4-BE49-F238E27FC236}">
                <a16:creationId xmlns:a16="http://schemas.microsoft.com/office/drawing/2014/main" id="{8E4B6E19-6DDA-4569-8DC5-1CB117F50F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96161" y="4436676"/>
            <a:ext cx="903659" cy="458253"/>
          </a:xfrm>
          <a:prstGeom prst="rect">
            <a:avLst/>
          </a:prstGeom>
        </p:spPr>
      </p:pic>
      <p:sp>
        <p:nvSpPr>
          <p:cNvPr id="76" name="TextBox 75">
            <a:extLst>
              <a:ext uri="{FF2B5EF4-FFF2-40B4-BE49-F238E27FC236}">
                <a16:creationId xmlns:a16="http://schemas.microsoft.com/office/drawing/2014/main" id="{B08093A0-8033-4392-93A1-3CC22A0B688E}"/>
              </a:ext>
            </a:extLst>
          </p:cNvPr>
          <p:cNvSpPr txBox="1"/>
          <p:nvPr/>
        </p:nvSpPr>
        <p:spPr>
          <a:xfrm>
            <a:off x="7000808" y="4983502"/>
            <a:ext cx="1641664" cy="646331"/>
          </a:xfrm>
          <a:prstGeom prst="rect">
            <a:avLst/>
          </a:prstGeom>
          <a:noFill/>
        </p:spPr>
        <p:txBody>
          <a:bodyPr wrap="square" rtlCol="0">
            <a:spAutoFit/>
          </a:bodyPr>
          <a:lstStyle/>
          <a:p>
            <a:r>
              <a:rPr lang="en-US" sz="1200" i="1" dirty="0">
                <a:solidFill>
                  <a:schemeClr val="tx1">
                    <a:lumMod val="65000"/>
                    <a:lumOff val="35000"/>
                  </a:schemeClr>
                </a:solidFill>
              </a:rPr>
              <a:t>On average, there are 4</a:t>
            </a:r>
            <a:r>
              <a:rPr lang="el-GR" sz="1200" i="1" dirty="0">
                <a:solidFill>
                  <a:schemeClr val="tx1">
                    <a:lumMod val="65000"/>
                    <a:lumOff val="35000"/>
                  </a:schemeClr>
                </a:solidFill>
              </a:rPr>
              <a:t>0</a:t>
            </a:r>
            <a:r>
              <a:rPr lang="en-US" sz="1200" i="1" dirty="0">
                <a:solidFill>
                  <a:schemeClr val="tx1">
                    <a:lumMod val="65000"/>
                    <a:lumOff val="35000"/>
                  </a:schemeClr>
                </a:solidFill>
              </a:rPr>
              <a:t> customers per tax accounting office</a:t>
            </a:r>
            <a:endParaRPr lang="el-GR" sz="1200" b="1" i="1" dirty="0">
              <a:solidFill>
                <a:schemeClr val="tx1">
                  <a:lumMod val="65000"/>
                  <a:lumOff val="35000"/>
                </a:schemeClr>
              </a:solidFill>
            </a:endParaRPr>
          </a:p>
        </p:txBody>
      </p:sp>
      <p:pic>
        <p:nvPicPr>
          <p:cNvPr id="78" name="Picture 77">
            <a:extLst>
              <a:ext uri="{FF2B5EF4-FFF2-40B4-BE49-F238E27FC236}">
                <a16:creationId xmlns:a16="http://schemas.microsoft.com/office/drawing/2014/main" id="{B89A6132-560B-44EB-B452-7B791451289F}"/>
              </a:ext>
            </a:extLst>
          </p:cNvPr>
          <p:cNvPicPr>
            <a:picLocks noChangeAspect="1"/>
          </p:cNvPicPr>
          <p:nvPr/>
        </p:nvPicPr>
        <p:blipFill>
          <a:blip r:embed="rId15"/>
          <a:stretch>
            <a:fillRect/>
          </a:stretch>
        </p:blipFill>
        <p:spPr>
          <a:xfrm>
            <a:off x="4311138" y="980822"/>
            <a:ext cx="1051943" cy="570822"/>
          </a:xfrm>
          <a:prstGeom prst="rect">
            <a:avLst/>
          </a:prstGeom>
        </p:spPr>
      </p:pic>
      <p:sp>
        <p:nvSpPr>
          <p:cNvPr id="92" name="TextBox 91">
            <a:extLst>
              <a:ext uri="{FF2B5EF4-FFF2-40B4-BE49-F238E27FC236}">
                <a16:creationId xmlns:a16="http://schemas.microsoft.com/office/drawing/2014/main" id="{36802A9A-3A48-46A8-B950-73D5EB4E59D5}"/>
              </a:ext>
            </a:extLst>
          </p:cNvPr>
          <p:cNvSpPr txBox="1"/>
          <p:nvPr/>
        </p:nvSpPr>
        <p:spPr>
          <a:xfrm>
            <a:off x="2126170" y="4622089"/>
            <a:ext cx="2569159" cy="1323439"/>
          </a:xfrm>
          <a:prstGeom prst="rect">
            <a:avLst/>
          </a:prstGeom>
          <a:noFill/>
        </p:spPr>
        <p:txBody>
          <a:bodyPr wrap="square" rtlCol="0">
            <a:spAutoFit/>
          </a:bodyPr>
          <a:lstStyle/>
          <a:p>
            <a:r>
              <a:rPr lang="en-US" sz="1600" b="1" i="1" dirty="0">
                <a:solidFill>
                  <a:srgbClr val="275C9D"/>
                </a:solidFill>
              </a:rPr>
              <a:t> Penetration in large &amp; medium-sized businesses through digitization, vertical offerings and adjacent product offerings</a:t>
            </a:r>
            <a:endParaRPr lang="el-GR" sz="1600" b="1" i="1" dirty="0">
              <a:solidFill>
                <a:srgbClr val="275C9D"/>
              </a:solidFill>
            </a:endParaRPr>
          </a:p>
        </p:txBody>
      </p:sp>
      <p:cxnSp>
        <p:nvCxnSpPr>
          <p:cNvPr id="93" name="Straight Arrow Connector 92">
            <a:extLst>
              <a:ext uri="{FF2B5EF4-FFF2-40B4-BE49-F238E27FC236}">
                <a16:creationId xmlns:a16="http://schemas.microsoft.com/office/drawing/2014/main" id="{26C817A0-3BB1-475F-B5F4-E7EE4FA6A72A}"/>
              </a:ext>
            </a:extLst>
          </p:cNvPr>
          <p:cNvCxnSpPr>
            <a:cxnSpLocks/>
          </p:cNvCxnSpPr>
          <p:nvPr/>
        </p:nvCxnSpPr>
        <p:spPr>
          <a:xfrm>
            <a:off x="3787080" y="3900387"/>
            <a:ext cx="0" cy="721702"/>
          </a:xfrm>
          <a:prstGeom prst="straightConnector1">
            <a:avLst/>
          </a:prstGeom>
          <a:ln w="28575">
            <a:solidFill>
              <a:srgbClr val="275C9D"/>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78996" y="4447214"/>
            <a:ext cx="316753" cy="320035"/>
          </a:xfrm>
          <a:prstGeom prst="rect">
            <a:avLst/>
          </a:prstGeom>
        </p:spPr>
      </p:pic>
      <p:sp>
        <p:nvSpPr>
          <p:cNvPr id="38" name="TextBox 37"/>
          <p:cNvSpPr txBox="1"/>
          <p:nvPr/>
        </p:nvSpPr>
        <p:spPr>
          <a:xfrm>
            <a:off x="7070811" y="4720367"/>
            <a:ext cx="1603903" cy="246221"/>
          </a:xfrm>
          <a:prstGeom prst="rect">
            <a:avLst/>
          </a:prstGeom>
          <a:noFill/>
        </p:spPr>
        <p:txBody>
          <a:bodyPr wrap="square" rtlCol="0">
            <a:spAutoFit/>
          </a:bodyPr>
          <a:lstStyle/>
          <a:p>
            <a:r>
              <a:rPr lang="en-US" sz="1000" dirty="0"/>
              <a:t>PYLON Commercial </a:t>
            </a:r>
          </a:p>
        </p:txBody>
      </p:sp>
      <p:sp>
        <p:nvSpPr>
          <p:cNvPr id="8" name="Rounded Rectangle 1">
            <a:extLst>
              <a:ext uri="{FF2B5EF4-FFF2-40B4-BE49-F238E27FC236}">
                <a16:creationId xmlns:a16="http://schemas.microsoft.com/office/drawing/2014/main" id="{188BE552-0F5C-4416-A372-F5D439AD6DA8}"/>
              </a:ext>
            </a:extLst>
          </p:cNvPr>
          <p:cNvSpPr/>
          <p:nvPr/>
        </p:nvSpPr>
        <p:spPr>
          <a:xfrm>
            <a:off x="5082125" y="6229477"/>
            <a:ext cx="1809751" cy="267228"/>
          </a:xfrm>
          <a:prstGeom prst="round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70C0"/>
                </a:solidFill>
              </a:rPr>
              <a:t>Potential +450.000 Clients </a:t>
            </a:r>
            <a:endParaRPr lang="el-GR" sz="1050" b="1" dirty="0">
              <a:solidFill>
                <a:srgbClr val="0070C0"/>
              </a:solidFill>
            </a:endParaRPr>
          </a:p>
        </p:txBody>
      </p:sp>
    </p:spTree>
    <p:extLst>
      <p:ext uri="{BB962C8B-B14F-4D97-AF65-F5344CB8AC3E}">
        <p14:creationId xmlns:p14="http://schemas.microsoft.com/office/powerpoint/2010/main" val="33268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88640" y="135811"/>
            <a:ext cx="7237040" cy="830997"/>
          </a:xfrm>
          <a:prstGeom prst="rect">
            <a:avLst/>
          </a:prstGeom>
          <a:noFill/>
        </p:spPr>
        <p:txBody>
          <a:bodyPr wrap="square" rtlCol="0">
            <a:spAutoFit/>
          </a:bodyPr>
          <a:lstStyle/>
          <a:p>
            <a:r>
              <a:rPr lang="en-US" sz="2400" b="1" dirty="0"/>
              <a:t>Uniquely positioned to navigate complicated regulatory environment</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25</a:t>
            </a:fld>
            <a:endParaRPr lang="el-GR"/>
          </a:p>
        </p:txBody>
      </p:sp>
      <p:sp>
        <p:nvSpPr>
          <p:cNvPr id="6" name="BJPseudoFooter">
            <a:extLst>
              <a:ext uri="{FF2B5EF4-FFF2-40B4-BE49-F238E27FC236}">
                <a16:creationId xmlns:a16="http://schemas.microsoft.com/office/drawing/2014/main" id="{1C8C880B-DF98-42A9-BEE2-8BB5C6BA407B}"/>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8" name="Rounded Rectangle 7"/>
          <p:cNvSpPr/>
          <p:nvPr/>
        </p:nvSpPr>
        <p:spPr>
          <a:xfrm>
            <a:off x="438844" y="1189644"/>
            <a:ext cx="2487236" cy="1600969"/>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Constantly changing tax framework for businesses</a:t>
            </a:r>
            <a:endParaRPr lang="el-GR" sz="1400" dirty="0">
              <a:solidFill>
                <a:schemeClr val="tx1"/>
              </a:solidFill>
            </a:endParaRPr>
          </a:p>
        </p:txBody>
      </p:sp>
      <p:sp>
        <p:nvSpPr>
          <p:cNvPr id="9" name="Rounded Rectangle 8"/>
          <p:cNvSpPr/>
          <p:nvPr/>
        </p:nvSpPr>
        <p:spPr>
          <a:xfrm>
            <a:off x="380490" y="3266172"/>
            <a:ext cx="2545590" cy="1412435"/>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Constantly changing framework of labor and insurance legislation</a:t>
            </a:r>
            <a:endParaRPr lang="el-GR" sz="1400" dirty="0">
              <a:solidFill>
                <a:schemeClr val="tx1"/>
              </a:solidFill>
            </a:endParaRPr>
          </a:p>
        </p:txBody>
      </p:sp>
      <p:sp>
        <p:nvSpPr>
          <p:cNvPr id="10" name="Rectangle: Rounded Corners 28">
            <a:extLst>
              <a:ext uri="{FF2B5EF4-FFF2-40B4-BE49-F238E27FC236}">
                <a16:creationId xmlns:a16="http://schemas.microsoft.com/office/drawing/2014/main" id="{A1827B67-2378-4388-8CC4-BA66CD3D7C18}"/>
              </a:ext>
            </a:extLst>
          </p:cNvPr>
          <p:cNvSpPr/>
          <p:nvPr/>
        </p:nvSpPr>
        <p:spPr>
          <a:xfrm>
            <a:off x="438844" y="2328984"/>
            <a:ext cx="2487235" cy="67516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400" b="1" dirty="0">
                <a:solidFill>
                  <a:schemeClr val="tx1"/>
                </a:solidFill>
              </a:rPr>
              <a:t>450</a:t>
            </a:r>
            <a:r>
              <a:rPr lang="en-US" sz="1400" b="1" dirty="0">
                <a:solidFill>
                  <a:schemeClr val="tx1"/>
                </a:solidFill>
              </a:rPr>
              <a:t> new directives that change the tax obligations of companies in 2020</a:t>
            </a:r>
          </a:p>
        </p:txBody>
      </p:sp>
      <p:sp>
        <p:nvSpPr>
          <p:cNvPr id="11" name="Rectangle: Rounded Corners 28">
            <a:extLst>
              <a:ext uri="{FF2B5EF4-FFF2-40B4-BE49-F238E27FC236}">
                <a16:creationId xmlns:a16="http://schemas.microsoft.com/office/drawing/2014/main" id="{A1827B67-2378-4388-8CC4-BA66CD3D7C18}"/>
              </a:ext>
            </a:extLst>
          </p:cNvPr>
          <p:cNvSpPr/>
          <p:nvPr/>
        </p:nvSpPr>
        <p:spPr>
          <a:xfrm>
            <a:off x="380491" y="4412846"/>
            <a:ext cx="2545589" cy="67516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400" b="1" dirty="0">
                <a:solidFill>
                  <a:schemeClr val="tx1"/>
                </a:solidFill>
              </a:rPr>
              <a:t>280</a:t>
            </a:r>
            <a:r>
              <a:rPr lang="en-US" sz="1400" b="1" dirty="0">
                <a:solidFill>
                  <a:schemeClr val="tx1"/>
                </a:solidFill>
              </a:rPr>
              <a:t> new directives on labor and insurance regulations in 2020</a:t>
            </a:r>
          </a:p>
        </p:txBody>
      </p:sp>
      <p:sp>
        <p:nvSpPr>
          <p:cNvPr id="12" name="Rounded Rectangle 11"/>
          <p:cNvSpPr/>
          <p:nvPr/>
        </p:nvSpPr>
        <p:spPr>
          <a:xfrm>
            <a:off x="3778107" y="3191589"/>
            <a:ext cx="1995219" cy="113137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Live Phone Support</a:t>
            </a:r>
            <a:br>
              <a:rPr lang="en-US" sz="1400" b="1" dirty="0">
                <a:solidFill>
                  <a:schemeClr val="tx1"/>
                </a:solidFill>
              </a:rPr>
            </a:br>
            <a:r>
              <a:rPr lang="en-US" sz="1400" b="1" dirty="0">
                <a:solidFill>
                  <a:schemeClr val="tx1"/>
                </a:solidFill>
              </a:rPr>
              <a:t>Daily from 09:00-21:00</a:t>
            </a:r>
            <a:endParaRPr lang="el-GR" sz="1400" b="1" dirty="0">
              <a:solidFill>
                <a:schemeClr val="tx1"/>
              </a:solidFill>
            </a:endParaRPr>
          </a:p>
        </p:txBody>
      </p:sp>
      <p:sp>
        <p:nvSpPr>
          <p:cNvPr id="16" name="Rectangle: Rounded Corners 28">
            <a:extLst>
              <a:ext uri="{FF2B5EF4-FFF2-40B4-BE49-F238E27FC236}">
                <a16:creationId xmlns:a16="http://schemas.microsoft.com/office/drawing/2014/main" id="{A1827B67-2378-4388-8CC4-BA66CD3D7C18}"/>
              </a:ext>
            </a:extLst>
          </p:cNvPr>
          <p:cNvSpPr/>
          <p:nvPr/>
        </p:nvSpPr>
        <p:spPr>
          <a:xfrm>
            <a:off x="380490" y="5474920"/>
            <a:ext cx="2545589" cy="67516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41 new versions of software applications for accounting offices</a:t>
            </a:r>
          </a:p>
        </p:txBody>
      </p:sp>
      <p:sp>
        <p:nvSpPr>
          <p:cNvPr id="7" name="Rectangle 6"/>
          <p:cNvSpPr/>
          <p:nvPr/>
        </p:nvSpPr>
        <p:spPr>
          <a:xfrm>
            <a:off x="3000784" y="3318075"/>
            <a:ext cx="777323" cy="861774"/>
          </a:xfrm>
          <a:prstGeom prst="rect">
            <a:avLst/>
          </a:prstGeom>
        </p:spPr>
        <p:txBody>
          <a:bodyPr wrap="square">
            <a:spAutoFit/>
          </a:bodyPr>
          <a:lstStyle/>
          <a:p>
            <a:pPr algn="ctr"/>
            <a:r>
              <a:rPr lang="en-US" sz="5000" b="1" dirty="0"/>
              <a:t>+</a:t>
            </a:r>
            <a:endParaRPr lang="el-GR" sz="5000" b="1" dirty="0"/>
          </a:p>
        </p:txBody>
      </p:sp>
      <p:sp>
        <p:nvSpPr>
          <p:cNvPr id="18" name="Rectangle 17"/>
          <p:cNvSpPr/>
          <p:nvPr/>
        </p:nvSpPr>
        <p:spPr>
          <a:xfrm>
            <a:off x="5683707" y="3068235"/>
            <a:ext cx="777323" cy="1323439"/>
          </a:xfrm>
          <a:prstGeom prst="rect">
            <a:avLst/>
          </a:prstGeom>
        </p:spPr>
        <p:txBody>
          <a:bodyPr wrap="square">
            <a:spAutoFit/>
          </a:bodyPr>
          <a:lstStyle/>
          <a:p>
            <a:pPr algn="ctr"/>
            <a:r>
              <a:rPr lang="en-US" sz="8000" dirty="0"/>
              <a:t>}</a:t>
            </a:r>
            <a:endParaRPr lang="el-GR" sz="8000" dirty="0"/>
          </a:p>
        </p:txBody>
      </p:sp>
      <p:sp>
        <p:nvSpPr>
          <p:cNvPr id="19" name="Rounded Rectangle 18"/>
          <p:cNvSpPr/>
          <p:nvPr/>
        </p:nvSpPr>
        <p:spPr>
          <a:xfrm>
            <a:off x="6625353" y="3068235"/>
            <a:ext cx="1995219" cy="1429417"/>
          </a:xfrm>
          <a:prstGeom prst="roundRect">
            <a:avLst/>
          </a:prstGeom>
          <a:solidFill>
            <a:srgbClr val="F58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55% market share in Accounting offices</a:t>
            </a:r>
            <a:endParaRPr lang="el-GR" sz="2000" b="1" dirty="0">
              <a:solidFill>
                <a:schemeClr val="tx1"/>
              </a:solidFill>
            </a:endParaRPr>
          </a:p>
        </p:txBody>
      </p:sp>
    </p:spTree>
    <p:extLst>
      <p:ext uri="{BB962C8B-B14F-4D97-AF65-F5344CB8AC3E}">
        <p14:creationId xmlns:p14="http://schemas.microsoft.com/office/powerpoint/2010/main" val="71058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3974229" cy="461665"/>
          </a:xfrm>
          <a:prstGeom prst="rect">
            <a:avLst/>
          </a:prstGeom>
          <a:noFill/>
        </p:spPr>
        <p:txBody>
          <a:bodyPr wrap="none" rtlCol="0">
            <a:spAutoFit/>
          </a:bodyPr>
          <a:lstStyle/>
          <a:p>
            <a:r>
              <a:rPr lang="en-US" sz="2400" b="1" dirty="0"/>
              <a:t>Evolution of customer growth</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26</a:t>
            </a:fld>
            <a:endParaRPr lang="el-GR"/>
          </a:p>
        </p:txBody>
      </p:sp>
      <p:sp>
        <p:nvSpPr>
          <p:cNvPr id="6" name="BJPseudoFooter">
            <a:extLst>
              <a:ext uri="{FF2B5EF4-FFF2-40B4-BE49-F238E27FC236}">
                <a16:creationId xmlns:a16="http://schemas.microsoft.com/office/drawing/2014/main" id="{1C8C880B-DF98-42A9-BEE2-8BB5C6BA407B}"/>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2" name="Rounded Rectangle 90">
            <a:extLst>
              <a:ext uri="{FF2B5EF4-FFF2-40B4-BE49-F238E27FC236}">
                <a16:creationId xmlns:a16="http://schemas.microsoft.com/office/drawing/2014/main" id="{EB4DDD9D-36E4-432C-A6AD-D7CD0EF721EE}"/>
              </a:ext>
            </a:extLst>
          </p:cNvPr>
          <p:cNvSpPr/>
          <p:nvPr/>
        </p:nvSpPr>
        <p:spPr>
          <a:xfrm rot="16200000">
            <a:off x="209973" y="1412967"/>
            <a:ext cx="1327053" cy="523872"/>
          </a:xfrm>
          <a:prstGeom prst="round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ERP</a:t>
            </a:r>
            <a:r>
              <a:rPr lang="el-GR" sz="1600" b="1" dirty="0"/>
              <a:t> </a:t>
            </a:r>
            <a:r>
              <a:rPr lang="en-US" sz="1600" b="1" dirty="0"/>
              <a:t>+</a:t>
            </a:r>
            <a:r>
              <a:rPr lang="el-GR" sz="1600" b="1" dirty="0"/>
              <a:t> </a:t>
            </a:r>
            <a:r>
              <a:rPr lang="en-US" sz="1400" b="1" dirty="0"/>
              <a:t>Vertical Markets</a:t>
            </a:r>
            <a:endParaRPr lang="el-GR" sz="1400" b="1" dirty="0"/>
          </a:p>
        </p:txBody>
      </p:sp>
      <p:sp>
        <p:nvSpPr>
          <p:cNvPr id="90" name="Rectangle 89">
            <a:extLst>
              <a:ext uri="{FF2B5EF4-FFF2-40B4-BE49-F238E27FC236}">
                <a16:creationId xmlns:a16="http://schemas.microsoft.com/office/drawing/2014/main" id="{6BD8FFE8-376F-4872-8A53-781C8598CEBB}"/>
              </a:ext>
            </a:extLst>
          </p:cNvPr>
          <p:cNvSpPr/>
          <p:nvPr/>
        </p:nvSpPr>
        <p:spPr>
          <a:xfrm>
            <a:off x="4947927" y="1938989"/>
            <a:ext cx="2900244" cy="74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4852F8A-3E85-4571-9AD2-8D3D28AA1FEB}"/>
              </a:ext>
            </a:extLst>
          </p:cNvPr>
          <p:cNvSpPr txBox="1"/>
          <p:nvPr/>
        </p:nvSpPr>
        <p:spPr>
          <a:xfrm>
            <a:off x="5445940" y="5519790"/>
            <a:ext cx="2055171" cy="646331"/>
          </a:xfrm>
          <a:prstGeom prst="rect">
            <a:avLst/>
          </a:prstGeom>
          <a:noFill/>
        </p:spPr>
        <p:txBody>
          <a:bodyPr wrap="square">
            <a:spAutoFit/>
          </a:bodyPr>
          <a:lstStyle/>
          <a:p>
            <a:r>
              <a:rPr lang="en-US" b="1" dirty="0">
                <a:solidFill>
                  <a:schemeClr val="bg1"/>
                </a:solidFill>
              </a:rPr>
              <a:t>Medium &amp; Small sized businesses</a:t>
            </a:r>
            <a:endParaRPr lang="el-GR" sz="1800" b="1" dirty="0">
              <a:solidFill>
                <a:schemeClr val="bg1"/>
              </a:solidFill>
            </a:endParaRPr>
          </a:p>
        </p:txBody>
      </p:sp>
      <p:pic>
        <p:nvPicPr>
          <p:cNvPr id="60" name="Graphic 3" descr="Store">
            <a:extLst>
              <a:ext uri="{FF2B5EF4-FFF2-40B4-BE49-F238E27FC236}">
                <a16:creationId xmlns:a16="http://schemas.microsoft.com/office/drawing/2014/main" id="{D696674E-70A5-46D5-A652-AA6385DE21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0076" y="5137415"/>
            <a:ext cx="373524" cy="301367"/>
          </a:xfrm>
          <a:prstGeom prst="rect">
            <a:avLst/>
          </a:prstGeom>
        </p:spPr>
      </p:pic>
      <p:pic>
        <p:nvPicPr>
          <p:cNvPr id="64" name="Graphic 3" descr="Store">
            <a:extLst>
              <a:ext uri="{FF2B5EF4-FFF2-40B4-BE49-F238E27FC236}">
                <a16:creationId xmlns:a16="http://schemas.microsoft.com/office/drawing/2014/main" id="{47E0F761-D343-45E6-A6A5-288D40DB795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4816" y="5137415"/>
            <a:ext cx="373524" cy="301367"/>
          </a:xfrm>
          <a:prstGeom prst="rect">
            <a:avLst/>
          </a:prstGeom>
        </p:spPr>
      </p:pic>
      <p:pic>
        <p:nvPicPr>
          <p:cNvPr id="66" name="Graphic 3" descr="Store">
            <a:extLst>
              <a:ext uri="{FF2B5EF4-FFF2-40B4-BE49-F238E27FC236}">
                <a16:creationId xmlns:a16="http://schemas.microsoft.com/office/drawing/2014/main" id="{767D8014-94C3-4048-A21E-DE0BD058F6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609" y="5127965"/>
            <a:ext cx="373524" cy="301367"/>
          </a:xfrm>
          <a:prstGeom prst="rect">
            <a:avLst/>
          </a:prstGeom>
        </p:spPr>
      </p:pic>
      <p:sp>
        <p:nvSpPr>
          <p:cNvPr id="10" name="Rounded Rectangle 90">
            <a:extLst>
              <a:ext uri="{FF2B5EF4-FFF2-40B4-BE49-F238E27FC236}">
                <a16:creationId xmlns:a16="http://schemas.microsoft.com/office/drawing/2014/main" id="{9A2B2ADA-95A7-4D01-ACCE-108E8DFCBE83}"/>
              </a:ext>
            </a:extLst>
          </p:cNvPr>
          <p:cNvSpPr/>
          <p:nvPr/>
        </p:nvSpPr>
        <p:spPr>
          <a:xfrm rot="16200000">
            <a:off x="209974" y="2801502"/>
            <a:ext cx="1327053" cy="523875"/>
          </a:xfrm>
          <a:prstGeom prst="roundRect">
            <a:avLst/>
          </a:prstGeom>
          <a:solidFill>
            <a:srgbClr val="F58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HR/Payroll</a:t>
            </a:r>
            <a:endParaRPr lang="el-GR" sz="1600" b="1" dirty="0"/>
          </a:p>
        </p:txBody>
      </p:sp>
      <p:sp>
        <p:nvSpPr>
          <p:cNvPr id="11" name="Rounded Rectangle 90">
            <a:extLst>
              <a:ext uri="{FF2B5EF4-FFF2-40B4-BE49-F238E27FC236}">
                <a16:creationId xmlns:a16="http://schemas.microsoft.com/office/drawing/2014/main" id="{E079ED79-B284-459A-B9B0-8A8FF790DC48}"/>
              </a:ext>
            </a:extLst>
          </p:cNvPr>
          <p:cNvSpPr/>
          <p:nvPr/>
        </p:nvSpPr>
        <p:spPr>
          <a:xfrm rot="16200000">
            <a:off x="209971" y="4194637"/>
            <a:ext cx="1327053" cy="523875"/>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Accounting software</a:t>
            </a:r>
            <a:endParaRPr lang="el-GR" sz="1600" b="1" dirty="0"/>
          </a:p>
        </p:txBody>
      </p:sp>
      <p:sp>
        <p:nvSpPr>
          <p:cNvPr id="12" name="Rounded Rectangle 90">
            <a:extLst>
              <a:ext uri="{FF2B5EF4-FFF2-40B4-BE49-F238E27FC236}">
                <a16:creationId xmlns:a16="http://schemas.microsoft.com/office/drawing/2014/main" id="{0B35134B-FB5D-4B15-A3A6-9D9C12401803}"/>
              </a:ext>
            </a:extLst>
          </p:cNvPr>
          <p:cNvSpPr/>
          <p:nvPr/>
        </p:nvSpPr>
        <p:spPr>
          <a:xfrm rot="16200000">
            <a:off x="209971" y="5581017"/>
            <a:ext cx="1327053" cy="52387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Cloud</a:t>
            </a:r>
            <a:endParaRPr lang="el-GR" sz="1600" b="1" dirty="0"/>
          </a:p>
        </p:txBody>
      </p:sp>
      <p:sp>
        <p:nvSpPr>
          <p:cNvPr id="19" name="Rectangle: Rounded Corners 14">
            <a:extLst>
              <a:ext uri="{FF2B5EF4-FFF2-40B4-BE49-F238E27FC236}">
                <a16:creationId xmlns:a16="http://schemas.microsoft.com/office/drawing/2014/main" id="{A817F340-277B-47DF-9695-FD5D2F5769C1}"/>
              </a:ext>
            </a:extLst>
          </p:cNvPr>
          <p:cNvSpPr/>
          <p:nvPr/>
        </p:nvSpPr>
        <p:spPr>
          <a:xfrm>
            <a:off x="7445548" y="819183"/>
            <a:ext cx="1405839" cy="5811532"/>
          </a:xfrm>
          <a:prstGeom prst="roundRect">
            <a:avLst>
              <a:gd name="adj" fmla="val 973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175" lvl="2" defTabSz="728663" eaLnBrk="0" hangingPunct="0">
              <a:spcBef>
                <a:spcPts val="200"/>
              </a:spcBef>
              <a:spcAft>
                <a:spcPts val="200"/>
              </a:spcAft>
              <a:buClr>
                <a:srgbClr val="133568"/>
              </a:buClr>
              <a:buSzPct val="85000"/>
              <a:defRPr/>
            </a:pPr>
            <a:endParaRPr lang="el-GR" sz="1050" b="1" dirty="0">
              <a:solidFill>
                <a:schemeClr val="tx1"/>
              </a:solidFill>
              <a:latin typeface="Arial" panose="020B0604020202020204" pitchFamily="34" charset="0"/>
              <a:cs typeface="Arial" panose="020B0604020202020204" pitchFamily="34" charset="0"/>
            </a:endParaRPr>
          </a:p>
          <a:p>
            <a:pPr marL="3175" lvl="2" defTabSz="728663" eaLnBrk="0" hangingPunct="0">
              <a:spcBef>
                <a:spcPts val="200"/>
              </a:spcBef>
              <a:spcAft>
                <a:spcPts val="200"/>
              </a:spcAft>
              <a:buClr>
                <a:srgbClr val="133568"/>
              </a:buClr>
              <a:buSzPct val="85000"/>
              <a:defRPr/>
            </a:pPr>
            <a:endParaRPr lang="en-US" sz="1050" b="1" dirty="0">
              <a:solidFill>
                <a:schemeClr val="tx1"/>
              </a:solidFill>
              <a:latin typeface="Arial" panose="020B0604020202020204" pitchFamily="34" charset="0"/>
              <a:cs typeface="Arial" panose="020B0604020202020204" pitchFamily="34" charset="0"/>
            </a:endParaRPr>
          </a:p>
          <a:p>
            <a:pPr marL="3175" lvl="2" defTabSz="728663" eaLnBrk="0" hangingPunct="0">
              <a:spcBef>
                <a:spcPts val="200"/>
              </a:spcBef>
              <a:spcAft>
                <a:spcPts val="200"/>
              </a:spcAft>
              <a:buClr>
                <a:srgbClr val="133568"/>
              </a:buClr>
              <a:buSzPct val="85000"/>
              <a:defRPr/>
            </a:pPr>
            <a:endParaRPr lang="en-US" sz="1050" b="1" dirty="0">
              <a:solidFill>
                <a:schemeClr val="tx1"/>
              </a:solidFill>
              <a:latin typeface="Arial" panose="020B0604020202020204" pitchFamily="34" charset="0"/>
              <a:cs typeface="Arial" panose="020B0604020202020204" pitchFamily="34" charset="0"/>
            </a:endParaRPr>
          </a:p>
          <a:p>
            <a:pPr marL="3175" lvl="2" defTabSz="728663" eaLnBrk="0" hangingPunct="0">
              <a:spcBef>
                <a:spcPts val="200"/>
              </a:spcBef>
              <a:spcAft>
                <a:spcPts val="200"/>
              </a:spcAft>
              <a:buClr>
                <a:srgbClr val="133568"/>
              </a:buClr>
              <a:buSzPct val="85000"/>
              <a:defRPr/>
            </a:pPr>
            <a:endParaRPr lang="el-GR" sz="1050" b="1" dirty="0">
              <a:solidFill>
                <a:schemeClr val="tx1"/>
              </a:solidFill>
              <a:latin typeface="Arial" panose="020B0604020202020204" pitchFamily="34" charset="0"/>
              <a:cs typeface="Arial" panose="020B0604020202020204" pitchFamily="34" charset="0"/>
            </a:endParaRPr>
          </a:p>
          <a:p>
            <a:pPr marL="3175" lvl="2" defTabSz="728663" eaLnBrk="0" hangingPunct="0">
              <a:spcBef>
                <a:spcPts val="200"/>
              </a:spcBef>
              <a:spcAft>
                <a:spcPts val="200"/>
              </a:spcAft>
              <a:buClr>
                <a:srgbClr val="133568"/>
              </a:buClr>
              <a:buSzPct val="85000"/>
              <a:defRPr/>
            </a:pPr>
            <a:endParaRPr lang="el-GR" sz="1050" b="1" dirty="0">
              <a:solidFill>
                <a:schemeClr val="tx1"/>
              </a:solidFill>
              <a:latin typeface="Arial" panose="020B0604020202020204" pitchFamily="34" charset="0"/>
              <a:cs typeface="Arial" panose="020B0604020202020204" pitchFamily="34" charset="0"/>
            </a:endParaRPr>
          </a:p>
          <a:p>
            <a:pPr marL="3175" lvl="2" defTabSz="728663" eaLnBrk="0" hangingPunct="0">
              <a:spcBef>
                <a:spcPts val="200"/>
              </a:spcBef>
              <a:spcAft>
                <a:spcPts val="200"/>
              </a:spcAft>
              <a:buClr>
                <a:srgbClr val="133568"/>
              </a:buClr>
              <a:buSzPct val="85000"/>
              <a:defRPr/>
            </a:pPr>
            <a:r>
              <a:rPr lang="en-US" sz="1050" b="1" dirty="0">
                <a:solidFill>
                  <a:schemeClr val="tx1"/>
                </a:solidFill>
                <a:latin typeface="Arial" panose="020B0604020202020204" pitchFamily="34" charset="0"/>
                <a:cs typeface="Arial" panose="020B0604020202020204" pitchFamily="34" charset="0"/>
              </a:rPr>
              <a:t>1. </a:t>
            </a:r>
            <a:r>
              <a:rPr lang="en-US" sz="1050" dirty="0">
                <a:solidFill>
                  <a:schemeClr val="tx1"/>
                </a:solidFill>
                <a:latin typeface="Arial" panose="020B0604020202020204" pitchFamily="34" charset="0"/>
                <a:cs typeface="Arial" panose="020B0604020202020204" pitchFamily="34" charset="0"/>
              </a:rPr>
              <a:t>The production of Pylon Platform began 2013 and the first products were launched 2015.</a:t>
            </a:r>
          </a:p>
          <a:p>
            <a:pPr marL="3175" lvl="2" defTabSz="728663" eaLnBrk="0" hangingPunct="0">
              <a:spcBef>
                <a:spcPts val="200"/>
              </a:spcBef>
              <a:spcAft>
                <a:spcPts val="200"/>
              </a:spcAft>
              <a:buClr>
                <a:srgbClr val="133568"/>
              </a:buClr>
              <a:buSzPct val="85000"/>
              <a:defRPr/>
            </a:pPr>
            <a:endParaRPr lang="el-GR" sz="1050" b="1" dirty="0">
              <a:solidFill>
                <a:schemeClr val="tx1"/>
              </a:solidFill>
              <a:latin typeface="Arial" panose="020B0604020202020204" pitchFamily="34" charset="0"/>
              <a:cs typeface="Arial" panose="020B0604020202020204" pitchFamily="34" charset="0"/>
            </a:endParaRPr>
          </a:p>
          <a:p>
            <a:pPr marL="3175" lvl="2" defTabSz="728663" eaLnBrk="0" hangingPunct="0">
              <a:spcBef>
                <a:spcPts val="200"/>
              </a:spcBef>
              <a:spcAft>
                <a:spcPts val="200"/>
              </a:spcAft>
              <a:buClr>
                <a:srgbClr val="133568"/>
              </a:buClr>
              <a:buSzPct val="85000"/>
              <a:defRPr/>
            </a:pPr>
            <a:r>
              <a:rPr lang="en-US" sz="1050" b="1" dirty="0">
                <a:solidFill>
                  <a:schemeClr val="tx1"/>
                </a:solidFill>
                <a:latin typeface="Arial" panose="020B0604020202020204" pitchFamily="34" charset="0"/>
                <a:cs typeface="Arial" panose="020B0604020202020204" pitchFamily="34" charset="0"/>
              </a:rPr>
              <a:t>2. </a:t>
            </a:r>
            <a:r>
              <a:rPr lang="en-US" sz="1050" dirty="0">
                <a:solidFill>
                  <a:schemeClr val="tx1"/>
                </a:solidFill>
                <a:latin typeface="Arial" panose="020B0604020202020204" pitchFamily="34" charset="0"/>
                <a:cs typeface="Arial" panose="020B0604020202020204" pitchFamily="34" charset="0"/>
              </a:rPr>
              <a:t>Consolidation of Scan HRMS - 2016</a:t>
            </a:r>
          </a:p>
          <a:p>
            <a:pPr marL="3175" lvl="2" algn="just" defTabSz="728663" eaLnBrk="0" hangingPunct="0">
              <a:spcBef>
                <a:spcPts val="200"/>
              </a:spcBef>
              <a:spcAft>
                <a:spcPts val="200"/>
              </a:spcAft>
              <a:buClr>
                <a:srgbClr val="133568"/>
              </a:buClr>
              <a:buSzPct val="85000"/>
              <a:defRPr/>
            </a:pPr>
            <a:endParaRPr lang="el-GR" sz="1050" b="1" dirty="0">
              <a:solidFill>
                <a:schemeClr val="tx1"/>
              </a:solidFill>
              <a:latin typeface="Arial" panose="020B0604020202020204" pitchFamily="34" charset="0"/>
              <a:cs typeface="Arial" panose="020B0604020202020204" pitchFamily="34" charset="0"/>
            </a:endParaRPr>
          </a:p>
          <a:p>
            <a:pPr marL="3175" lvl="2" algn="just" defTabSz="728663" eaLnBrk="0" hangingPunct="0">
              <a:spcBef>
                <a:spcPts val="200"/>
              </a:spcBef>
              <a:spcAft>
                <a:spcPts val="200"/>
              </a:spcAft>
              <a:buClr>
                <a:srgbClr val="133568"/>
              </a:buClr>
              <a:buSzPct val="85000"/>
              <a:defRPr/>
            </a:pPr>
            <a:endParaRPr lang="el-GR" sz="1050" b="1" dirty="0">
              <a:solidFill>
                <a:schemeClr val="tx1"/>
              </a:solidFill>
              <a:latin typeface="Arial" panose="020B0604020202020204" pitchFamily="34" charset="0"/>
              <a:cs typeface="Arial" panose="020B0604020202020204" pitchFamily="34" charset="0"/>
            </a:endParaRPr>
          </a:p>
          <a:p>
            <a:pPr marL="3175" lvl="2" algn="just" defTabSz="728663" eaLnBrk="0" hangingPunct="0">
              <a:spcBef>
                <a:spcPts val="200"/>
              </a:spcBef>
              <a:spcAft>
                <a:spcPts val="200"/>
              </a:spcAft>
              <a:buClr>
                <a:srgbClr val="133568"/>
              </a:buClr>
              <a:buSzPct val="85000"/>
              <a:defRPr/>
            </a:pPr>
            <a:r>
              <a:rPr lang="en-US" sz="1050" b="1" dirty="0">
                <a:solidFill>
                  <a:schemeClr val="tx1"/>
                </a:solidFill>
                <a:latin typeface="Arial" panose="020B0604020202020204" pitchFamily="34" charset="0"/>
                <a:cs typeface="Arial" panose="020B0604020202020204" pitchFamily="34" charset="0"/>
              </a:rPr>
              <a:t>3.</a:t>
            </a:r>
            <a:r>
              <a:rPr lang="en-US" sz="1050" dirty="0">
                <a:solidFill>
                  <a:schemeClr val="tx1"/>
                </a:solidFill>
                <a:latin typeface="Arial" panose="020B0604020202020204" pitchFamily="34" charset="0"/>
                <a:cs typeface="Arial" panose="020B0604020202020204" pitchFamily="34" charset="0"/>
              </a:rPr>
              <a:t> Launch of Smart web platform for Small Businesses – Mar. 2020</a:t>
            </a:r>
          </a:p>
          <a:p>
            <a:pPr marL="3175" lvl="2" algn="just" defTabSz="728663" eaLnBrk="0" hangingPunct="0">
              <a:spcBef>
                <a:spcPts val="200"/>
              </a:spcBef>
              <a:spcAft>
                <a:spcPts val="200"/>
              </a:spcAft>
              <a:buClr>
                <a:srgbClr val="133568"/>
              </a:buClr>
              <a:buSzPct val="85000"/>
              <a:defRPr/>
            </a:pPr>
            <a:endParaRPr lang="en-US" sz="1050" dirty="0">
              <a:solidFill>
                <a:schemeClr val="tx1"/>
              </a:solidFill>
              <a:latin typeface="Arial" panose="020B0604020202020204" pitchFamily="34" charset="0"/>
              <a:cs typeface="Arial" panose="020B0604020202020204" pitchFamily="34" charset="0"/>
            </a:endParaRPr>
          </a:p>
          <a:p>
            <a:pPr marL="3175" lvl="2" algn="just" defTabSz="728663" eaLnBrk="0" hangingPunct="0">
              <a:spcBef>
                <a:spcPts val="200"/>
              </a:spcBef>
              <a:spcAft>
                <a:spcPts val="200"/>
              </a:spcAft>
              <a:buClr>
                <a:srgbClr val="133568"/>
              </a:buClr>
              <a:buSzPct val="85000"/>
              <a:defRPr/>
            </a:pPr>
            <a:endParaRPr lang="en-US" sz="1050" dirty="0">
              <a:solidFill>
                <a:schemeClr val="tx1"/>
              </a:solidFill>
              <a:latin typeface="Arial" panose="020B0604020202020204" pitchFamily="34" charset="0"/>
              <a:cs typeface="Arial" panose="020B0604020202020204" pitchFamily="34" charset="0"/>
            </a:endParaRPr>
          </a:p>
          <a:p>
            <a:pPr marL="3175" lvl="2" algn="just" defTabSz="728663" eaLnBrk="0" hangingPunct="0">
              <a:spcBef>
                <a:spcPts val="200"/>
              </a:spcBef>
              <a:spcAft>
                <a:spcPts val="200"/>
              </a:spcAft>
              <a:buClr>
                <a:srgbClr val="133568"/>
              </a:buClr>
              <a:buSzPct val="85000"/>
              <a:defRPr/>
            </a:pPr>
            <a:r>
              <a:rPr lang="en-US" sz="1050" b="1" dirty="0">
                <a:solidFill>
                  <a:schemeClr val="tx1"/>
                </a:solidFill>
                <a:latin typeface="Arial" panose="020B0604020202020204" pitchFamily="34" charset="0"/>
                <a:cs typeface="Arial" panose="020B0604020202020204" pitchFamily="34" charset="0"/>
              </a:rPr>
              <a:t>4. </a:t>
            </a:r>
            <a:r>
              <a:rPr lang="en-US" sz="1050" dirty="0">
                <a:solidFill>
                  <a:schemeClr val="tx1"/>
                </a:solidFill>
                <a:latin typeface="Arial" panose="020B0604020202020204" pitchFamily="34" charset="0"/>
                <a:cs typeface="Arial" panose="020B0604020202020204" pitchFamily="34" charset="0"/>
              </a:rPr>
              <a:t>Smart Clients Oct. 2020 – 1.819.</a:t>
            </a:r>
            <a:endParaRPr lang="en-US" sz="1050" b="1" dirty="0">
              <a:solidFill>
                <a:schemeClr val="tx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A25CEF47-C24F-4C54-8640-73EB110B79F3}"/>
              </a:ext>
            </a:extLst>
          </p:cNvPr>
          <p:cNvGrpSpPr/>
          <p:nvPr/>
        </p:nvGrpSpPr>
        <p:grpSpPr>
          <a:xfrm>
            <a:off x="1175380" y="2351456"/>
            <a:ext cx="6319470" cy="1495409"/>
            <a:chOff x="1156894" y="2382908"/>
            <a:chExt cx="6319470" cy="1505902"/>
          </a:xfrm>
        </p:grpSpPr>
        <p:grpSp>
          <p:nvGrpSpPr>
            <p:cNvPr id="3" name="Group 2">
              <a:extLst>
                <a:ext uri="{FF2B5EF4-FFF2-40B4-BE49-F238E27FC236}">
                  <a16:creationId xmlns:a16="http://schemas.microsoft.com/office/drawing/2014/main" id="{8B425DEB-34A9-4D9A-98EC-C4FB7C71AB28}"/>
                </a:ext>
              </a:extLst>
            </p:cNvPr>
            <p:cNvGrpSpPr/>
            <p:nvPr/>
          </p:nvGrpSpPr>
          <p:grpSpPr>
            <a:xfrm>
              <a:off x="1156894" y="2382908"/>
              <a:ext cx="6319470" cy="1505902"/>
              <a:chOff x="751417" y="3732376"/>
              <a:chExt cx="7389496" cy="1505902"/>
            </a:xfrm>
          </p:grpSpPr>
          <p:graphicFrame>
            <p:nvGraphicFramePr>
              <p:cNvPr id="25" name="Chart 24">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4173911761"/>
                  </p:ext>
                </p:extLst>
              </p:nvPr>
            </p:nvGraphicFramePr>
            <p:xfrm>
              <a:off x="751417" y="3732376"/>
              <a:ext cx="7389496" cy="1505902"/>
            </p:xfrm>
            <a:graphic>
              <a:graphicData uri="http://schemas.openxmlformats.org/drawingml/2006/chart">
                <c:chart xmlns:c="http://schemas.openxmlformats.org/drawingml/2006/chart" xmlns:r="http://schemas.openxmlformats.org/officeDocument/2006/relationships" r:id="rId6"/>
              </a:graphicData>
            </a:graphic>
          </p:graphicFrame>
          <p:sp>
            <p:nvSpPr>
              <p:cNvPr id="26" name="Oval 25">
                <a:extLst>
                  <a:ext uri="{FF2B5EF4-FFF2-40B4-BE49-F238E27FC236}">
                    <a16:creationId xmlns:a16="http://schemas.microsoft.com/office/drawing/2014/main" id="{00000000-0008-0000-0800-000003000000}"/>
                  </a:ext>
                </a:extLst>
              </p:cNvPr>
              <p:cNvSpPr/>
              <p:nvPr/>
            </p:nvSpPr>
            <p:spPr>
              <a:xfrm>
                <a:off x="6531186" y="3840961"/>
                <a:ext cx="704851" cy="253365"/>
              </a:xfrm>
              <a:prstGeom prst="ellipse">
                <a:avLst/>
              </a:prstGeom>
              <a:noFill/>
              <a:ln w="31750" cmpd="thinThick">
                <a:solidFill>
                  <a:srgbClr val="F5822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a:t>
                </a:r>
                <a:r>
                  <a:rPr lang="el-GR" sz="800">
                    <a:solidFill>
                      <a:schemeClr val="tx1"/>
                    </a:solidFill>
                  </a:rPr>
                  <a:t>200</a:t>
                </a:r>
                <a:r>
                  <a:rPr lang="en-US" sz="800">
                    <a:solidFill>
                      <a:schemeClr val="tx1"/>
                    </a:solidFill>
                  </a:rPr>
                  <a:t> </a:t>
                </a:r>
              </a:p>
            </p:txBody>
          </p:sp>
          <p:sp>
            <p:nvSpPr>
              <p:cNvPr id="27" name="Oval 26">
                <a:extLst>
                  <a:ext uri="{FF2B5EF4-FFF2-40B4-BE49-F238E27FC236}">
                    <a16:creationId xmlns:a16="http://schemas.microsoft.com/office/drawing/2014/main" id="{00000000-0008-0000-0800-000004000000}"/>
                  </a:ext>
                </a:extLst>
              </p:cNvPr>
              <p:cNvSpPr/>
              <p:nvPr/>
            </p:nvSpPr>
            <p:spPr>
              <a:xfrm>
                <a:off x="5428192" y="3928591"/>
                <a:ext cx="699136" cy="236220"/>
              </a:xfrm>
              <a:prstGeom prst="ellipse">
                <a:avLst/>
              </a:prstGeom>
              <a:noFill/>
              <a:ln w="31750" cmpd="thinThick">
                <a:solidFill>
                  <a:srgbClr val="F5822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a:t>
                </a:r>
                <a:r>
                  <a:rPr lang="el-GR" sz="800">
                    <a:solidFill>
                      <a:schemeClr val="tx1"/>
                    </a:solidFill>
                  </a:rPr>
                  <a:t>477</a:t>
                </a:r>
                <a:r>
                  <a:rPr lang="en-US" sz="800">
                    <a:solidFill>
                      <a:schemeClr val="tx1"/>
                    </a:solidFill>
                  </a:rPr>
                  <a:t> </a:t>
                </a:r>
              </a:p>
            </p:txBody>
          </p:sp>
          <p:sp>
            <p:nvSpPr>
              <p:cNvPr id="28" name="Oval 27">
                <a:extLst>
                  <a:ext uri="{FF2B5EF4-FFF2-40B4-BE49-F238E27FC236}">
                    <a16:creationId xmlns:a16="http://schemas.microsoft.com/office/drawing/2014/main" id="{00000000-0008-0000-0800-000005000000}"/>
                  </a:ext>
                </a:extLst>
              </p:cNvPr>
              <p:cNvSpPr/>
              <p:nvPr/>
            </p:nvSpPr>
            <p:spPr>
              <a:xfrm>
                <a:off x="4254712" y="4006696"/>
                <a:ext cx="691516" cy="245745"/>
              </a:xfrm>
              <a:prstGeom prst="ellipse">
                <a:avLst/>
              </a:prstGeom>
              <a:noFill/>
              <a:ln w="31750" cmpd="thinThick">
                <a:solidFill>
                  <a:srgbClr val="F5822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a:t>
                </a:r>
                <a:r>
                  <a:rPr lang="el-GR" sz="800">
                    <a:solidFill>
                      <a:schemeClr val="tx1"/>
                    </a:solidFill>
                  </a:rPr>
                  <a:t>407</a:t>
                </a:r>
                <a:r>
                  <a:rPr lang="en-US" sz="800">
                    <a:solidFill>
                      <a:schemeClr val="tx1"/>
                    </a:solidFill>
                  </a:rPr>
                  <a:t> </a:t>
                </a:r>
              </a:p>
            </p:txBody>
          </p:sp>
          <p:sp>
            <p:nvSpPr>
              <p:cNvPr id="29" name="Oval 28">
                <a:extLst>
                  <a:ext uri="{FF2B5EF4-FFF2-40B4-BE49-F238E27FC236}">
                    <a16:creationId xmlns:a16="http://schemas.microsoft.com/office/drawing/2014/main" id="{00000000-0008-0000-0800-000006000000}"/>
                  </a:ext>
                </a:extLst>
              </p:cNvPr>
              <p:cNvSpPr/>
              <p:nvPr/>
            </p:nvSpPr>
            <p:spPr>
              <a:xfrm>
                <a:off x="3151717" y="4149571"/>
                <a:ext cx="693421" cy="272415"/>
              </a:xfrm>
              <a:prstGeom prst="ellipse">
                <a:avLst/>
              </a:prstGeom>
              <a:noFill/>
              <a:ln w="31750" cmpd="thinThick">
                <a:solidFill>
                  <a:srgbClr val="F5822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a:t>
                </a:r>
                <a:r>
                  <a:rPr lang="el-GR" sz="800">
                    <a:solidFill>
                      <a:schemeClr val="tx1"/>
                    </a:solidFill>
                  </a:rPr>
                  <a:t>319</a:t>
                </a:r>
                <a:r>
                  <a:rPr lang="en-US" sz="800">
                    <a:solidFill>
                      <a:schemeClr val="tx1"/>
                    </a:solidFill>
                  </a:rPr>
                  <a:t> </a:t>
                </a:r>
              </a:p>
            </p:txBody>
          </p:sp>
          <p:sp>
            <p:nvSpPr>
              <p:cNvPr id="30" name="Oval 29">
                <a:extLst>
                  <a:ext uri="{FF2B5EF4-FFF2-40B4-BE49-F238E27FC236}">
                    <a16:creationId xmlns:a16="http://schemas.microsoft.com/office/drawing/2014/main" id="{00000000-0008-0000-0800-000007000000}"/>
                  </a:ext>
                </a:extLst>
              </p:cNvPr>
              <p:cNvSpPr/>
              <p:nvPr/>
            </p:nvSpPr>
            <p:spPr>
              <a:xfrm>
                <a:off x="2052532" y="4328641"/>
                <a:ext cx="699136" cy="236220"/>
              </a:xfrm>
              <a:prstGeom prst="ellipse">
                <a:avLst/>
              </a:prstGeom>
              <a:noFill/>
              <a:ln w="31750" cmpd="thinThick">
                <a:solidFill>
                  <a:srgbClr val="F5822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a:t>
                </a:r>
                <a:r>
                  <a:rPr lang="el-GR" sz="800">
                    <a:solidFill>
                      <a:schemeClr val="tx1"/>
                    </a:solidFill>
                  </a:rPr>
                  <a:t>920</a:t>
                </a:r>
                <a:r>
                  <a:rPr lang="en-US" sz="800">
                    <a:solidFill>
                      <a:schemeClr val="tx1"/>
                    </a:solidFill>
                  </a:rPr>
                  <a:t> </a:t>
                </a:r>
              </a:p>
            </p:txBody>
          </p:sp>
        </p:grpSp>
        <p:sp>
          <p:nvSpPr>
            <p:cNvPr id="7" name="TextBox 6">
              <a:extLst>
                <a:ext uri="{FF2B5EF4-FFF2-40B4-BE49-F238E27FC236}">
                  <a16:creationId xmlns:a16="http://schemas.microsoft.com/office/drawing/2014/main" id="{035CC901-D21D-4404-A828-30337818889D}"/>
                </a:ext>
              </a:extLst>
            </p:cNvPr>
            <p:cNvSpPr txBox="1"/>
            <p:nvPr/>
          </p:nvSpPr>
          <p:spPr>
            <a:xfrm>
              <a:off x="3043826" y="3667455"/>
              <a:ext cx="497892" cy="200055"/>
            </a:xfrm>
            <a:prstGeom prst="rect">
              <a:avLst/>
            </a:prstGeom>
            <a:noFill/>
          </p:spPr>
          <p:txBody>
            <a:bodyPr wrap="square" rtlCol="0">
              <a:spAutoFit/>
            </a:bodyPr>
            <a:lstStyle/>
            <a:p>
              <a:r>
                <a:rPr lang="el-GR" sz="700" dirty="0"/>
                <a:t>(2)</a:t>
              </a:r>
              <a:endParaRPr lang="en-US" sz="700" dirty="0"/>
            </a:p>
          </p:txBody>
        </p:sp>
      </p:grpSp>
      <p:grpSp>
        <p:nvGrpSpPr>
          <p:cNvPr id="22" name="Group 21">
            <a:extLst>
              <a:ext uri="{FF2B5EF4-FFF2-40B4-BE49-F238E27FC236}">
                <a16:creationId xmlns:a16="http://schemas.microsoft.com/office/drawing/2014/main" id="{63CE1484-B216-461F-B3D7-BCDF6B2F24DE}"/>
              </a:ext>
            </a:extLst>
          </p:cNvPr>
          <p:cNvGrpSpPr/>
          <p:nvPr/>
        </p:nvGrpSpPr>
        <p:grpSpPr>
          <a:xfrm>
            <a:off x="1133435" y="918550"/>
            <a:ext cx="6392409" cy="1515427"/>
            <a:chOff x="1129492" y="918550"/>
            <a:chExt cx="6392409" cy="1515427"/>
          </a:xfrm>
        </p:grpSpPr>
        <p:grpSp>
          <p:nvGrpSpPr>
            <p:cNvPr id="4" name="Group 3">
              <a:extLst>
                <a:ext uri="{FF2B5EF4-FFF2-40B4-BE49-F238E27FC236}">
                  <a16:creationId xmlns:a16="http://schemas.microsoft.com/office/drawing/2014/main" id="{9293EE9F-D88D-4D73-A195-778FA4787805}"/>
                </a:ext>
              </a:extLst>
            </p:cNvPr>
            <p:cNvGrpSpPr/>
            <p:nvPr/>
          </p:nvGrpSpPr>
          <p:grpSpPr>
            <a:xfrm>
              <a:off x="1129492" y="918550"/>
              <a:ext cx="6392409" cy="1515427"/>
              <a:chOff x="1012046" y="968884"/>
              <a:chExt cx="7402831" cy="1515427"/>
            </a:xfrm>
          </p:grpSpPr>
          <p:graphicFrame>
            <p:nvGraphicFramePr>
              <p:cNvPr id="32" name="Chart 31">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708077305"/>
                  </p:ext>
                </p:extLst>
              </p:nvPr>
            </p:nvGraphicFramePr>
            <p:xfrm>
              <a:off x="1012046" y="968884"/>
              <a:ext cx="7402831" cy="1515427"/>
            </p:xfrm>
            <a:graphic>
              <a:graphicData uri="http://schemas.openxmlformats.org/drawingml/2006/chart">
                <c:chart xmlns:c="http://schemas.openxmlformats.org/drawingml/2006/chart" xmlns:r="http://schemas.openxmlformats.org/officeDocument/2006/relationships" r:id="rId7"/>
              </a:graphicData>
            </a:graphic>
          </p:graphicFrame>
          <p:sp>
            <p:nvSpPr>
              <p:cNvPr id="33" name="Oval 32">
                <a:extLst>
                  <a:ext uri="{FF2B5EF4-FFF2-40B4-BE49-F238E27FC236}">
                    <a16:creationId xmlns:a16="http://schemas.microsoft.com/office/drawing/2014/main" id="{00000000-0008-0000-0500-000004000000}"/>
                  </a:ext>
                </a:extLst>
              </p:cNvPr>
              <p:cNvSpPr/>
              <p:nvPr/>
            </p:nvSpPr>
            <p:spPr>
              <a:xfrm>
                <a:off x="6769782" y="1138278"/>
                <a:ext cx="766861" cy="253365"/>
              </a:xfrm>
              <a:prstGeom prst="ellipse">
                <a:avLst/>
              </a:prstGeom>
              <a:noFill/>
              <a:ln w="31750" cmpd="thinThick">
                <a:solidFill>
                  <a:srgbClr val="3760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+2.041 </a:t>
                </a:r>
              </a:p>
            </p:txBody>
          </p:sp>
          <p:sp>
            <p:nvSpPr>
              <p:cNvPr id="34" name="Oval 33">
                <a:extLst>
                  <a:ext uri="{FF2B5EF4-FFF2-40B4-BE49-F238E27FC236}">
                    <a16:creationId xmlns:a16="http://schemas.microsoft.com/office/drawing/2014/main" id="{00000000-0008-0000-0500-000005000000}"/>
                  </a:ext>
                </a:extLst>
              </p:cNvPr>
              <p:cNvSpPr/>
              <p:nvPr/>
            </p:nvSpPr>
            <p:spPr>
              <a:xfrm>
                <a:off x="5570056" y="1380458"/>
                <a:ext cx="787670" cy="245745"/>
              </a:xfrm>
              <a:prstGeom prst="ellipse">
                <a:avLst/>
              </a:prstGeom>
              <a:noFill/>
              <a:ln w="31750" cmpd="thinThick">
                <a:solidFill>
                  <a:srgbClr val="3760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+4.069 </a:t>
                </a:r>
              </a:p>
            </p:txBody>
          </p:sp>
          <p:sp>
            <p:nvSpPr>
              <p:cNvPr id="35" name="Oval 34">
                <a:extLst>
                  <a:ext uri="{FF2B5EF4-FFF2-40B4-BE49-F238E27FC236}">
                    <a16:creationId xmlns:a16="http://schemas.microsoft.com/office/drawing/2014/main" id="{00000000-0008-0000-0500-000006000000}"/>
                  </a:ext>
                </a:extLst>
              </p:cNvPr>
              <p:cNvSpPr/>
              <p:nvPr/>
            </p:nvSpPr>
            <p:spPr>
              <a:xfrm>
                <a:off x="4457821" y="1559921"/>
                <a:ext cx="787671" cy="245745"/>
              </a:xfrm>
              <a:prstGeom prst="ellipse">
                <a:avLst/>
              </a:prstGeom>
              <a:noFill/>
              <a:ln w="31750" cmpd="thinThick">
                <a:solidFill>
                  <a:srgbClr val="3760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+3.465 </a:t>
                </a:r>
              </a:p>
            </p:txBody>
          </p:sp>
          <p:sp>
            <p:nvSpPr>
              <p:cNvPr id="36" name="Oval 35">
                <a:extLst>
                  <a:ext uri="{FF2B5EF4-FFF2-40B4-BE49-F238E27FC236}">
                    <a16:creationId xmlns:a16="http://schemas.microsoft.com/office/drawing/2014/main" id="{00000000-0008-0000-0500-000007000000}"/>
                  </a:ext>
                </a:extLst>
              </p:cNvPr>
              <p:cNvSpPr/>
              <p:nvPr/>
            </p:nvSpPr>
            <p:spPr>
              <a:xfrm>
                <a:off x="3364981" y="1688584"/>
                <a:ext cx="787671" cy="243840"/>
              </a:xfrm>
              <a:prstGeom prst="ellipse">
                <a:avLst/>
              </a:prstGeom>
              <a:noFill/>
              <a:ln w="31750" cmpd="thinThick">
                <a:solidFill>
                  <a:srgbClr val="3760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+2.030 </a:t>
                </a:r>
              </a:p>
            </p:txBody>
          </p:sp>
          <p:sp>
            <p:nvSpPr>
              <p:cNvPr id="37" name="Oval 36">
                <a:extLst>
                  <a:ext uri="{FF2B5EF4-FFF2-40B4-BE49-F238E27FC236}">
                    <a16:creationId xmlns:a16="http://schemas.microsoft.com/office/drawing/2014/main" id="{00000000-0008-0000-0500-000008000000}"/>
                  </a:ext>
                </a:extLst>
              </p:cNvPr>
              <p:cNvSpPr/>
              <p:nvPr/>
            </p:nvSpPr>
            <p:spPr>
              <a:xfrm>
                <a:off x="2250556" y="1809552"/>
                <a:ext cx="853845" cy="245745"/>
              </a:xfrm>
              <a:prstGeom prst="ellipse">
                <a:avLst/>
              </a:prstGeom>
              <a:noFill/>
              <a:ln w="31750" cmpd="thinThick">
                <a:solidFill>
                  <a:srgbClr val="3760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+1.025 </a:t>
                </a:r>
              </a:p>
            </p:txBody>
          </p:sp>
        </p:grpSp>
        <p:sp>
          <p:nvSpPr>
            <p:cNvPr id="42" name="TextBox 41">
              <a:extLst>
                <a:ext uri="{FF2B5EF4-FFF2-40B4-BE49-F238E27FC236}">
                  <a16:creationId xmlns:a16="http://schemas.microsoft.com/office/drawing/2014/main" id="{AFBECE0A-4A6F-4B84-96BA-174FCC4ACB5E}"/>
                </a:ext>
              </a:extLst>
            </p:cNvPr>
            <p:cNvSpPr txBox="1"/>
            <p:nvPr/>
          </p:nvSpPr>
          <p:spPr>
            <a:xfrm>
              <a:off x="2161012" y="2190058"/>
              <a:ext cx="497892" cy="200055"/>
            </a:xfrm>
            <a:prstGeom prst="rect">
              <a:avLst/>
            </a:prstGeom>
            <a:noFill/>
          </p:spPr>
          <p:txBody>
            <a:bodyPr wrap="square" rtlCol="0">
              <a:spAutoFit/>
            </a:bodyPr>
            <a:lstStyle/>
            <a:p>
              <a:r>
                <a:rPr lang="el-GR" sz="700" dirty="0"/>
                <a:t>(</a:t>
              </a:r>
              <a:r>
                <a:rPr lang="en-US" sz="700" dirty="0"/>
                <a:t>1</a:t>
              </a:r>
              <a:r>
                <a:rPr lang="el-GR" sz="700" dirty="0"/>
                <a:t>)</a:t>
              </a:r>
              <a:endParaRPr lang="en-US" sz="700" dirty="0"/>
            </a:p>
          </p:txBody>
        </p:sp>
      </p:grpSp>
      <p:grpSp>
        <p:nvGrpSpPr>
          <p:cNvPr id="18" name="Group 17">
            <a:extLst>
              <a:ext uri="{FF2B5EF4-FFF2-40B4-BE49-F238E27FC236}">
                <a16:creationId xmlns:a16="http://schemas.microsoft.com/office/drawing/2014/main" id="{712C6959-BE00-4D15-9F46-3CFE9393D369}"/>
              </a:ext>
            </a:extLst>
          </p:cNvPr>
          <p:cNvGrpSpPr/>
          <p:nvPr/>
        </p:nvGrpSpPr>
        <p:grpSpPr>
          <a:xfrm>
            <a:off x="1133436" y="3600079"/>
            <a:ext cx="6392408" cy="1668470"/>
            <a:chOff x="1099880" y="3566523"/>
            <a:chExt cx="6310188" cy="1668470"/>
          </a:xfrm>
        </p:grpSpPr>
        <p:graphicFrame>
          <p:nvGraphicFramePr>
            <p:cNvPr id="43" name="Chart 42">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850647262"/>
                </p:ext>
              </p:extLst>
            </p:nvPr>
          </p:nvGraphicFramePr>
          <p:xfrm>
            <a:off x="1099880" y="3566523"/>
            <a:ext cx="6310188" cy="1668470"/>
          </p:xfrm>
          <a:graphic>
            <a:graphicData uri="http://schemas.openxmlformats.org/drawingml/2006/chart">
              <c:chart xmlns:c="http://schemas.openxmlformats.org/drawingml/2006/chart" xmlns:r="http://schemas.openxmlformats.org/officeDocument/2006/relationships" r:id="rId8"/>
            </a:graphicData>
          </a:graphic>
        </p:graphicFrame>
        <p:sp>
          <p:nvSpPr>
            <p:cNvPr id="44" name="Oval 43">
              <a:extLst>
                <a:ext uri="{FF2B5EF4-FFF2-40B4-BE49-F238E27FC236}">
                  <a16:creationId xmlns:a16="http://schemas.microsoft.com/office/drawing/2014/main" id="{00000000-0008-0000-0700-000003000000}"/>
                </a:ext>
              </a:extLst>
            </p:cNvPr>
            <p:cNvSpPr/>
            <p:nvPr/>
          </p:nvSpPr>
          <p:spPr>
            <a:xfrm>
              <a:off x="6091125" y="3880966"/>
              <a:ext cx="696775" cy="260208"/>
            </a:xfrm>
            <a:prstGeom prst="ellipse">
              <a:avLst/>
            </a:prstGeom>
            <a:solidFill>
              <a:schemeClr val="bg1"/>
            </a:solidFill>
            <a:ln w="31750" cmpd="thinThick">
              <a:solidFill>
                <a:srgbClr val="9BBB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+500 </a:t>
              </a:r>
            </a:p>
          </p:txBody>
        </p:sp>
        <p:sp>
          <p:nvSpPr>
            <p:cNvPr id="45" name="Oval 44">
              <a:extLst>
                <a:ext uri="{FF2B5EF4-FFF2-40B4-BE49-F238E27FC236}">
                  <a16:creationId xmlns:a16="http://schemas.microsoft.com/office/drawing/2014/main" id="{00000000-0008-0000-0700-000004000000}"/>
                </a:ext>
              </a:extLst>
            </p:cNvPr>
            <p:cNvSpPr/>
            <p:nvPr/>
          </p:nvSpPr>
          <p:spPr>
            <a:xfrm>
              <a:off x="5074685" y="3988632"/>
              <a:ext cx="706294" cy="270700"/>
            </a:xfrm>
            <a:prstGeom prst="ellipse">
              <a:avLst/>
            </a:prstGeom>
            <a:solidFill>
              <a:schemeClr val="bg1"/>
            </a:solidFill>
            <a:ln w="31750" cmpd="thinThick">
              <a:solidFill>
                <a:srgbClr val="9BBB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+1600 </a:t>
              </a:r>
            </a:p>
          </p:txBody>
        </p:sp>
        <p:sp>
          <p:nvSpPr>
            <p:cNvPr id="46" name="Oval 45">
              <a:extLst>
                <a:ext uri="{FF2B5EF4-FFF2-40B4-BE49-F238E27FC236}">
                  <a16:creationId xmlns:a16="http://schemas.microsoft.com/office/drawing/2014/main" id="{00000000-0008-0000-0700-000005000000}"/>
                </a:ext>
              </a:extLst>
            </p:cNvPr>
            <p:cNvSpPr/>
            <p:nvPr/>
          </p:nvSpPr>
          <p:spPr>
            <a:xfrm>
              <a:off x="4146061" y="4082174"/>
              <a:ext cx="704389" cy="268601"/>
            </a:xfrm>
            <a:prstGeom prst="ellipse">
              <a:avLst/>
            </a:prstGeom>
            <a:solidFill>
              <a:schemeClr val="bg1"/>
            </a:solidFill>
            <a:ln w="31750" cmpd="thinThick">
              <a:solidFill>
                <a:srgbClr val="9BBB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+1500 </a:t>
              </a:r>
            </a:p>
          </p:txBody>
        </p:sp>
        <p:sp>
          <p:nvSpPr>
            <p:cNvPr id="47" name="Oval 46">
              <a:extLst>
                <a:ext uri="{FF2B5EF4-FFF2-40B4-BE49-F238E27FC236}">
                  <a16:creationId xmlns:a16="http://schemas.microsoft.com/office/drawing/2014/main" id="{00000000-0008-0000-0700-000006000000}"/>
                </a:ext>
              </a:extLst>
            </p:cNvPr>
            <p:cNvSpPr/>
            <p:nvPr/>
          </p:nvSpPr>
          <p:spPr>
            <a:xfrm>
              <a:off x="3192325" y="4170163"/>
              <a:ext cx="692967" cy="270700"/>
            </a:xfrm>
            <a:prstGeom prst="ellipse">
              <a:avLst/>
            </a:prstGeom>
            <a:solidFill>
              <a:schemeClr val="bg1"/>
            </a:solidFill>
            <a:ln w="31750" cmpd="thinThick">
              <a:solidFill>
                <a:srgbClr val="9BBB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+1380 </a:t>
              </a:r>
            </a:p>
          </p:txBody>
        </p:sp>
        <p:sp>
          <p:nvSpPr>
            <p:cNvPr id="48" name="Oval 47">
              <a:extLst>
                <a:ext uri="{FF2B5EF4-FFF2-40B4-BE49-F238E27FC236}">
                  <a16:creationId xmlns:a16="http://schemas.microsoft.com/office/drawing/2014/main" id="{00000000-0008-0000-0700-000007000000}"/>
                </a:ext>
              </a:extLst>
            </p:cNvPr>
            <p:cNvSpPr/>
            <p:nvPr/>
          </p:nvSpPr>
          <p:spPr>
            <a:xfrm>
              <a:off x="2115999" y="4288272"/>
              <a:ext cx="691063" cy="268601"/>
            </a:xfrm>
            <a:prstGeom prst="ellipse">
              <a:avLst/>
            </a:prstGeom>
            <a:solidFill>
              <a:schemeClr val="bg1"/>
            </a:solidFill>
            <a:ln w="31750" cmpd="thinThick">
              <a:solidFill>
                <a:srgbClr val="9BBB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+1300 </a:t>
              </a:r>
            </a:p>
          </p:txBody>
        </p:sp>
      </p:grpSp>
      <p:grpSp>
        <p:nvGrpSpPr>
          <p:cNvPr id="15" name="Group 14">
            <a:extLst>
              <a:ext uri="{FF2B5EF4-FFF2-40B4-BE49-F238E27FC236}">
                <a16:creationId xmlns:a16="http://schemas.microsoft.com/office/drawing/2014/main" id="{D3ADACB7-26F4-4A79-A5C2-74141A62030F}"/>
              </a:ext>
            </a:extLst>
          </p:cNvPr>
          <p:cNvGrpSpPr/>
          <p:nvPr/>
        </p:nvGrpSpPr>
        <p:grpSpPr>
          <a:xfrm>
            <a:off x="1133435" y="5046762"/>
            <a:ext cx="6492158" cy="1571090"/>
            <a:chOff x="1101343" y="4929316"/>
            <a:chExt cx="6384770" cy="1571090"/>
          </a:xfrm>
        </p:grpSpPr>
        <p:grpSp>
          <p:nvGrpSpPr>
            <p:cNvPr id="14" name="Group 13">
              <a:extLst>
                <a:ext uri="{FF2B5EF4-FFF2-40B4-BE49-F238E27FC236}">
                  <a16:creationId xmlns:a16="http://schemas.microsoft.com/office/drawing/2014/main" id="{89CECC68-F8CA-4075-A59B-02790EA96E03}"/>
                </a:ext>
              </a:extLst>
            </p:cNvPr>
            <p:cNvGrpSpPr/>
            <p:nvPr/>
          </p:nvGrpSpPr>
          <p:grpSpPr>
            <a:xfrm>
              <a:off x="1101343" y="4929316"/>
              <a:ext cx="6371003" cy="1571090"/>
              <a:chOff x="1105361" y="5043778"/>
              <a:chExt cx="7402831" cy="1515427"/>
            </a:xfrm>
          </p:grpSpPr>
          <p:graphicFrame>
            <p:nvGraphicFramePr>
              <p:cNvPr id="49" name="Chart 48">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794423653"/>
                  </p:ext>
                </p:extLst>
              </p:nvPr>
            </p:nvGraphicFramePr>
            <p:xfrm>
              <a:off x="1105361" y="5043778"/>
              <a:ext cx="7402831" cy="1515427"/>
            </p:xfrm>
            <a:graphic>
              <a:graphicData uri="http://schemas.openxmlformats.org/drawingml/2006/chart">
                <c:chart xmlns:c="http://schemas.openxmlformats.org/drawingml/2006/chart" xmlns:r="http://schemas.openxmlformats.org/officeDocument/2006/relationships" r:id="rId9"/>
              </a:graphicData>
            </a:graphic>
          </p:graphicFrame>
          <p:sp>
            <p:nvSpPr>
              <p:cNvPr id="50" name="Oval 49">
                <a:extLst>
                  <a:ext uri="{FF2B5EF4-FFF2-40B4-BE49-F238E27FC236}">
                    <a16:creationId xmlns:a16="http://schemas.microsoft.com/office/drawing/2014/main" id="{00000000-0008-0000-0600-000003000000}"/>
                  </a:ext>
                </a:extLst>
              </p:cNvPr>
              <p:cNvSpPr/>
              <p:nvPr/>
            </p:nvSpPr>
            <p:spPr>
              <a:xfrm>
                <a:off x="6808089" y="5526079"/>
                <a:ext cx="697231" cy="253365"/>
              </a:xfrm>
              <a:prstGeom prst="ellipse">
                <a:avLst/>
              </a:prstGeom>
              <a:noFill/>
              <a:ln w="31750" cmpd="thinThick">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+615 </a:t>
                </a:r>
              </a:p>
            </p:txBody>
          </p:sp>
          <p:sp>
            <p:nvSpPr>
              <p:cNvPr id="51" name="Oval 50">
                <a:extLst>
                  <a:ext uri="{FF2B5EF4-FFF2-40B4-BE49-F238E27FC236}">
                    <a16:creationId xmlns:a16="http://schemas.microsoft.com/office/drawing/2014/main" id="{00000000-0008-0000-0600-000004000000}"/>
                  </a:ext>
                </a:extLst>
              </p:cNvPr>
              <p:cNvSpPr/>
              <p:nvPr/>
            </p:nvSpPr>
            <p:spPr>
              <a:xfrm>
                <a:off x="5675096" y="5666597"/>
                <a:ext cx="706756" cy="245745"/>
              </a:xfrm>
              <a:prstGeom prst="ellipse">
                <a:avLst/>
              </a:prstGeom>
              <a:noFill/>
              <a:ln w="31750" cmpd="thinThick">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+438 </a:t>
                </a:r>
              </a:p>
            </p:txBody>
          </p:sp>
          <p:sp>
            <p:nvSpPr>
              <p:cNvPr id="52" name="Oval 51">
                <a:extLst>
                  <a:ext uri="{FF2B5EF4-FFF2-40B4-BE49-F238E27FC236}">
                    <a16:creationId xmlns:a16="http://schemas.microsoft.com/office/drawing/2014/main" id="{00000000-0008-0000-0600-000005000000}"/>
                  </a:ext>
                </a:extLst>
              </p:cNvPr>
              <p:cNvSpPr/>
              <p:nvPr/>
            </p:nvSpPr>
            <p:spPr>
              <a:xfrm>
                <a:off x="4619767" y="5825114"/>
                <a:ext cx="704852" cy="245745"/>
              </a:xfrm>
              <a:prstGeom prst="ellipse">
                <a:avLst/>
              </a:prstGeom>
              <a:noFill/>
              <a:ln w="31750" cmpd="thinThick">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+284 </a:t>
                </a:r>
              </a:p>
            </p:txBody>
          </p:sp>
          <p:sp>
            <p:nvSpPr>
              <p:cNvPr id="53" name="Oval 52">
                <a:extLst>
                  <a:ext uri="{FF2B5EF4-FFF2-40B4-BE49-F238E27FC236}">
                    <a16:creationId xmlns:a16="http://schemas.microsoft.com/office/drawing/2014/main" id="{00000000-0008-0000-0600-000006000000}"/>
                  </a:ext>
                </a:extLst>
              </p:cNvPr>
              <p:cNvSpPr/>
              <p:nvPr/>
            </p:nvSpPr>
            <p:spPr>
              <a:xfrm>
                <a:off x="3527632" y="5947986"/>
                <a:ext cx="693421" cy="243840"/>
              </a:xfrm>
              <a:prstGeom prst="ellipse">
                <a:avLst/>
              </a:prstGeom>
              <a:noFill/>
              <a:ln w="31750" cmpd="thinThick">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+115 </a:t>
                </a:r>
              </a:p>
            </p:txBody>
          </p:sp>
          <p:sp>
            <p:nvSpPr>
              <p:cNvPr id="54" name="Oval 53">
                <a:extLst>
                  <a:ext uri="{FF2B5EF4-FFF2-40B4-BE49-F238E27FC236}">
                    <a16:creationId xmlns:a16="http://schemas.microsoft.com/office/drawing/2014/main" id="{00000000-0008-0000-0600-000007000000}"/>
                  </a:ext>
                </a:extLst>
              </p:cNvPr>
              <p:cNvSpPr/>
              <p:nvPr/>
            </p:nvSpPr>
            <p:spPr>
              <a:xfrm>
                <a:off x="2417906" y="6022948"/>
                <a:ext cx="695326" cy="251460"/>
              </a:xfrm>
              <a:prstGeom prst="ellipse">
                <a:avLst/>
              </a:prstGeom>
              <a:noFill/>
              <a:ln w="31750" cmpd="thinThick">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a:solidFill>
                      <a:schemeClr val="tx1"/>
                    </a:solidFill>
                  </a:rPr>
                  <a:t>+33 </a:t>
                </a:r>
              </a:p>
            </p:txBody>
          </p:sp>
        </p:grpSp>
        <p:sp>
          <p:nvSpPr>
            <p:cNvPr id="8" name="TextBox 7">
              <a:extLst>
                <a:ext uri="{FF2B5EF4-FFF2-40B4-BE49-F238E27FC236}">
                  <a16:creationId xmlns:a16="http://schemas.microsoft.com/office/drawing/2014/main" id="{AD62DA68-ABC1-47AC-BD7C-7FEB91DB6435}"/>
                </a:ext>
              </a:extLst>
            </p:cNvPr>
            <p:cNvSpPr txBox="1"/>
            <p:nvPr/>
          </p:nvSpPr>
          <p:spPr>
            <a:xfrm>
              <a:off x="6988221" y="6245677"/>
              <a:ext cx="497892" cy="200055"/>
            </a:xfrm>
            <a:prstGeom prst="rect">
              <a:avLst/>
            </a:prstGeom>
            <a:noFill/>
          </p:spPr>
          <p:txBody>
            <a:bodyPr wrap="square" rtlCol="0">
              <a:spAutoFit/>
            </a:bodyPr>
            <a:lstStyle/>
            <a:p>
              <a:r>
                <a:rPr lang="el-GR" sz="700" dirty="0"/>
                <a:t>(3,4)</a:t>
              </a:r>
              <a:endParaRPr lang="en-US" sz="700" dirty="0"/>
            </a:p>
          </p:txBody>
        </p:sp>
      </p:grpSp>
      <p:sp>
        <p:nvSpPr>
          <p:cNvPr id="23" name="TextBox 22">
            <a:extLst>
              <a:ext uri="{FF2B5EF4-FFF2-40B4-BE49-F238E27FC236}">
                <a16:creationId xmlns:a16="http://schemas.microsoft.com/office/drawing/2014/main" id="{11A18F07-701F-418C-AAE0-AB3A291B636B}"/>
              </a:ext>
            </a:extLst>
          </p:cNvPr>
          <p:cNvSpPr txBox="1"/>
          <p:nvPr/>
        </p:nvSpPr>
        <p:spPr>
          <a:xfrm>
            <a:off x="3864585" y="888236"/>
            <a:ext cx="772890" cy="215444"/>
          </a:xfrm>
          <a:prstGeom prst="rect">
            <a:avLst/>
          </a:prstGeom>
          <a:noFill/>
        </p:spPr>
        <p:txBody>
          <a:bodyPr wrap="square" rtlCol="0">
            <a:spAutoFit/>
          </a:bodyPr>
          <a:lstStyle/>
          <a:p>
            <a:r>
              <a:rPr lang="en-US" sz="800" dirty="0"/>
              <a:t># Customers</a:t>
            </a:r>
          </a:p>
        </p:txBody>
      </p:sp>
    </p:spTree>
    <p:extLst>
      <p:ext uri="{BB962C8B-B14F-4D97-AF65-F5344CB8AC3E}">
        <p14:creationId xmlns:p14="http://schemas.microsoft.com/office/powerpoint/2010/main" val="1082097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584480" y="1102801"/>
            <a:ext cx="5427780" cy="369332"/>
          </a:xfrm>
          <a:prstGeom prst="rect">
            <a:avLst/>
          </a:prstGeom>
          <a:noFill/>
        </p:spPr>
        <p:txBody>
          <a:bodyPr wrap="square" rtlCol="0">
            <a:spAutoFit/>
          </a:bodyPr>
          <a:lstStyle/>
          <a:p>
            <a:r>
              <a:rPr lang="en-US" b="1" dirty="0"/>
              <a:t>Offering leading cloud-based software solutions</a:t>
            </a:r>
            <a:endParaRPr lang="el-GR" b="1" dirty="0"/>
          </a:p>
        </p:txBody>
      </p:sp>
      <p:sp>
        <p:nvSpPr>
          <p:cNvPr id="21" name="Slide Number Placeholder 20"/>
          <p:cNvSpPr>
            <a:spLocks noGrp="1"/>
          </p:cNvSpPr>
          <p:nvPr>
            <p:ph type="sldNum" sz="quarter" idx="12"/>
          </p:nvPr>
        </p:nvSpPr>
        <p:spPr>
          <a:xfrm>
            <a:off x="6212160" y="5618279"/>
            <a:ext cx="1600200" cy="273844"/>
          </a:xfrm>
        </p:spPr>
        <p:txBody>
          <a:bodyPr/>
          <a:lstStyle/>
          <a:p>
            <a:fld id="{A3E6470A-6707-4621-BF98-804D53622584}" type="slidenum">
              <a:rPr lang="el-GR" smtClean="0"/>
              <a:pPr/>
              <a:t>27</a:t>
            </a:fld>
            <a:endParaRPr lang="el-GR"/>
          </a:p>
        </p:txBody>
      </p:sp>
      <p:sp>
        <p:nvSpPr>
          <p:cNvPr id="6" name="BJPseudoFooter">
            <a:extLst>
              <a:ext uri="{FF2B5EF4-FFF2-40B4-BE49-F238E27FC236}">
                <a16:creationId xmlns:a16="http://schemas.microsoft.com/office/drawing/2014/main" id="{1C8C880B-DF98-42A9-BEE2-8BB5C6BA407B}"/>
              </a:ext>
            </a:extLst>
          </p:cNvPr>
          <p:cNvSpPr txBox="1"/>
          <p:nvPr>
            <p:custDataLst>
              <p:tags r:id="rId1"/>
            </p:custDataLst>
          </p:nvPr>
        </p:nvSpPr>
        <p:spPr>
          <a:xfrm>
            <a:off x="1238250" y="5806560"/>
            <a:ext cx="6667500" cy="207749"/>
          </a:xfrm>
          <a:prstGeom prst="rect">
            <a:avLst/>
          </a:prstGeom>
          <a:noFill/>
        </p:spPr>
        <p:txBody>
          <a:bodyPr vert="horz" rtlCol="0">
            <a:spAutoFit/>
          </a:bodyPr>
          <a:lstStyle/>
          <a:p>
            <a:pPr algn="r"/>
            <a:r>
              <a:rPr lang="el-GR" sz="750" b="1" i="1" u="sng">
                <a:solidFill>
                  <a:srgbClr val="00FF00"/>
                </a:solidFill>
                <a:latin typeface="Arial" panose="020B0604020202020204" pitchFamily="34" charset="0"/>
              </a:rPr>
              <a:t>   </a:t>
            </a:r>
          </a:p>
        </p:txBody>
      </p:sp>
      <p:sp>
        <p:nvSpPr>
          <p:cNvPr id="4" name="Rectangle: Rounded Corners 14">
            <a:extLst>
              <a:ext uri="{FF2B5EF4-FFF2-40B4-BE49-F238E27FC236}">
                <a16:creationId xmlns:a16="http://schemas.microsoft.com/office/drawing/2014/main" id="{AFD13E66-171C-403B-9FC9-D69E173E1C80}"/>
              </a:ext>
            </a:extLst>
          </p:cNvPr>
          <p:cNvSpPr/>
          <p:nvPr/>
        </p:nvSpPr>
        <p:spPr>
          <a:xfrm>
            <a:off x="427888" y="1714758"/>
            <a:ext cx="2925611" cy="3826092"/>
          </a:xfrm>
          <a:prstGeom prst="roundRect">
            <a:avLst>
              <a:gd name="adj" fmla="val 2772"/>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fontAlgn="base" hangingPunct="0">
              <a:spcBef>
                <a:spcPct val="0"/>
              </a:spcBef>
              <a:spcAft>
                <a:spcPct val="0"/>
              </a:spcAft>
            </a:pPr>
            <a:r>
              <a:rPr lang="en-US" altLang="el-GR" sz="1200" dirty="0">
                <a:solidFill>
                  <a:srgbClr val="002060"/>
                </a:solidFill>
                <a:latin typeface="Google Sans"/>
              </a:rPr>
              <a:t>cloud-based software products and </a:t>
            </a:r>
            <a:r>
              <a:rPr lang="el-GR" altLang="el-GR" sz="1200" dirty="0" err="1">
                <a:solidFill>
                  <a:srgbClr val="002060"/>
                </a:solidFill>
                <a:latin typeface="Google Sans"/>
              </a:rPr>
              <a:t>platform</a:t>
            </a:r>
            <a:r>
              <a:rPr lang="el-GR" altLang="el-GR" sz="1200" dirty="0">
                <a:solidFill>
                  <a:srgbClr val="002060"/>
                </a:solidFill>
                <a:latin typeface="Google Sans"/>
              </a:rPr>
              <a:t> </a:t>
            </a:r>
            <a:r>
              <a:rPr lang="el-GR" altLang="el-GR" sz="1200" dirty="0" err="1">
                <a:solidFill>
                  <a:srgbClr val="002060"/>
                </a:solidFill>
                <a:latin typeface="Google Sans"/>
              </a:rPr>
              <a:t>simplifies</a:t>
            </a:r>
            <a:r>
              <a:rPr lang="el-GR" altLang="el-GR" sz="1200" dirty="0">
                <a:solidFill>
                  <a:srgbClr val="002060"/>
                </a:solidFill>
                <a:latin typeface="Google Sans"/>
              </a:rPr>
              <a:t> the</a:t>
            </a:r>
            <a:r>
              <a:rPr lang="en-US" altLang="el-GR" sz="1200" dirty="0">
                <a:solidFill>
                  <a:srgbClr val="002060"/>
                </a:solidFill>
                <a:latin typeface="Google Sans"/>
              </a:rPr>
              <a:t> business </a:t>
            </a:r>
            <a:r>
              <a:rPr lang="el-GR" altLang="el-GR" sz="1200" dirty="0">
                <a:solidFill>
                  <a:srgbClr val="002060"/>
                </a:solidFill>
                <a:latin typeface="Google Sans"/>
              </a:rPr>
              <a:t>and </a:t>
            </a:r>
            <a:r>
              <a:rPr lang="el-GR" altLang="el-GR" sz="1200" dirty="0" err="1">
                <a:solidFill>
                  <a:srgbClr val="002060"/>
                </a:solidFill>
                <a:latin typeface="Google Sans"/>
              </a:rPr>
              <a:t>modernizes</a:t>
            </a:r>
            <a:r>
              <a:rPr lang="el-GR" altLang="el-GR" sz="1200" dirty="0">
                <a:solidFill>
                  <a:srgbClr val="002060"/>
                </a:solidFill>
                <a:latin typeface="Google Sans"/>
              </a:rPr>
              <a:t> the </a:t>
            </a:r>
            <a:r>
              <a:rPr lang="el-GR" altLang="el-GR" sz="1200" dirty="0" err="1">
                <a:solidFill>
                  <a:srgbClr val="002060"/>
                </a:solidFill>
                <a:latin typeface="Google Sans"/>
              </a:rPr>
              <a:t>control</a:t>
            </a:r>
            <a:r>
              <a:rPr lang="el-GR" altLang="el-GR" sz="1200" dirty="0">
                <a:solidFill>
                  <a:srgbClr val="002060"/>
                </a:solidFill>
                <a:latin typeface="Google Sans"/>
              </a:rPr>
              <a:t> of </a:t>
            </a:r>
            <a:r>
              <a:rPr lang="en-US" altLang="el-GR" sz="1200" dirty="0">
                <a:solidFill>
                  <a:srgbClr val="002060"/>
                </a:solidFill>
                <a:latin typeface="Google Sans"/>
              </a:rPr>
              <a:t>a company. R</a:t>
            </a:r>
            <a:r>
              <a:rPr lang="el-GR" altLang="el-GR" sz="1200" dirty="0" err="1">
                <a:solidFill>
                  <a:srgbClr val="002060"/>
                </a:solidFill>
                <a:latin typeface="Google Sans"/>
              </a:rPr>
              <a:t>evolutionary</a:t>
            </a:r>
            <a:r>
              <a:rPr lang="el-GR" altLang="el-GR" sz="1200" dirty="0">
                <a:solidFill>
                  <a:srgbClr val="002060"/>
                </a:solidFill>
                <a:latin typeface="Google Sans"/>
              </a:rPr>
              <a:t> </a:t>
            </a:r>
            <a:r>
              <a:rPr lang="el-GR" altLang="el-GR" sz="1200" dirty="0" err="1">
                <a:solidFill>
                  <a:srgbClr val="002060"/>
                </a:solidFill>
                <a:latin typeface="Google Sans"/>
              </a:rPr>
              <a:t>online</a:t>
            </a:r>
            <a:r>
              <a:rPr lang="el-GR" altLang="el-GR" sz="1200" dirty="0">
                <a:solidFill>
                  <a:srgbClr val="002060"/>
                </a:solidFill>
                <a:latin typeface="Google Sans"/>
              </a:rPr>
              <a:t> </a:t>
            </a:r>
            <a:r>
              <a:rPr lang="el-GR" altLang="el-GR" sz="1200" dirty="0" err="1">
                <a:solidFill>
                  <a:srgbClr val="002060"/>
                </a:solidFill>
                <a:latin typeface="Google Sans"/>
              </a:rPr>
              <a:t>service</a:t>
            </a:r>
            <a:r>
              <a:rPr lang="en-US" altLang="el-GR" sz="1200" dirty="0">
                <a:solidFill>
                  <a:srgbClr val="002060"/>
                </a:solidFill>
                <a:latin typeface="Google Sans"/>
              </a:rPr>
              <a:t>s</a:t>
            </a:r>
            <a:r>
              <a:rPr lang="el-GR" altLang="el-GR" sz="1200" dirty="0">
                <a:solidFill>
                  <a:srgbClr val="002060"/>
                </a:solidFill>
                <a:latin typeface="Google Sans"/>
              </a:rPr>
              <a:t> for </a:t>
            </a:r>
            <a:r>
              <a:rPr lang="el-GR" altLang="el-GR" sz="1200" dirty="0" err="1">
                <a:solidFill>
                  <a:srgbClr val="002060"/>
                </a:solidFill>
                <a:latin typeface="Google Sans"/>
              </a:rPr>
              <a:t>accountants</a:t>
            </a:r>
            <a:r>
              <a:rPr lang="el-GR" altLang="el-GR" sz="1200" dirty="0">
                <a:solidFill>
                  <a:srgbClr val="002060"/>
                </a:solidFill>
                <a:latin typeface="Google Sans"/>
              </a:rPr>
              <a:t> and </a:t>
            </a:r>
            <a:r>
              <a:rPr lang="el-GR" altLang="el-GR" sz="1200" dirty="0" err="1">
                <a:solidFill>
                  <a:srgbClr val="002060"/>
                </a:solidFill>
                <a:latin typeface="Google Sans"/>
              </a:rPr>
              <a:t>accounting</a:t>
            </a:r>
            <a:r>
              <a:rPr lang="el-GR" altLang="el-GR" sz="1200" dirty="0">
                <a:solidFill>
                  <a:srgbClr val="002060"/>
                </a:solidFill>
                <a:latin typeface="Google Sans"/>
              </a:rPr>
              <a:t> </a:t>
            </a:r>
            <a:r>
              <a:rPr lang="el-GR" altLang="el-GR" sz="1200" dirty="0" err="1">
                <a:solidFill>
                  <a:srgbClr val="002060"/>
                </a:solidFill>
                <a:latin typeface="Google Sans"/>
              </a:rPr>
              <a:t>firms</a:t>
            </a:r>
            <a:r>
              <a:rPr lang="el-GR" altLang="el-GR" sz="1200" dirty="0">
                <a:solidFill>
                  <a:srgbClr val="002060"/>
                </a:solidFill>
                <a:latin typeface="Google Sans"/>
              </a:rPr>
              <a:t> </a:t>
            </a:r>
            <a:r>
              <a:rPr lang="el-GR" altLang="el-GR" sz="1200" dirty="0" err="1">
                <a:solidFill>
                  <a:srgbClr val="002060"/>
                </a:solidFill>
                <a:latin typeface="Google Sans"/>
              </a:rPr>
              <a:t>that</a:t>
            </a:r>
            <a:r>
              <a:rPr lang="el-GR" altLang="el-GR" sz="1200" dirty="0">
                <a:solidFill>
                  <a:srgbClr val="002060"/>
                </a:solidFill>
                <a:latin typeface="Google Sans"/>
              </a:rPr>
              <a:t> </a:t>
            </a:r>
            <a:r>
              <a:rPr lang="el-GR" altLang="el-GR" sz="1200" dirty="0" err="1">
                <a:solidFill>
                  <a:srgbClr val="002060"/>
                </a:solidFill>
                <a:latin typeface="Google Sans"/>
              </a:rPr>
              <a:t>combines</a:t>
            </a:r>
            <a:r>
              <a:rPr lang="el-GR" altLang="el-GR" sz="1200" dirty="0">
                <a:solidFill>
                  <a:srgbClr val="002060"/>
                </a:solidFill>
                <a:latin typeface="Google Sans"/>
              </a:rPr>
              <a:t> </a:t>
            </a:r>
            <a:r>
              <a:rPr lang="el-GR" altLang="el-GR" sz="1200" dirty="0" err="1">
                <a:solidFill>
                  <a:srgbClr val="002060"/>
                </a:solidFill>
                <a:latin typeface="Google Sans"/>
              </a:rPr>
              <a:t>information</a:t>
            </a:r>
            <a:r>
              <a:rPr lang="el-GR" altLang="el-GR" sz="1200" dirty="0">
                <a:solidFill>
                  <a:srgbClr val="002060"/>
                </a:solidFill>
                <a:latin typeface="Google Sans"/>
              </a:rPr>
              <a:t>, and </a:t>
            </a:r>
            <a:r>
              <a:rPr lang="el-GR" altLang="el-GR" sz="1200" dirty="0" err="1">
                <a:solidFill>
                  <a:srgbClr val="002060"/>
                </a:solidFill>
                <a:latin typeface="Google Sans"/>
              </a:rPr>
              <a:t>expense</a:t>
            </a:r>
            <a:r>
              <a:rPr lang="el-GR" altLang="el-GR" sz="1200" dirty="0">
                <a:solidFill>
                  <a:srgbClr val="002060"/>
                </a:solidFill>
                <a:latin typeface="Google Sans"/>
              </a:rPr>
              <a:t> </a:t>
            </a:r>
            <a:r>
              <a:rPr lang="el-GR" altLang="el-GR" sz="1200" dirty="0" err="1">
                <a:solidFill>
                  <a:srgbClr val="002060"/>
                </a:solidFill>
                <a:latin typeface="Google Sans"/>
              </a:rPr>
              <a:t>savings</a:t>
            </a:r>
            <a:r>
              <a:rPr lang="el-GR" altLang="el-GR" sz="1200" dirty="0">
                <a:solidFill>
                  <a:srgbClr val="002060"/>
                </a:solidFill>
                <a:latin typeface="Google Sans"/>
              </a:rPr>
              <a:t>.</a:t>
            </a:r>
            <a:r>
              <a:rPr lang="el-GR" altLang="el-GR" sz="225" dirty="0">
                <a:solidFill>
                  <a:srgbClr val="002060"/>
                </a:solidFill>
              </a:rPr>
              <a:t>  </a:t>
            </a:r>
            <a:endParaRPr lang="en-US" altLang="el-GR" sz="225" dirty="0">
              <a:solidFill>
                <a:srgbClr val="002060"/>
              </a:solidFill>
            </a:endParaRPr>
          </a:p>
          <a:p>
            <a:pPr eaLnBrk="0" fontAlgn="base" hangingPunct="0">
              <a:spcBef>
                <a:spcPct val="0"/>
              </a:spcBef>
              <a:spcAft>
                <a:spcPct val="0"/>
              </a:spcAft>
            </a:pPr>
            <a:endParaRPr lang="en-US" altLang="el-GR" sz="225" dirty="0">
              <a:solidFill>
                <a:srgbClr val="002060"/>
              </a:solidFill>
            </a:endParaRPr>
          </a:p>
          <a:p>
            <a:pPr eaLnBrk="0" fontAlgn="base" hangingPunct="0">
              <a:spcBef>
                <a:spcPct val="0"/>
              </a:spcBef>
              <a:spcAft>
                <a:spcPct val="0"/>
              </a:spcAft>
            </a:pPr>
            <a:r>
              <a:rPr lang="en-US" altLang="el-GR" sz="1200" u="sng" dirty="0">
                <a:solidFill>
                  <a:srgbClr val="002060"/>
                </a:solidFill>
                <a:latin typeface="Google Sans"/>
              </a:rPr>
              <a:t>cloud-based software solutions offers</a:t>
            </a:r>
            <a:r>
              <a:rPr lang="en-US" altLang="el-GR" sz="1200" dirty="0">
                <a:solidFill>
                  <a:srgbClr val="002060"/>
                </a:solidFill>
                <a:latin typeface="Google Sans"/>
              </a:rPr>
              <a:t>: </a:t>
            </a:r>
          </a:p>
          <a:p>
            <a:pPr eaLnBrk="0" fontAlgn="base" hangingPunct="0">
              <a:spcBef>
                <a:spcPct val="0"/>
              </a:spcBef>
              <a:spcAft>
                <a:spcPct val="0"/>
              </a:spcAft>
            </a:pPr>
            <a:endParaRPr lang="el-GR" altLang="el-GR" sz="1200" dirty="0">
              <a:solidFill>
                <a:srgbClr val="002060"/>
              </a:solidFill>
              <a:latin typeface="Google Sans"/>
            </a:endParaRPr>
          </a:p>
          <a:p>
            <a:pPr marL="214313" indent="-214313">
              <a:buFont typeface="Wingdings" panose="05000000000000000000" pitchFamily="2" charset="2"/>
              <a:buChar char="q"/>
            </a:pPr>
            <a:r>
              <a:rPr lang="en-US" sz="1200" dirty="0">
                <a:solidFill>
                  <a:srgbClr val="002060"/>
                </a:solidFill>
              </a:rPr>
              <a:t>24/7 ACCESS</a:t>
            </a:r>
          </a:p>
          <a:p>
            <a:pPr marL="214313" indent="-214313">
              <a:buFont typeface="Wingdings" panose="05000000000000000000" pitchFamily="2" charset="2"/>
              <a:buChar char="q"/>
            </a:pPr>
            <a:r>
              <a:rPr lang="en-US" sz="1200" dirty="0">
                <a:solidFill>
                  <a:srgbClr val="002060"/>
                </a:solidFill>
              </a:rPr>
              <a:t>REGISTRATION OF EXPENDITURES</a:t>
            </a:r>
          </a:p>
          <a:p>
            <a:pPr marL="214313" indent="-214313">
              <a:buFont typeface="Wingdings" panose="05000000000000000000" pitchFamily="2" charset="2"/>
              <a:buChar char="q"/>
            </a:pPr>
            <a:r>
              <a:rPr lang="en-US" sz="1200" dirty="0">
                <a:solidFill>
                  <a:srgbClr val="002060"/>
                </a:solidFill>
              </a:rPr>
              <a:t>OMNI-CHANNEL SUPPORT</a:t>
            </a:r>
          </a:p>
          <a:p>
            <a:pPr marL="214313" indent="-214313">
              <a:buFont typeface="Wingdings" panose="05000000000000000000" pitchFamily="2" charset="2"/>
              <a:buChar char="q"/>
            </a:pPr>
            <a:r>
              <a:rPr lang="en-US" sz="1200" dirty="0">
                <a:solidFill>
                  <a:srgbClr val="002060"/>
                </a:solidFill>
              </a:rPr>
              <a:t>CUSTOMER</a:t>
            </a:r>
            <a:r>
              <a:rPr lang="el-GR" sz="1200" dirty="0">
                <a:solidFill>
                  <a:srgbClr val="002060"/>
                </a:solidFill>
              </a:rPr>
              <a:t> / </a:t>
            </a:r>
            <a:r>
              <a:rPr lang="en-US" sz="1200" dirty="0">
                <a:solidFill>
                  <a:srgbClr val="002060"/>
                </a:solidFill>
              </a:rPr>
              <a:t>SUPPLIER LEDGERS</a:t>
            </a:r>
          </a:p>
          <a:p>
            <a:pPr marL="214313" indent="-214313">
              <a:buFont typeface="Wingdings" panose="05000000000000000000" pitchFamily="2" charset="2"/>
              <a:buChar char="q"/>
            </a:pPr>
            <a:r>
              <a:rPr lang="en-US" sz="1200" dirty="0">
                <a:solidFill>
                  <a:srgbClr val="002060"/>
                </a:solidFill>
              </a:rPr>
              <a:t>E-DATABASE OF</a:t>
            </a:r>
            <a:r>
              <a:rPr lang="el-GR" sz="1200" dirty="0">
                <a:solidFill>
                  <a:srgbClr val="002060"/>
                </a:solidFill>
              </a:rPr>
              <a:t> </a:t>
            </a:r>
            <a:r>
              <a:rPr lang="en-US" sz="1200" dirty="0">
                <a:solidFill>
                  <a:srgbClr val="002060"/>
                </a:solidFill>
              </a:rPr>
              <a:t>TAX RETURNS ETC.</a:t>
            </a:r>
          </a:p>
          <a:p>
            <a:pPr marL="214313" indent="-214313">
              <a:buFont typeface="Wingdings" panose="05000000000000000000" pitchFamily="2" charset="2"/>
              <a:buChar char="q"/>
            </a:pPr>
            <a:r>
              <a:rPr lang="en-US" sz="1200" dirty="0">
                <a:solidFill>
                  <a:srgbClr val="002060"/>
                </a:solidFill>
              </a:rPr>
              <a:t>TRANCACTION DATA</a:t>
            </a:r>
          </a:p>
          <a:p>
            <a:pPr marL="214313" indent="-214313">
              <a:buFont typeface="Wingdings" panose="05000000000000000000" pitchFamily="2" charset="2"/>
              <a:buChar char="q"/>
            </a:pPr>
            <a:r>
              <a:rPr lang="en-US" sz="1200" dirty="0">
                <a:solidFill>
                  <a:srgbClr val="002060"/>
                </a:solidFill>
              </a:rPr>
              <a:t>PAYROLL DATA</a:t>
            </a:r>
          </a:p>
          <a:p>
            <a:pPr marL="214313" indent="-214313">
              <a:buFont typeface="Wingdings" panose="05000000000000000000" pitchFamily="2" charset="2"/>
              <a:buChar char="q"/>
            </a:pPr>
            <a:r>
              <a:rPr lang="en-US" sz="1200" dirty="0">
                <a:solidFill>
                  <a:srgbClr val="002060"/>
                </a:solidFill>
              </a:rPr>
              <a:t>FINANCIAL DATA OF THE COMPANY</a:t>
            </a:r>
          </a:p>
          <a:p>
            <a:pPr marL="214313" indent="-214313">
              <a:buFont typeface="Wingdings" panose="05000000000000000000" pitchFamily="2" charset="2"/>
              <a:buChar char="q"/>
            </a:pPr>
            <a:r>
              <a:rPr lang="en-US" sz="1200" dirty="0">
                <a:solidFill>
                  <a:srgbClr val="002060"/>
                </a:solidFill>
              </a:rPr>
              <a:t>HR PAYROLL</a:t>
            </a:r>
          </a:p>
          <a:p>
            <a:endParaRPr lang="en-US" sz="1200" dirty="0">
              <a:solidFill>
                <a:srgbClr val="FF0000"/>
              </a:solidFill>
            </a:endParaRPr>
          </a:p>
          <a:p>
            <a:pPr marL="214313" indent="-214313">
              <a:buFont typeface="Wingdings" panose="05000000000000000000" pitchFamily="2" charset="2"/>
              <a:buChar char="q"/>
            </a:pPr>
            <a:endParaRPr lang="en-US" sz="1200" dirty="0">
              <a:solidFill>
                <a:srgbClr val="FF0000"/>
              </a:solidFill>
            </a:endParaRPr>
          </a:p>
          <a:p>
            <a:pPr marL="214313" indent="-214313">
              <a:buFont typeface="Wingdings" panose="05000000000000000000" pitchFamily="2" charset="2"/>
              <a:buChar char="q"/>
            </a:pPr>
            <a:endParaRPr lang="en-US" sz="1200" dirty="0">
              <a:solidFill>
                <a:srgbClr val="FF0000"/>
              </a:solidFill>
            </a:endParaRPr>
          </a:p>
          <a:p>
            <a:pPr marL="214313" indent="-214313">
              <a:buFont typeface="Wingdings" panose="05000000000000000000" pitchFamily="2" charset="2"/>
              <a:buChar char="q"/>
            </a:pPr>
            <a:endParaRPr lang="en-US" sz="1350" dirty="0">
              <a:solidFill>
                <a:srgbClr val="FF0000"/>
              </a:solidFill>
            </a:endParaRPr>
          </a:p>
          <a:p>
            <a:pPr marL="214313" indent="-214313">
              <a:buFont typeface="Wingdings" panose="05000000000000000000" pitchFamily="2" charset="2"/>
              <a:buChar char="q"/>
            </a:pPr>
            <a:endParaRPr lang="en-US" sz="1350" dirty="0">
              <a:solidFill>
                <a:srgbClr val="FF0000"/>
              </a:solidFill>
            </a:endParaRPr>
          </a:p>
        </p:txBody>
      </p:sp>
      <p:sp>
        <p:nvSpPr>
          <p:cNvPr id="10" name="Rectangle 1">
            <a:extLst>
              <a:ext uri="{FF2B5EF4-FFF2-40B4-BE49-F238E27FC236}">
                <a16:creationId xmlns:a16="http://schemas.microsoft.com/office/drawing/2014/main" id="{16256E72-5D76-417B-80B8-74E3E3BFC308}"/>
              </a:ext>
            </a:extLst>
          </p:cNvPr>
          <p:cNvSpPr>
            <a:spLocks noChangeArrowheads="1"/>
          </p:cNvSpPr>
          <p:nvPr/>
        </p:nvSpPr>
        <p:spPr bwMode="auto">
          <a:xfrm>
            <a:off x="1306790" y="1526241"/>
            <a:ext cx="65" cy="1885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eaLnBrk="0" fontAlgn="base" hangingPunct="0">
              <a:spcBef>
                <a:spcPct val="0"/>
              </a:spcBef>
              <a:spcAft>
                <a:spcPct val="0"/>
              </a:spcAft>
            </a:pPr>
            <a:endParaRPr lang="el-GR" altLang="el-GR" sz="1350" dirty="0">
              <a:latin typeface="Arial" panose="020B0604020202020204" pitchFamily="34" charset="0"/>
            </a:endParaRPr>
          </a:p>
        </p:txBody>
      </p:sp>
      <p:sp>
        <p:nvSpPr>
          <p:cNvPr id="3" name="Rectangle 2">
            <a:extLst>
              <a:ext uri="{FF2B5EF4-FFF2-40B4-BE49-F238E27FC236}">
                <a16:creationId xmlns:a16="http://schemas.microsoft.com/office/drawing/2014/main" id="{A671AB92-BAE6-47C3-B520-EA19738CB095}"/>
              </a:ext>
            </a:extLst>
          </p:cNvPr>
          <p:cNvSpPr>
            <a:spLocks noChangeArrowheads="1"/>
          </p:cNvSpPr>
          <p:nvPr/>
        </p:nvSpPr>
        <p:spPr bwMode="auto">
          <a:xfrm>
            <a:off x="1257301" y="1048742"/>
            <a:ext cx="65" cy="1885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eaLnBrk="0" fontAlgn="base" hangingPunct="0">
              <a:spcBef>
                <a:spcPct val="0"/>
              </a:spcBef>
              <a:spcAft>
                <a:spcPct val="0"/>
              </a:spcAft>
            </a:pPr>
            <a:endParaRPr lang="el-GR" altLang="el-GR" sz="1350" dirty="0">
              <a:latin typeface="Arial" panose="020B0604020202020204" pitchFamily="34" charset="0"/>
            </a:endParaRPr>
          </a:p>
        </p:txBody>
      </p:sp>
      <p:sp>
        <p:nvSpPr>
          <p:cNvPr id="11" name="Rectangle 6">
            <a:extLst>
              <a:ext uri="{FF2B5EF4-FFF2-40B4-BE49-F238E27FC236}">
                <a16:creationId xmlns:a16="http://schemas.microsoft.com/office/drawing/2014/main" id="{8BE39735-6B5D-44B1-ADE1-999CD849609D}"/>
              </a:ext>
            </a:extLst>
          </p:cNvPr>
          <p:cNvSpPr>
            <a:spLocks noChangeArrowheads="1"/>
          </p:cNvSpPr>
          <p:nvPr/>
        </p:nvSpPr>
        <p:spPr bwMode="auto">
          <a:xfrm>
            <a:off x="1143001" y="934442"/>
            <a:ext cx="65" cy="1885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eaLnBrk="0" fontAlgn="base" hangingPunct="0">
              <a:spcBef>
                <a:spcPct val="0"/>
              </a:spcBef>
              <a:spcAft>
                <a:spcPct val="0"/>
              </a:spcAft>
            </a:pPr>
            <a:endParaRPr lang="el-GR" altLang="el-GR" sz="1350" dirty="0">
              <a:latin typeface="Arial" panose="020B0604020202020204" pitchFamily="34" charset="0"/>
            </a:endParaRPr>
          </a:p>
        </p:txBody>
      </p:sp>
      <p:pic>
        <p:nvPicPr>
          <p:cNvPr id="8" name="Picture 7">
            <a:extLst>
              <a:ext uri="{FF2B5EF4-FFF2-40B4-BE49-F238E27FC236}">
                <a16:creationId xmlns:a16="http://schemas.microsoft.com/office/drawing/2014/main" id="{FCB7FE70-98C8-4B0F-89BD-A433107E7E97}"/>
              </a:ext>
            </a:extLst>
          </p:cNvPr>
          <p:cNvPicPr>
            <a:picLocks noChangeAspect="1"/>
          </p:cNvPicPr>
          <p:nvPr/>
        </p:nvPicPr>
        <p:blipFill>
          <a:blip r:embed="rId4"/>
          <a:stretch>
            <a:fillRect/>
          </a:stretch>
        </p:blipFill>
        <p:spPr>
          <a:xfrm>
            <a:off x="4674668" y="1729276"/>
            <a:ext cx="3086100" cy="1824576"/>
          </a:xfrm>
          <a:prstGeom prst="rect">
            <a:avLst/>
          </a:prstGeom>
        </p:spPr>
      </p:pic>
      <p:pic>
        <p:nvPicPr>
          <p:cNvPr id="9" name="Picture 8">
            <a:extLst>
              <a:ext uri="{FF2B5EF4-FFF2-40B4-BE49-F238E27FC236}">
                <a16:creationId xmlns:a16="http://schemas.microsoft.com/office/drawing/2014/main" id="{D53C0485-8EEF-4D46-93B8-30EE6145283B}"/>
              </a:ext>
            </a:extLst>
          </p:cNvPr>
          <p:cNvPicPr>
            <a:picLocks noChangeAspect="1"/>
          </p:cNvPicPr>
          <p:nvPr/>
        </p:nvPicPr>
        <p:blipFill>
          <a:blip r:embed="rId5"/>
          <a:stretch>
            <a:fillRect/>
          </a:stretch>
        </p:blipFill>
        <p:spPr>
          <a:xfrm>
            <a:off x="4669721" y="3699562"/>
            <a:ext cx="3091047" cy="1824576"/>
          </a:xfrm>
          <a:prstGeom prst="rect">
            <a:avLst/>
          </a:prstGeom>
        </p:spPr>
      </p:pic>
    </p:spTree>
    <p:extLst>
      <p:ext uri="{BB962C8B-B14F-4D97-AF65-F5344CB8AC3E}">
        <p14:creationId xmlns:p14="http://schemas.microsoft.com/office/powerpoint/2010/main" val="30287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C490F10-C727-4BE7-9AC2-A1BBEE97D27D}"/>
              </a:ext>
            </a:extLst>
          </p:cNvPr>
          <p:cNvSpPr/>
          <p:nvPr/>
        </p:nvSpPr>
        <p:spPr>
          <a:xfrm>
            <a:off x="5598749" y="1011901"/>
            <a:ext cx="2591771" cy="25917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20" name="TextBox 19"/>
          <p:cNvSpPr txBox="1"/>
          <p:nvPr/>
        </p:nvSpPr>
        <p:spPr>
          <a:xfrm>
            <a:off x="588640" y="327400"/>
            <a:ext cx="7237040" cy="461665"/>
          </a:xfrm>
          <a:prstGeom prst="rect">
            <a:avLst/>
          </a:prstGeom>
          <a:noFill/>
        </p:spPr>
        <p:txBody>
          <a:bodyPr wrap="square" rtlCol="0">
            <a:spAutoFit/>
          </a:bodyPr>
          <a:lstStyle/>
          <a:p>
            <a:r>
              <a:rPr lang="en-US" sz="2400" b="1" dirty="0"/>
              <a:t>Leading provider of e-invoice solutions</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28</a:t>
            </a:fld>
            <a:endParaRPr lang="el-GR"/>
          </a:p>
        </p:txBody>
      </p:sp>
      <p:sp>
        <p:nvSpPr>
          <p:cNvPr id="6" name="BJPseudoFooter">
            <a:extLst>
              <a:ext uri="{FF2B5EF4-FFF2-40B4-BE49-F238E27FC236}">
                <a16:creationId xmlns:a16="http://schemas.microsoft.com/office/drawing/2014/main" id="{1C8C880B-DF98-42A9-BEE2-8BB5C6BA407B}"/>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pic>
        <p:nvPicPr>
          <p:cNvPr id="2" name="Picture 1">
            <a:extLst>
              <a:ext uri="{FF2B5EF4-FFF2-40B4-BE49-F238E27FC236}">
                <a16:creationId xmlns:a16="http://schemas.microsoft.com/office/drawing/2014/main" id="{667660ED-8AFB-4CE8-85F0-B635CACB9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337" y="1746073"/>
            <a:ext cx="1872343" cy="949481"/>
          </a:xfrm>
          <a:prstGeom prst="rect">
            <a:avLst/>
          </a:prstGeom>
        </p:spPr>
      </p:pic>
      <p:sp>
        <p:nvSpPr>
          <p:cNvPr id="10" name="Rectangle: Rounded Corners 14">
            <a:extLst>
              <a:ext uri="{FF2B5EF4-FFF2-40B4-BE49-F238E27FC236}">
                <a16:creationId xmlns:a16="http://schemas.microsoft.com/office/drawing/2014/main" id="{5157C404-F250-43F8-96E0-3701E338C35B}"/>
              </a:ext>
            </a:extLst>
          </p:cNvPr>
          <p:cNvSpPr/>
          <p:nvPr/>
        </p:nvSpPr>
        <p:spPr>
          <a:xfrm>
            <a:off x="490915" y="1050643"/>
            <a:ext cx="3982066" cy="5479957"/>
          </a:xfrm>
          <a:prstGeom prst="roundRect">
            <a:avLst>
              <a:gd name="adj" fmla="val 2772"/>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175" lvl="2" algn="just" defTabSz="728663" eaLnBrk="0" hangingPunct="0">
              <a:spcBef>
                <a:spcPts val="200"/>
              </a:spcBef>
              <a:spcAft>
                <a:spcPts val="200"/>
              </a:spcAft>
              <a:buClr>
                <a:srgbClr val="133568"/>
              </a:buClr>
              <a:buSzPct val="85000"/>
              <a:defRPr/>
            </a:pPr>
            <a:r>
              <a:rPr lang="en-US" sz="1300" dirty="0">
                <a:solidFill>
                  <a:schemeClr val="tx1"/>
                </a:solidFill>
                <a:latin typeface="Arial" panose="020B0604020202020204" pitchFamily="34" charset="0"/>
                <a:cs typeface="Arial" panose="020B0604020202020204" pitchFamily="34" charset="0"/>
              </a:rPr>
              <a:t>Epsilon Smart is a web application that has been developed with the most modern development tools to make the most of the latest technologies.</a:t>
            </a:r>
          </a:p>
          <a:p>
            <a:pPr marL="3175" lvl="2" algn="just" defTabSz="728663" eaLnBrk="0" hangingPunct="0">
              <a:spcBef>
                <a:spcPts val="200"/>
              </a:spcBef>
              <a:spcAft>
                <a:spcPts val="200"/>
              </a:spcAft>
              <a:buClr>
                <a:srgbClr val="133568"/>
              </a:buClr>
              <a:buSzPct val="85000"/>
              <a:defRPr/>
            </a:pPr>
            <a:r>
              <a:rPr lang="en-US" sz="1300" dirty="0">
                <a:solidFill>
                  <a:schemeClr val="tx1"/>
                </a:solidFill>
                <a:latin typeface="Arial" panose="020B0604020202020204" pitchFamily="34" charset="0"/>
                <a:cs typeface="Arial" panose="020B0604020202020204" pitchFamily="34" charset="0"/>
              </a:rPr>
              <a:t>The result of these technologies is the unique user experience and the necessary functionality for professionals, in a web environment guaranteed by Microsoft Azure.</a:t>
            </a:r>
          </a:p>
          <a:p>
            <a:pPr marL="3175" lvl="2" algn="just" defTabSz="728663" eaLnBrk="0" hangingPunct="0">
              <a:spcBef>
                <a:spcPts val="200"/>
              </a:spcBef>
              <a:spcAft>
                <a:spcPts val="200"/>
              </a:spcAft>
              <a:buClr>
                <a:srgbClr val="133568"/>
              </a:buClr>
              <a:buSzPct val="85000"/>
              <a:defRPr/>
            </a:pPr>
            <a:r>
              <a:rPr lang="en-US" sz="1300" dirty="0">
                <a:solidFill>
                  <a:schemeClr val="tx1"/>
                </a:solidFill>
                <a:latin typeface="Arial" panose="020B0604020202020204" pitchFamily="34" charset="0"/>
                <a:cs typeface="Arial" panose="020B0604020202020204" pitchFamily="34" charset="0"/>
              </a:rPr>
              <a:t>Through flexible subscription models for both self-employed and small and medium-sized enterprises:</a:t>
            </a:r>
            <a:endParaRPr lang="el-GR" sz="1300" dirty="0">
              <a:solidFill>
                <a:schemeClr val="tx1"/>
              </a:solidFill>
              <a:latin typeface="Arial" panose="020B0604020202020204" pitchFamily="34" charset="0"/>
              <a:cs typeface="Arial" panose="020B0604020202020204" pitchFamily="34" charset="0"/>
            </a:endParaRPr>
          </a:p>
          <a:p>
            <a:pPr marL="174625" lvl="2" indent="-171450" algn="just" defTabSz="728663" eaLnBrk="0" hangingPunct="0">
              <a:spcBef>
                <a:spcPts val="200"/>
              </a:spcBef>
              <a:spcAft>
                <a:spcPts val="200"/>
              </a:spcAft>
              <a:buClr>
                <a:srgbClr val="133568"/>
              </a:buClr>
              <a:buSzPct val="85000"/>
              <a:buFont typeface="Wingdings" panose="05000000000000000000" pitchFamily="2" charset="2"/>
              <a:buChar char="ü"/>
              <a:defRPr/>
            </a:pPr>
            <a:r>
              <a:rPr lang="en-US" sz="1300" dirty="0">
                <a:solidFill>
                  <a:schemeClr val="tx1"/>
                </a:solidFill>
                <a:latin typeface="Arial" panose="020B0604020202020204" pitchFamily="34" charset="0"/>
                <a:cs typeface="Arial" panose="020B0604020202020204" pitchFamily="34" charset="0"/>
              </a:rPr>
              <a:t>Communicate with the my</a:t>
            </a:r>
            <a:r>
              <a:rPr lang="el-GR" sz="1300" dirty="0">
                <a:solidFill>
                  <a:schemeClr val="tx1"/>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DATA platform of Independent Authority for Public Revenue</a:t>
            </a:r>
            <a:endParaRPr lang="el-GR" sz="1300" dirty="0">
              <a:solidFill>
                <a:schemeClr val="tx1"/>
              </a:solidFill>
              <a:latin typeface="Arial" panose="020B0604020202020204" pitchFamily="34" charset="0"/>
              <a:cs typeface="Arial" panose="020B0604020202020204" pitchFamily="34" charset="0"/>
            </a:endParaRPr>
          </a:p>
          <a:p>
            <a:pPr marL="174625" lvl="2" indent="-171450" algn="just" defTabSz="728663" eaLnBrk="0" hangingPunct="0">
              <a:spcBef>
                <a:spcPts val="200"/>
              </a:spcBef>
              <a:spcAft>
                <a:spcPts val="200"/>
              </a:spcAft>
              <a:buClr>
                <a:srgbClr val="133568"/>
              </a:buClr>
              <a:buSzPct val="85000"/>
              <a:buFont typeface="Wingdings" panose="05000000000000000000" pitchFamily="2" charset="2"/>
              <a:buChar char="ü"/>
              <a:defRPr/>
            </a:pPr>
            <a:r>
              <a:rPr lang="en-US" sz="1300" dirty="0">
                <a:solidFill>
                  <a:schemeClr val="tx1"/>
                </a:solidFill>
                <a:latin typeface="Arial" panose="020B0604020202020204" pitchFamily="34" charset="0"/>
                <a:cs typeface="Arial" panose="020B0604020202020204" pitchFamily="34" charset="0"/>
              </a:rPr>
              <a:t>Issue the</a:t>
            </a:r>
            <a:r>
              <a:rPr lang="el-GR" sz="1300" dirty="0">
                <a:solidFill>
                  <a:schemeClr val="tx1"/>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all required tax  documents</a:t>
            </a:r>
            <a:endParaRPr lang="el-GR" sz="1300" dirty="0">
              <a:solidFill>
                <a:schemeClr val="tx1"/>
              </a:solidFill>
              <a:latin typeface="Arial" panose="020B0604020202020204" pitchFamily="34" charset="0"/>
              <a:cs typeface="Arial" panose="020B0604020202020204" pitchFamily="34" charset="0"/>
            </a:endParaRPr>
          </a:p>
          <a:p>
            <a:pPr marL="174625" lvl="2" indent="-171450" algn="just" defTabSz="728663" eaLnBrk="0" hangingPunct="0">
              <a:spcBef>
                <a:spcPts val="200"/>
              </a:spcBef>
              <a:spcAft>
                <a:spcPts val="200"/>
              </a:spcAft>
              <a:buClr>
                <a:srgbClr val="133568"/>
              </a:buClr>
              <a:buSzPct val="85000"/>
              <a:buFont typeface="Wingdings" panose="05000000000000000000" pitchFamily="2" charset="2"/>
              <a:buChar char="ü"/>
              <a:defRPr/>
            </a:pPr>
            <a:r>
              <a:rPr lang="en-US" sz="1300" dirty="0">
                <a:solidFill>
                  <a:schemeClr val="tx1"/>
                </a:solidFill>
                <a:latin typeface="Arial" panose="020B0604020202020204" pitchFamily="34" charset="0"/>
                <a:cs typeface="Arial" panose="020B0604020202020204" pitchFamily="34" charset="0"/>
              </a:rPr>
              <a:t>They issue retail receipts even without the use of a tax mechanism</a:t>
            </a:r>
          </a:p>
          <a:p>
            <a:pPr marL="174625" lvl="2" indent="-171450" algn="just" defTabSz="728663" eaLnBrk="0" hangingPunct="0">
              <a:spcBef>
                <a:spcPts val="200"/>
              </a:spcBef>
              <a:spcAft>
                <a:spcPts val="200"/>
              </a:spcAft>
              <a:buClr>
                <a:srgbClr val="133568"/>
              </a:buClr>
              <a:buSzPct val="85000"/>
              <a:buFont typeface="Wingdings" panose="05000000000000000000" pitchFamily="2" charset="2"/>
              <a:buChar char="ü"/>
              <a:defRPr/>
            </a:pPr>
            <a:r>
              <a:rPr lang="en-US" sz="1300" dirty="0">
                <a:solidFill>
                  <a:schemeClr val="tx1"/>
                </a:solidFill>
                <a:latin typeface="Arial" panose="020B0604020202020204" pitchFamily="34" charset="0"/>
                <a:cs typeface="Arial" panose="020B0604020202020204" pitchFamily="34" charset="0"/>
              </a:rPr>
              <a:t>They operate with an integrated circuit of documents and warehouse monitoring</a:t>
            </a:r>
          </a:p>
          <a:p>
            <a:pPr marL="174625" lvl="2" indent="-171450" algn="just" defTabSz="728663" eaLnBrk="0" hangingPunct="0">
              <a:spcBef>
                <a:spcPts val="200"/>
              </a:spcBef>
              <a:spcAft>
                <a:spcPts val="200"/>
              </a:spcAft>
              <a:buClr>
                <a:srgbClr val="133568"/>
              </a:buClr>
              <a:buSzPct val="85000"/>
              <a:buFont typeface="Wingdings" panose="05000000000000000000" pitchFamily="2" charset="2"/>
              <a:buChar char="ü"/>
              <a:defRPr/>
            </a:pPr>
            <a:r>
              <a:rPr lang="en-US" sz="1300" dirty="0">
                <a:solidFill>
                  <a:schemeClr val="tx1"/>
                </a:solidFill>
                <a:latin typeface="Arial" panose="020B0604020202020204" pitchFamily="34" charset="0"/>
                <a:cs typeface="Arial" panose="020B0604020202020204" pitchFamily="34" charset="0"/>
              </a:rPr>
              <a:t>They have an immediate view of their financial situation at a glance (cashier, receipts, payments)</a:t>
            </a:r>
          </a:p>
          <a:p>
            <a:pPr marL="174625" lvl="2" indent="-171450" algn="just" defTabSz="728663" eaLnBrk="0" hangingPunct="0">
              <a:spcBef>
                <a:spcPts val="200"/>
              </a:spcBef>
              <a:spcAft>
                <a:spcPts val="200"/>
              </a:spcAft>
              <a:buClr>
                <a:srgbClr val="133568"/>
              </a:buClr>
              <a:buSzPct val="85000"/>
              <a:buFont typeface="Wingdings" panose="05000000000000000000" pitchFamily="2" charset="2"/>
              <a:buChar char="ü"/>
              <a:defRPr/>
            </a:pPr>
            <a:r>
              <a:rPr lang="en-US" sz="1300" dirty="0">
                <a:solidFill>
                  <a:schemeClr val="tx1"/>
                </a:solidFill>
                <a:latin typeface="Arial" panose="020B0604020202020204" pitchFamily="34" charset="0"/>
                <a:cs typeface="Arial" panose="020B0604020202020204" pitchFamily="34" charset="0"/>
              </a:rPr>
              <a:t>Organize their All the above are functioned via pc, tablet, smartphone, from any web browser and with Android &amp; </a:t>
            </a:r>
            <a:r>
              <a:rPr lang="en-US" sz="1300" dirty="0" err="1">
                <a:solidFill>
                  <a:schemeClr val="tx1"/>
                </a:solidFill>
                <a:latin typeface="Arial" panose="020B0604020202020204" pitchFamily="34" charset="0"/>
                <a:cs typeface="Arial" panose="020B0604020202020204" pitchFamily="34" charset="0"/>
              </a:rPr>
              <a:t>i</a:t>
            </a:r>
            <a:r>
              <a:rPr lang="en-US" sz="1300" dirty="0">
                <a:solidFill>
                  <a:schemeClr val="tx1"/>
                </a:solidFill>
                <a:latin typeface="Arial" panose="020B0604020202020204" pitchFamily="34" charset="0"/>
                <a:cs typeface="Arial" panose="020B0604020202020204" pitchFamily="34" charset="0"/>
              </a:rPr>
              <a:t> / OS native applications  through a flexible CRM </a:t>
            </a:r>
          </a:p>
        </p:txBody>
      </p:sp>
      <p:sp>
        <p:nvSpPr>
          <p:cNvPr id="3" name="TextBox 2">
            <a:extLst>
              <a:ext uri="{FF2B5EF4-FFF2-40B4-BE49-F238E27FC236}">
                <a16:creationId xmlns:a16="http://schemas.microsoft.com/office/drawing/2014/main" id="{3AA9EFE6-D098-46AB-AA58-DE7AA220DFB8}"/>
              </a:ext>
            </a:extLst>
          </p:cNvPr>
          <p:cNvSpPr txBox="1"/>
          <p:nvPr/>
        </p:nvSpPr>
        <p:spPr>
          <a:xfrm>
            <a:off x="4709735" y="4174332"/>
            <a:ext cx="3823557" cy="2092881"/>
          </a:xfrm>
          <a:prstGeom prst="rect">
            <a:avLst/>
          </a:prstGeom>
          <a:noFill/>
        </p:spPr>
        <p:txBody>
          <a:bodyPr wrap="square" rtlCol="0">
            <a:spAutoFit/>
          </a:bodyPr>
          <a:lstStyle/>
          <a:p>
            <a:pPr algn="just"/>
            <a:br>
              <a:rPr lang="en-US" sz="1600" dirty="0"/>
            </a:br>
            <a:r>
              <a:rPr lang="en-US" sz="1600" dirty="0">
                <a:latin typeface="Arial" panose="020B0604020202020204" pitchFamily="34" charset="0"/>
                <a:cs typeface="Arial" panose="020B0604020202020204" pitchFamily="34" charset="0"/>
              </a:rPr>
              <a:t>Epsilon Smart offers: </a:t>
            </a:r>
          </a:p>
          <a:p>
            <a:pPr marL="285750" indent="-285750" algn="just">
              <a:buFont typeface="Wingdings" panose="05000000000000000000" pitchFamily="2" charset="2"/>
              <a:buChar char="ü"/>
            </a:pPr>
            <a:r>
              <a:rPr lang="en-US" sz="1400" dirty="0"/>
              <a:t>Complete control of the company with Commercial &amp; Financial Management</a:t>
            </a:r>
          </a:p>
          <a:p>
            <a:pPr marL="285750" indent="-285750" algn="just">
              <a:buFont typeface="Wingdings" panose="05000000000000000000" pitchFamily="2" charset="2"/>
              <a:buChar char="ü"/>
            </a:pPr>
            <a:r>
              <a:rPr lang="en-US" sz="1400" dirty="0"/>
              <a:t>Organization and security of the Company’s data, offered by the Microsoft Azure cloud platform </a:t>
            </a:r>
          </a:p>
          <a:p>
            <a:pPr marL="285750" indent="-285750" algn="just">
              <a:buFont typeface="Wingdings" panose="05000000000000000000" pitchFamily="2" charset="2"/>
              <a:buChar char="ü"/>
            </a:pPr>
            <a:r>
              <a:rPr lang="en-US" sz="1400" dirty="0"/>
              <a:t> 4 flexible types of subscriptions to choose the one that meets your needs</a:t>
            </a:r>
            <a:endParaRPr lang="el-GR" sz="1400" dirty="0"/>
          </a:p>
        </p:txBody>
      </p:sp>
      <p:sp>
        <p:nvSpPr>
          <p:cNvPr id="4" name="Rectangle: Rounded Corners 3">
            <a:extLst>
              <a:ext uri="{FF2B5EF4-FFF2-40B4-BE49-F238E27FC236}">
                <a16:creationId xmlns:a16="http://schemas.microsoft.com/office/drawing/2014/main" id="{5CC00A92-AADF-46F3-92DE-5AEB2DE77EC7}"/>
              </a:ext>
            </a:extLst>
          </p:cNvPr>
          <p:cNvSpPr/>
          <p:nvPr/>
        </p:nvSpPr>
        <p:spPr>
          <a:xfrm>
            <a:off x="4602789" y="3951497"/>
            <a:ext cx="4037451" cy="254044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22132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29</a:t>
            </a:fld>
            <a:endParaRPr lang="el-GR"/>
          </a:p>
        </p:txBody>
      </p:sp>
      <p:pic>
        <p:nvPicPr>
          <p:cNvPr id="3074" name="Picture 2" descr="Αποτέλεσμα εικόνας για information technology&quot;">
            <a:hlinkClick r:id="rId4"/>
          </p:cNvPr>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8727" y="2852936"/>
            <a:ext cx="59766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 Financial Overview</a:t>
            </a:r>
            <a:endParaRPr lang="el-GR" sz="3200" b="1" dirty="0"/>
          </a:p>
        </p:txBody>
      </p:sp>
      <p:sp>
        <p:nvSpPr>
          <p:cNvPr id="3" name="BJPseudoFooter">
            <a:extLst>
              <a:ext uri="{FF2B5EF4-FFF2-40B4-BE49-F238E27FC236}">
                <a16:creationId xmlns:a16="http://schemas.microsoft.com/office/drawing/2014/main" id="{C011F45B-DBA5-42EC-9B55-16A4C85B018D}"/>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Tree>
    <p:extLst>
      <p:ext uri="{BB962C8B-B14F-4D97-AF65-F5344CB8AC3E}">
        <p14:creationId xmlns:p14="http://schemas.microsoft.com/office/powerpoint/2010/main" val="265574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1F043A-D491-4A71-AB13-FDA6B4C808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6678" y="3032754"/>
            <a:ext cx="1155700" cy="77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Τίτλος 1">
            <a:extLst>
              <a:ext uri="{FF2B5EF4-FFF2-40B4-BE49-F238E27FC236}">
                <a16:creationId xmlns:a16="http://schemas.microsoft.com/office/drawing/2014/main" id="{9BB9122F-BD3C-4F04-9056-8A3511C182C8}"/>
              </a:ext>
            </a:extLst>
          </p:cNvPr>
          <p:cNvSpPr txBox="1">
            <a:spLocks/>
          </p:cNvSpPr>
          <p:nvPr/>
        </p:nvSpPr>
        <p:spPr>
          <a:xfrm>
            <a:off x="-327992" y="17169"/>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2"/>
                </a:solidFill>
                <a:latin typeface="Open Sans" panose="020B0606030504020204"/>
              </a:rPr>
              <a:t>Our Facilities</a:t>
            </a:r>
            <a:endParaRPr lang="el-GR" sz="3200" dirty="0">
              <a:solidFill>
                <a:schemeClr val="tx2"/>
              </a:solidFill>
            </a:endParaRPr>
          </a:p>
        </p:txBody>
      </p:sp>
      <p:pic>
        <p:nvPicPr>
          <p:cNvPr id="6" name="Picture 5">
            <a:extLst>
              <a:ext uri="{FF2B5EF4-FFF2-40B4-BE49-F238E27FC236}">
                <a16:creationId xmlns:a16="http://schemas.microsoft.com/office/drawing/2014/main" id="{1603A977-F5C7-4ECA-87E1-523A58B258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8346" y="3044189"/>
            <a:ext cx="1318893" cy="879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6611A7C-C192-4150-90B4-F25A1847D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078" y="1935105"/>
            <a:ext cx="5921227" cy="3330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76AA42A7-A66A-49B2-953E-33A11F3B60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8305" y="3803080"/>
            <a:ext cx="2194073" cy="1462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186E0B6C-57FD-4E3B-B05C-4270A37D99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69573" y="4431567"/>
            <a:ext cx="2283846" cy="1360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6">
            <a:extLst>
              <a:ext uri="{FF2B5EF4-FFF2-40B4-BE49-F238E27FC236}">
                <a16:creationId xmlns:a16="http://schemas.microsoft.com/office/drawing/2014/main" id="{2304A5CC-3E1E-4162-979D-928B2AF19D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7439" y="1448465"/>
            <a:ext cx="2209800" cy="147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033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4230902" cy="830997"/>
          </a:xfrm>
          <a:prstGeom prst="rect">
            <a:avLst/>
          </a:prstGeom>
          <a:noFill/>
        </p:spPr>
        <p:txBody>
          <a:bodyPr wrap="none" rtlCol="0">
            <a:spAutoFit/>
          </a:bodyPr>
          <a:lstStyle/>
          <a:p>
            <a:r>
              <a:rPr lang="en-US" sz="2400" b="1" dirty="0"/>
              <a:t>P&amp;L Statement 2019-</a:t>
            </a:r>
            <a:r>
              <a:rPr lang="el-GR" sz="2400" b="1" dirty="0"/>
              <a:t> </a:t>
            </a:r>
            <a:r>
              <a:rPr lang="en-US" sz="2400" b="1" dirty="0"/>
              <a:t>June 2020</a:t>
            </a:r>
          </a:p>
          <a:p>
            <a:endParaRPr lang="el-GR" sz="2400" b="1" dirty="0">
              <a:highlight>
                <a:srgbClr val="FFFF00"/>
              </a:highlight>
            </a:endParaRPr>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30</a:t>
            </a:fld>
            <a:endParaRPr lang="el-GR"/>
          </a:p>
        </p:txBody>
      </p:sp>
      <p:sp>
        <p:nvSpPr>
          <p:cNvPr id="2" name="BJPseudoFooter">
            <a:extLst>
              <a:ext uri="{FF2B5EF4-FFF2-40B4-BE49-F238E27FC236}">
                <a16:creationId xmlns:a16="http://schemas.microsoft.com/office/drawing/2014/main" id="{2285EBFA-BEFA-4987-8C39-433E6AD37168}"/>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graphicFrame>
        <p:nvGraphicFramePr>
          <p:cNvPr id="8" name="Table 7">
            <a:extLst>
              <a:ext uri="{FF2B5EF4-FFF2-40B4-BE49-F238E27FC236}">
                <a16:creationId xmlns:a16="http://schemas.microsoft.com/office/drawing/2014/main" id="{EF86D465-007F-448A-B2C2-EE6017CDC6C4}"/>
              </a:ext>
            </a:extLst>
          </p:cNvPr>
          <p:cNvGraphicFramePr>
            <a:graphicFrameLocks noGrp="1"/>
          </p:cNvGraphicFramePr>
          <p:nvPr/>
        </p:nvGraphicFramePr>
        <p:xfrm>
          <a:off x="611559" y="1162975"/>
          <a:ext cx="7697938" cy="4996160"/>
        </p:xfrm>
        <a:graphic>
          <a:graphicData uri="http://schemas.openxmlformats.org/drawingml/2006/table">
            <a:tbl>
              <a:tblPr/>
              <a:tblGrid>
                <a:gridCol w="3068580">
                  <a:extLst>
                    <a:ext uri="{9D8B030D-6E8A-4147-A177-3AD203B41FA5}">
                      <a16:colId xmlns:a16="http://schemas.microsoft.com/office/drawing/2014/main" val="208467723"/>
                    </a:ext>
                  </a:extLst>
                </a:gridCol>
                <a:gridCol w="1108438">
                  <a:extLst>
                    <a:ext uri="{9D8B030D-6E8A-4147-A177-3AD203B41FA5}">
                      <a16:colId xmlns:a16="http://schemas.microsoft.com/office/drawing/2014/main" val="2161394"/>
                    </a:ext>
                  </a:extLst>
                </a:gridCol>
                <a:gridCol w="1206241">
                  <a:extLst>
                    <a:ext uri="{9D8B030D-6E8A-4147-A177-3AD203B41FA5}">
                      <a16:colId xmlns:a16="http://schemas.microsoft.com/office/drawing/2014/main" val="3970739924"/>
                    </a:ext>
                  </a:extLst>
                </a:gridCol>
                <a:gridCol w="1206241">
                  <a:extLst>
                    <a:ext uri="{9D8B030D-6E8A-4147-A177-3AD203B41FA5}">
                      <a16:colId xmlns:a16="http://schemas.microsoft.com/office/drawing/2014/main" val="321533652"/>
                    </a:ext>
                  </a:extLst>
                </a:gridCol>
                <a:gridCol w="1108438">
                  <a:extLst>
                    <a:ext uri="{9D8B030D-6E8A-4147-A177-3AD203B41FA5}">
                      <a16:colId xmlns:a16="http://schemas.microsoft.com/office/drawing/2014/main" val="3330399718"/>
                    </a:ext>
                  </a:extLst>
                </a:gridCol>
              </a:tblGrid>
              <a:tr h="252996">
                <a:tc>
                  <a:txBody>
                    <a:bodyPr/>
                    <a:lstStyle/>
                    <a:p>
                      <a:pPr algn="l" rtl="0" fontAlgn="b"/>
                      <a:r>
                        <a:rPr lang="en-US" sz="800" b="0" i="1" u="none" strike="noStrike">
                          <a:solidFill>
                            <a:srgbClr val="000000"/>
                          </a:solidFill>
                          <a:effectLst/>
                          <a:latin typeface="Arial" panose="020B0604020202020204" pitchFamily="34" charset="0"/>
                        </a:rPr>
                        <a:t>in thousands of €</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dirty="0">
                          <a:solidFill>
                            <a:srgbClr val="000000"/>
                          </a:solidFill>
                          <a:effectLst/>
                          <a:latin typeface="Arial" panose="020B0604020202020204" pitchFamily="34" charset="0"/>
                        </a:rPr>
                        <a:t> 1.1-30.06.2019 </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dirty="0">
                          <a:solidFill>
                            <a:srgbClr val="000000"/>
                          </a:solidFill>
                          <a:effectLst/>
                          <a:latin typeface="Arial" panose="020B0604020202020204" pitchFamily="34" charset="0"/>
                        </a:rPr>
                        <a:t>1.1-30.06.2020</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1.1-31.12.2018</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dirty="0">
                          <a:solidFill>
                            <a:srgbClr val="000000"/>
                          </a:solidFill>
                          <a:effectLst/>
                          <a:latin typeface="Arial" panose="020B0604020202020204" pitchFamily="34" charset="0"/>
                        </a:rPr>
                        <a:t>1.1-31.12.2019</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820046"/>
                  </a:ext>
                </a:extLst>
              </a:tr>
              <a:tr h="145664">
                <a:tc>
                  <a:txBody>
                    <a:bodyPr/>
                    <a:lstStyle/>
                    <a:p>
                      <a:pPr algn="l" rtl="0" fontAlgn="b"/>
                      <a:r>
                        <a:rPr lang="en-US" sz="800" b="1" i="0" u="none" strike="noStrike">
                          <a:solidFill>
                            <a:srgbClr val="000000"/>
                          </a:solidFill>
                          <a:effectLst/>
                          <a:latin typeface="Arial" panose="020B0604020202020204" pitchFamily="34" charset="0"/>
                        </a:rPr>
                        <a:t>Sales</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         7.870,96   </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8.445,36</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16.227,74</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17.977,98</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125163"/>
                  </a:ext>
                </a:extLst>
              </a:tr>
              <a:tr h="137998">
                <a:tc>
                  <a:txBody>
                    <a:bodyPr/>
                    <a:lstStyle/>
                    <a:p>
                      <a:pPr algn="l" rtl="0" fontAlgn="b"/>
                      <a:r>
                        <a:rPr lang="en-US" sz="800" b="0" i="0" u="none" strike="noStrike">
                          <a:solidFill>
                            <a:srgbClr val="000000"/>
                          </a:solidFill>
                          <a:effectLst/>
                          <a:latin typeface="Arial" panose="020B0604020202020204" pitchFamily="34" charset="0"/>
                        </a:rPr>
                        <a:t>Cost of sales</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   </a:t>
                      </a:r>
                      <a:r>
                        <a:rPr lang="en-US" sz="800" b="0" i="0" u="none" strike="noStrike" dirty="0">
                          <a:solidFill>
                            <a:srgbClr val="000000"/>
                          </a:solidFill>
                          <a:effectLst/>
                          <a:latin typeface="Arial" panose="020B0604020202020204" pitchFamily="34" charset="0"/>
                        </a:rPr>
                        <a:t>      -</a:t>
                      </a:r>
                      <a:r>
                        <a:rPr lang="el-GR" sz="800" b="0" i="0" u="none" strike="noStrike" dirty="0">
                          <a:solidFill>
                            <a:srgbClr val="000000"/>
                          </a:solidFill>
                          <a:effectLst/>
                          <a:latin typeface="Arial" panose="020B0604020202020204" pitchFamily="34" charset="0"/>
                        </a:rPr>
                        <a:t>3.642,10   </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a:solidFill>
                            <a:srgbClr val="000000"/>
                          </a:solidFill>
                          <a:effectLst/>
                          <a:latin typeface="Arial" panose="020B0604020202020204" pitchFamily="34" charset="0"/>
                        </a:rPr>
                        <a:t>-3.649,25</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0" i="0" u="none" strike="noStrike">
                          <a:solidFill>
                            <a:srgbClr val="000000"/>
                          </a:solidFill>
                          <a:effectLst/>
                          <a:latin typeface="Arial" panose="020B0604020202020204" pitchFamily="34" charset="0"/>
                        </a:rPr>
                        <a:t>-7.676,29</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a:solidFill>
                            <a:srgbClr val="000000"/>
                          </a:solidFill>
                          <a:effectLst/>
                          <a:latin typeface="Arial" panose="020B0604020202020204" pitchFamily="34" charset="0"/>
                        </a:rPr>
                        <a:t>-7.773,93</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610095"/>
                  </a:ext>
                </a:extLst>
              </a:tr>
              <a:tr h="153332">
                <a:tc>
                  <a:txBody>
                    <a:bodyPr/>
                    <a:lstStyle/>
                    <a:p>
                      <a:pPr algn="l" rtl="0" fontAlgn="b"/>
                      <a:r>
                        <a:rPr lang="en-US" sz="800" b="1" i="0" u="none" strike="noStrike">
                          <a:solidFill>
                            <a:srgbClr val="000000"/>
                          </a:solidFill>
                          <a:effectLst/>
                          <a:latin typeface="Arial" panose="020B0604020202020204" pitchFamily="34" charset="0"/>
                        </a:rPr>
                        <a:t>Operating income</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         4.228,86   </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4.796,11</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8.551,45</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10.204,05</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383216"/>
                  </a:ext>
                </a:extLst>
              </a:tr>
              <a:tr h="153332">
                <a:tc>
                  <a:txBody>
                    <a:bodyPr/>
                    <a:lstStyle/>
                    <a:p>
                      <a:pPr algn="l" rtl="0" fontAlgn="b"/>
                      <a:r>
                        <a:rPr lang="en-US" sz="800" b="0" i="0" u="none" strike="noStrike">
                          <a:solidFill>
                            <a:srgbClr val="000000"/>
                          </a:solidFill>
                          <a:effectLst/>
                          <a:latin typeface="Arial" panose="020B0604020202020204" pitchFamily="34" charset="0"/>
                        </a:rPr>
                        <a:t>Other operating income</a:t>
                      </a: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800" b="0" i="0" u="none" strike="noStrike">
                          <a:solidFill>
                            <a:srgbClr val="000000"/>
                          </a:solidFill>
                          <a:effectLst/>
                          <a:latin typeface="Arial" panose="020B0604020202020204" pitchFamily="34" charset="0"/>
                        </a:rPr>
                        <a:t>               29,79   </a:t>
                      </a: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29,</a:t>
                      </a:r>
                      <a:r>
                        <a:rPr lang="en-US" sz="800" b="0" i="0" u="none" strike="noStrike" dirty="0">
                          <a:solidFill>
                            <a:srgbClr val="000000"/>
                          </a:solidFill>
                          <a:effectLst/>
                          <a:latin typeface="Arial" panose="020B0604020202020204" pitchFamily="34" charset="0"/>
                        </a:rPr>
                        <a:t>30</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l-GR" sz="800" b="0" i="0" u="none" strike="noStrike">
                          <a:solidFill>
                            <a:srgbClr val="000000"/>
                          </a:solidFill>
                          <a:effectLst/>
                          <a:latin typeface="Arial" panose="020B0604020202020204" pitchFamily="34" charset="0"/>
                        </a:rPr>
                        <a:t>143,37</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800" b="0" i="0" u="none" strike="noStrike">
                          <a:solidFill>
                            <a:srgbClr val="000000"/>
                          </a:solidFill>
                          <a:effectLst/>
                          <a:latin typeface="Arial" panose="020B0604020202020204" pitchFamily="34" charset="0"/>
                        </a:rPr>
                        <a:t>55,14</a:t>
                      </a: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5020243"/>
                  </a:ext>
                </a:extLst>
              </a:tr>
              <a:tr h="153332">
                <a:tc>
                  <a:txBody>
                    <a:bodyPr/>
                    <a:lstStyle/>
                    <a:p>
                      <a:pPr algn="l" rtl="0" fontAlgn="b"/>
                      <a:r>
                        <a:rPr lang="en-US" sz="800" b="0" i="0" u="none" strike="noStrike">
                          <a:solidFill>
                            <a:srgbClr val="000000"/>
                          </a:solidFill>
                          <a:effectLst/>
                          <a:latin typeface="Arial" panose="020B0604020202020204" pitchFamily="34" charset="0"/>
                        </a:rPr>
                        <a:t>Administrative expenses</a:t>
                      </a:r>
                    </a:p>
                  </a:txBody>
                  <a:tcPr marL="7155" marR="7155" marT="7155" marB="0" anchor="b">
                    <a:lnL>
                      <a:noFill/>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           </a:t>
                      </a:r>
                      <a:r>
                        <a:rPr lang="en-US" sz="800" b="0" i="0" u="none" strike="noStrike" dirty="0">
                          <a:solidFill>
                            <a:srgbClr val="000000"/>
                          </a:solidFill>
                          <a:effectLst/>
                          <a:latin typeface="Arial" panose="020B0604020202020204" pitchFamily="34" charset="0"/>
                        </a:rPr>
                        <a:t>-</a:t>
                      </a:r>
                      <a:r>
                        <a:rPr lang="el-GR" sz="800" b="0" i="0" u="none" strike="noStrike" dirty="0">
                          <a:solidFill>
                            <a:srgbClr val="000000"/>
                          </a:solidFill>
                          <a:effectLst/>
                          <a:latin typeface="Arial" panose="020B0604020202020204" pitchFamily="34" charset="0"/>
                        </a:rPr>
                        <a:t>139,11   </a:t>
                      </a:r>
                    </a:p>
                  </a:txBody>
                  <a:tcPr marL="7155" marR="7155" marT="7155" marB="0" anchor="b">
                    <a:lnL>
                      <a:noFill/>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-134,7</a:t>
                      </a:r>
                      <a:r>
                        <a:rPr lang="en-US" sz="800" b="0" i="0" u="none" strike="noStrike" dirty="0">
                          <a:solidFill>
                            <a:srgbClr val="000000"/>
                          </a:solidFill>
                          <a:effectLst/>
                          <a:latin typeface="Arial" panose="020B0604020202020204" pitchFamily="34" charset="0"/>
                        </a:rPr>
                        <a:t>1</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800" b="0" i="0" u="none" strike="noStrike">
                          <a:solidFill>
                            <a:srgbClr val="000000"/>
                          </a:solidFill>
                          <a:effectLst/>
                          <a:latin typeface="Arial" panose="020B0604020202020204" pitchFamily="34" charset="0"/>
                        </a:rPr>
                        <a:t>-300,21</a:t>
                      </a: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800" b="0" i="0" u="none" strike="noStrike">
                          <a:solidFill>
                            <a:srgbClr val="000000"/>
                          </a:solidFill>
                          <a:effectLst/>
                          <a:latin typeface="Arial" panose="020B0604020202020204" pitchFamily="34" charset="0"/>
                        </a:rPr>
                        <a:t>-301,68</a:t>
                      </a:r>
                    </a:p>
                  </a:txBody>
                  <a:tcPr marL="7155" marR="7155" marT="7155" marB="0" anchor="b">
                    <a:lnL>
                      <a:noFill/>
                    </a:lnL>
                    <a:lnR>
                      <a:noFill/>
                    </a:lnR>
                    <a:lnT>
                      <a:noFill/>
                    </a:lnT>
                    <a:lnB>
                      <a:noFill/>
                    </a:lnB>
                  </a:tcPr>
                </a:tc>
                <a:extLst>
                  <a:ext uri="{0D108BD9-81ED-4DB2-BD59-A6C34878D82A}">
                    <a16:rowId xmlns:a16="http://schemas.microsoft.com/office/drawing/2014/main" val="4255792115"/>
                  </a:ext>
                </a:extLst>
              </a:tr>
              <a:tr h="153332">
                <a:tc>
                  <a:txBody>
                    <a:bodyPr/>
                    <a:lstStyle/>
                    <a:p>
                      <a:pPr algn="l" rtl="0" fontAlgn="b"/>
                      <a:r>
                        <a:rPr lang="en-US" sz="800" b="0" i="0" u="none" strike="noStrike">
                          <a:solidFill>
                            <a:srgbClr val="000000"/>
                          </a:solidFill>
                          <a:effectLst/>
                          <a:latin typeface="Arial" panose="020B0604020202020204" pitchFamily="34" charset="0"/>
                        </a:rPr>
                        <a:t>R&amp;D expenses</a:t>
                      </a:r>
                    </a:p>
                  </a:txBody>
                  <a:tcPr marL="7155" marR="7155" marT="7155" marB="0" anchor="b">
                    <a:lnL>
                      <a:noFill/>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        </a:t>
                      </a:r>
                      <a:r>
                        <a:rPr lang="en-US" sz="800" b="0" i="0" u="none" strike="noStrike" dirty="0">
                          <a:solidFill>
                            <a:srgbClr val="000000"/>
                          </a:solidFill>
                          <a:effectLst/>
                          <a:latin typeface="Arial" panose="020B0604020202020204" pitchFamily="34" charset="0"/>
                        </a:rPr>
                        <a:t>-</a:t>
                      </a:r>
                      <a:r>
                        <a:rPr lang="el-GR" sz="800" b="0" i="0" u="none" strike="noStrike" dirty="0">
                          <a:solidFill>
                            <a:srgbClr val="000000"/>
                          </a:solidFill>
                          <a:effectLst/>
                          <a:latin typeface="Arial" panose="020B0604020202020204" pitchFamily="34" charset="0"/>
                        </a:rPr>
                        <a:t>1.750,27   </a:t>
                      </a:r>
                    </a:p>
                  </a:txBody>
                  <a:tcPr marL="7155" marR="7155" marT="7155" marB="0" anchor="b">
                    <a:lnL>
                      <a:noFill/>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-2.322,98</a:t>
                      </a:r>
                    </a:p>
                  </a:txBody>
                  <a:tcPr marL="7155" marR="7155" marT="7155"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800" b="0" i="0" u="none" strike="noStrike">
                          <a:solidFill>
                            <a:srgbClr val="000000"/>
                          </a:solidFill>
                          <a:effectLst/>
                          <a:latin typeface="Arial" panose="020B0604020202020204" pitchFamily="34" charset="0"/>
                        </a:rPr>
                        <a:t>-3.894,87</a:t>
                      </a: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800" b="0" i="0" u="none" strike="noStrike">
                          <a:solidFill>
                            <a:srgbClr val="000000"/>
                          </a:solidFill>
                          <a:effectLst/>
                          <a:latin typeface="Arial" panose="020B0604020202020204" pitchFamily="34" charset="0"/>
                        </a:rPr>
                        <a:t>-5.567,95</a:t>
                      </a:r>
                    </a:p>
                  </a:txBody>
                  <a:tcPr marL="7155" marR="7155" marT="7155" marB="0" anchor="b">
                    <a:lnL>
                      <a:noFill/>
                    </a:lnL>
                    <a:lnR>
                      <a:noFill/>
                    </a:lnR>
                    <a:lnT>
                      <a:noFill/>
                    </a:lnT>
                    <a:lnB>
                      <a:noFill/>
                    </a:lnB>
                  </a:tcPr>
                </a:tc>
                <a:extLst>
                  <a:ext uri="{0D108BD9-81ED-4DB2-BD59-A6C34878D82A}">
                    <a16:rowId xmlns:a16="http://schemas.microsoft.com/office/drawing/2014/main" val="744810283"/>
                  </a:ext>
                </a:extLst>
              </a:tr>
              <a:tr h="153332">
                <a:tc>
                  <a:txBody>
                    <a:bodyPr/>
                    <a:lstStyle/>
                    <a:p>
                      <a:pPr algn="l" rtl="0" fontAlgn="b"/>
                      <a:r>
                        <a:rPr lang="en-US" sz="800" b="0" i="0" u="none" strike="noStrike">
                          <a:solidFill>
                            <a:srgbClr val="000000"/>
                          </a:solidFill>
                          <a:effectLst/>
                          <a:latin typeface="Arial" panose="020B0604020202020204" pitchFamily="34" charset="0"/>
                        </a:rPr>
                        <a:t>Distribution expenses</a:t>
                      </a:r>
                    </a:p>
                  </a:txBody>
                  <a:tcPr marL="7155" marR="7155" marT="7155" marB="0" anchor="b">
                    <a:lnL>
                      <a:noFill/>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        </a:t>
                      </a:r>
                      <a:r>
                        <a:rPr lang="en-US" sz="800" b="0" i="0" u="none" strike="noStrike" dirty="0">
                          <a:solidFill>
                            <a:srgbClr val="000000"/>
                          </a:solidFill>
                          <a:effectLst/>
                          <a:latin typeface="Arial" panose="020B0604020202020204" pitchFamily="34" charset="0"/>
                        </a:rPr>
                        <a:t>-</a:t>
                      </a:r>
                      <a:r>
                        <a:rPr lang="el-GR" sz="800" b="0" i="0" u="none" strike="noStrike" dirty="0">
                          <a:solidFill>
                            <a:srgbClr val="000000"/>
                          </a:solidFill>
                          <a:effectLst/>
                          <a:latin typeface="Arial" panose="020B0604020202020204" pitchFamily="34" charset="0"/>
                        </a:rPr>
                        <a:t>1.482,27   </a:t>
                      </a:r>
                    </a:p>
                  </a:txBody>
                  <a:tcPr marL="7155" marR="7155" marT="7155" marB="0" anchor="b">
                    <a:lnL>
                      <a:noFill/>
                    </a:lnL>
                    <a:lnR>
                      <a:noFill/>
                    </a:lnR>
                    <a:lnT>
                      <a:noFill/>
                    </a:lnT>
                    <a:lnB>
                      <a:noFill/>
                    </a:lnB>
                  </a:tcPr>
                </a:tc>
                <a:tc>
                  <a:txBody>
                    <a:bodyPr/>
                    <a:lstStyle/>
                    <a:p>
                      <a:pPr algn="ctr" rtl="0" fontAlgn="b"/>
                      <a:r>
                        <a:rPr lang="el-GR" sz="800" b="0" i="0" u="none" strike="noStrike">
                          <a:solidFill>
                            <a:srgbClr val="000000"/>
                          </a:solidFill>
                          <a:effectLst/>
                          <a:latin typeface="Arial" panose="020B0604020202020204" pitchFamily="34" charset="0"/>
                        </a:rPr>
                        <a:t>-1.170,02</a:t>
                      </a:r>
                    </a:p>
                  </a:txBody>
                  <a:tcPr marL="7155" marR="7155" marT="7155"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800" b="0" i="0" u="none" strike="noStrike">
                          <a:solidFill>
                            <a:srgbClr val="000000"/>
                          </a:solidFill>
                          <a:effectLst/>
                          <a:latin typeface="Arial" panose="020B0604020202020204" pitchFamily="34" charset="0"/>
                        </a:rPr>
                        <a:t>-3.174,67</a:t>
                      </a: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800" b="0" i="0" u="none" strike="noStrike">
                          <a:solidFill>
                            <a:srgbClr val="000000"/>
                          </a:solidFill>
                          <a:effectLst/>
                          <a:latin typeface="Arial" panose="020B0604020202020204" pitchFamily="34" charset="0"/>
                        </a:rPr>
                        <a:t>-2.343,65</a:t>
                      </a:r>
                    </a:p>
                  </a:txBody>
                  <a:tcPr marL="7155" marR="7155" marT="7155" marB="0" anchor="b">
                    <a:lnL>
                      <a:noFill/>
                    </a:lnL>
                    <a:lnR>
                      <a:noFill/>
                    </a:lnR>
                    <a:lnT>
                      <a:noFill/>
                    </a:lnT>
                    <a:lnB>
                      <a:noFill/>
                    </a:lnB>
                  </a:tcPr>
                </a:tc>
                <a:extLst>
                  <a:ext uri="{0D108BD9-81ED-4DB2-BD59-A6C34878D82A}">
                    <a16:rowId xmlns:a16="http://schemas.microsoft.com/office/drawing/2014/main" val="757280362"/>
                  </a:ext>
                </a:extLst>
              </a:tr>
              <a:tr h="153332">
                <a:tc>
                  <a:txBody>
                    <a:bodyPr/>
                    <a:lstStyle/>
                    <a:p>
                      <a:pPr algn="l" rtl="0" fontAlgn="b"/>
                      <a:r>
                        <a:rPr lang="en-US" sz="800" b="0" i="0" u="none" strike="noStrike">
                          <a:solidFill>
                            <a:srgbClr val="000000"/>
                          </a:solidFill>
                          <a:effectLst/>
                          <a:latin typeface="Arial" panose="020B0604020202020204" pitchFamily="34" charset="0"/>
                        </a:rPr>
                        <a:t>Other operating expenses</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             </a:t>
                      </a:r>
                      <a:r>
                        <a:rPr lang="en-US" sz="800" b="0" i="0" u="none" strike="noStrike" dirty="0">
                          <a:solidFill>
                            <a:srgbClr val="000000"/>
                          </a:solidFill>
                          <a:effectLst/>
                          <a:latin typeface="Arial" panose="020B0604020202020204" pitchFamily="34" charset="0"/>
                        </a:rPr>
                        <a:t>-</a:t>
                      </a:r>
                      <a:r>
                        <a:rPr lang="el-GR" sz="800" b="0" i="0" u="none" strike="noStrike" dirty="0">
                          <a:solidFill>
                            <a:srgbClr val="000000"/>
                          </a:solidFill>
                          <a:effectLst/>
                          <a:latin typeface="Arial" panose="020B0604020202020204" pitchFamily="34" charset="0"/>
                        </a:rPr>
                        <a:t>82,78   </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-71,99</a:t>
                      </a:r>
                    </a:p>
                  </a:txBody>
                  <a:tcPr marL="7155" marR="7155" marT="715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0" i="0" u="none" strike="noStrike">
                          <a:solidFill>
                            <a:srgbClr val="000000"/>
                          </a:solidFill>
                          <a:effectLst/>
                          <a:latin typeface="Arial" panose="020B0604020202020204" pitchFamily="34" charset="0"/>
                        </a:rPr>
                        <a:t>-56,83</a:t>
                      </a:r>
                    </a:p>
                  </a:txBody>
                  <a:tcPr marL="7155" marR="7155" marT="715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a:solidFill>
                            <a:srgbClr val="000000"/>
                          </a:solidFill>
                          <a:effectLst/>
                          <a:latin typeface="Arial" panose="020B0604020202020204" pitchFamily="34" charset="0"/>
                        </a:rPr>
                        <a:t>-291,59</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463174"/>
                  </a:ext>
                </a:extLst>
              </a:tr>
              <a:tr h="153332">
                <a:tc>
                  <a:txBody>
                    <a:bodyPr/>
                    <a:lstStyle/>
                    <a:p>
                      <a:pPr algn="l" rtl="0" fontAlgn="b"/>
                      <a:r>
                        <a:rPr lang="en-US" sz="800" b="1" i="0" u="none" strike="noStrike">
                          <a:solidFill>
                            <a:srgbClr val="000000"/>
                          </a:solidFill>
                          <a:effectLst/>
                          <a:latin typeface="Arial" panose="020B0604020202020204" pitchFamily="34" charset="0"/>
                        </a:rPr>
                        <a:t>EBIT</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dirty="0">
                          <a:solidFill>
                            <a:srgbClr val="000000"/>
                          </a:solidFill>
                          <a:effectLst/>
                          <a:latin typeface="Arial" panose="020B0604020202020204" pitchFamily="34" charset="0"/>
                        </a:rPr>
                        <a:t>            804,22   </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1.125,70</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1.268,24</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1.754,32</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504519"/>
                  </a:ext>
                </a:extLst>
              </a:tr>
              <a:tr h="153332">
                <a:tc>
                  <a:txBody>
                    <a:bodyPr/>
                    <a:lstStyle/>
                    <a:p>
                      <a:pPr algn="l" rtl="0" fontAlgn="b"/>
                      <a:r>
                        <a:rPr lang="en-US" sz="800" b="0" i="0" u="none" strike="noStrike">
                          <a:solidFill>
                            <a:srgbClr val="000000"/>
                          </a:solidFill>
                          <a:effectLst/>
                          <a:latin typeface="Arial" panose="020B0604020202020204" pitchFamily="34" charset="0"/>
                        </a:rPr>
                        <a:t>Financial income</a:t>
                      </a: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800" b="0" i="0" u="none" strike="noStrike" dirty="0">
                          <a:solidFill>
                            <a:srgbClr val="000000"/>
                          </a:solidFill>
                          <a:effectLst/>
                          <a:latin typeface="Arial" panose="020B0604020202020204" pitchFamily="34" charset="0"/>
                        </a:rPr>
                        <a:t>               20,62   </a:t>
                      </a:r>
                    </a:p>
                  </a:txBody>
                  <a:tcPr marL="7155" marR="7155" marT="715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16,0</a:t>
                      </a:r>
                      <a:r>
                        <a:rPr lang="en-US" sz="800" b="0" i="0" u="none" strike="noStrike" dirty="0">
                          <a:solidFill>
                            <a:srgbClr val="000000"/>
                          </a:solidFill>
                          <a:effectLst/>
                          <a:latin typeface="Arial" panose="020B0604020202020204" pitchFamily="34" charset="0"/>
                        </a:rPr>
                        <a:t>9</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l-GR" sz="800" b="0" i="0" u="none" strike="noStrike">
                          <a:solidFill>
                            <a:srgbClr val="000000"/>
                          </a:solidFill>
                          <a:effectLst/>
                          <a:latin typeface="Arial" panose="020B0604020202020204" pitchFamily="34" charset="0"/>
                        </a:rPr>
                        <a:t>19,55</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39</a:t>
                      </a:r>
                      <a:r>
                        <a:rPr lang="en-US" sz="800" b="0" i="0" u="none" strike="noStrike" dirty="0">
                          <a:solidFill>
                            <a:srgbClr val="000000"/>
                          </a:solidFill>
                          <a:effectLst/>
                          <a:latin typeface="Arial" panose="020B0604020202020204" pitchFamily="34" charset="0"/>
                        </a:rPr>
                        <a:t>,00</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99409216"/>
                  </a:ext>
                </a:extLst>
              </a:tr>
              <a:tr h="153332">
                <a:tc>
                  <a:txBody>
                    <a:bodyPr/>
                    <a:lstStyle/>
                    <a:p>
                      <a:pPr algn="l" rtl="0" fontAlgn="b"/>
                      <a:r>
                        <a:rPr lang="en-US" sz="800" b="0" i="0" u="none" strike="noStrike">
                          <a:solidFill>
                            <a:srgbClr val="000000"/>
                          </a:solidFill>
                          <a:effectLst/>
                          <a:latin typeface="Arial" panose="020B0604020202020204" pitchFamily="34" charset="0"/>
                        </a:rPr>
                        <a:t>Financial expenses</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           </a:t>
                      </a:r>
                      <a:r>
                        <a:rPr lang="en-US" sz="800" b="0" i="0" u="none" strike="noStrike" dirty="0">
                          <a:solidFill>
                            <a:srgbClr val="000000"/>
                          </a:solidFill>
                          <a:effectLst/>
                          <a:latin typeface="Arial" panose="020B0604020202020204" pitchFamily="34" charset="0"/>
                        </a:rPr>
                        <a:t>-</a:t>
                      </a:r>
                      <a:r>
                        <a:rPr lang="el-GR" sz="800" b="0" i="0" u="none" strike="noStrike" dirty="0">
                          <a:solidFill>
                            <a:srgbClr val="000000"/>
                          </a:solidFill>
                          <a:effectLst/>
                          <a:latin typeface="Arial" panose="020B0604020202020204" pitchFamily="34" charset="0"/>
                        </a:rPr>
                        <a:t>176,87   </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-214</a:t>
                      </a:r>
                      <a:r>
                        <a:rPr lang="en-US" sz="800" b="0" i="0" u="none" strike="noStrike" dirty="0">
                          <a:solidFill>
                            <a:srgbClr val="000000"/>
                          </a:solidFill>
                          <a:effectLst/>
                          <a:latin typeface="Arial" panose="020B0604020202020204" pitchFamily="34" charset="0"/>
                        </a:rPr>
                        <a:t>,</a:t>
                      </a:r>
                      <a:r>
                        <a:rPr lang="el-GR" sz="800" b="0" i="0" u="none" strike="noStrike" dirty="0">
                          <a:solidFill>
                            <a:srgbClr val="000000"/>
                          </a:solidFill>
                          <a:effectLst/>
                          <a:latin typeface="Arial" panose="020B0604020202020204" pitchFamily="34" charset="0"/>
                        </a:rPr>
                        <a:t>0</a:t>
                      </a:r>
                      <a:r>
                        <a:rPr lang="en-US" sz="800" b="0" i="0" u="none" strike="noStrike" dirty="0">
                          <a:solidFill>
                            <a:srgbClr val="000000"/>
                          </a:solidFill>
                          <a:effectLst/>
                          <a:latin typeface="Arial" panose="020B0604020202020204" pitchFamily="34" charset="0"/>
                        </a:rPr>
                        <a:t>5</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0" i="0" u="none" strike="noStrike" dirty="0">
                          <a:solidFill>
                            <a:srgbClr val="000000"/>
                          </a:solidFill>
                          <a:effectLst/>
                          <a:latin typeface="Arial" panose="020B0604020202020204" pitchFamily="34" charset="0"/>
                        </a:rPr>
                        <a:t>-245,98</a:t>
                      </a:r>
                    </a:p>
                  </a:txBody>
                  <a:tcPr marL="7155" marR="7155" marT="715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a:solidFill>
                            <a:srgbClr val="000000"/>
                          </a:solidFill>
                          <a:effectLst/>
                          <a:latin typeface="Arial" panose="020B0604020202020204" pitchFamily="34" charset="0"/>
                        </a:rPr>
                        <a:t>-391,18</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682652"/>
                  </a:ext>
                </a:extLst>
              </a:tr>
              <a:tr h="130331">
                <a:tc>
                  <a:txBody>
                    <a:bodyPr/>
                    <a:lstStyle/>
                    <a:p>
                      <a:pPr algn="l" rtl="0" fontAlgn="b"/>
                      <a:r>
                        <a:rPr lang="en-US" sz="800" b="0" i="0" u="none" strike="noStrike">
                          <a:solidFill>
                            <a:srgbClr val="000000"/>
                          </a:solidFill>
                          <a:effectLst/>
                          <a:latin typeface="Arial" panose="020B0604020202020204" pitchFamily="34" charset="0"/>
                        </a:rPr>
                        <a:t>Associates</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            </a:t>
                      </a:r>
                      <a:r>
                        <a:rPr lang="en-US" sz="800" b="0" i="0" u="none" strike="noStrike" dirty="0">
                          <a:solidFill>
                            <a:srgbClr val="000000"/>
                          </a:solidFill>
                          <a:effectLst/>
                          <a:latin typeface="Arial" panose="020B0604020202020204" pitchFamily="34" charset="0"/>
                        </a:rPr>
                        <a:t>-</a:t>
                      </a:r>
                      <a:r>
                        <a:rPr lang="el-GR" sz="800" b="0" i="0" u="none" strike="noStrike" dirty="0">
                          <a:solidFill>
                            <a:srgbClr val="000000"/>
                          </a:solidFill>
                          <a:effectLst/>
                          <a:latin typeface="Arial" panose="020B0604020202020204" pitchFamily="34" charset="0"/>
                        </a:rPr>
                        <a:t>13,48   </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54,9</a:t>
                      </a:r>
                      <a:r>
                        <a:rPr lang="en-US" sz="800" b="0" i="0" u="none" strike="noStrike" dirty="0">
                          <a:solidFill>
                            <a:srgbClr val="000000"/>
                          </a:solidFill>
                          <a:effectLst/>
                          <a:latin typeface="Arial" panose="020B0604020202020204" pitchFamily="34" charset="0"/>
                        </a:rPr>
                        <a:t>5</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0" i="0" u="none" strike="noStrike" dirty="0">
                          <a:solidFill>
                            <a:srgbClr val="000000"/>
                          </a:solidFill>
                          <a:effectLst/>
                          <a:latin typeface="Arial" panose="020B0604020202020204" pitchFamily="34" charset="0"/>
                        </a:rPr>
                        <a:t>6,77</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-34,0</a:t>
                      </a:r>
                      <a:r>
                        <a:rPr lang="en-US" sz="800" b="0" i="0" u="none" strike="noStrike" dirty="0">
                          <a:solidFill>
                            <a:srgbClr val="000000"/>
                          </a:solidFill>
                          <a:effectLst/>
                          <a:latin typeface="Arial" panose="020B0604020202020204" pitchFamily="34" charset="0"/>
                        </a:rPr>
                        <a:t>8</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148914"/>
                  </a:ext>
                </a:extLst>
              </a:tr>
              <a:tr h="130331">
                <a:tc>
                  <a:txBody>
                    <a:bodyPr/>
                    <a:lstStyle/>
                    <a:p>
                      <a:pPr algn="l" rtl="0" fontAlgn="b"/>
                      <a:r>
                        <a:rPr lang="en-US" sz="800" b="1" i="0" u="none" strike="noStrike">
                          <a:solidFill>
                            <a:srgbClr val="000000"/>
                          </a:solidFill>
                          <a:effectLst/>
                          <a:latin typeface="Arial" panose="020B0604020202020204" pitchFamily="34" charset="0"/>
                        </a:rPr>
                        <a:t>Net income before tax</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000000"/>
                          </a:solidFill>
                          <a:effectLst/>
                          <a:latin typeface="Arial" panose="020B0604020202020204" pitchFamily="34" charset="0"/>
                        </a:rPr>
                        <a:t>            634,49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982,69</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dirty="0">
                          <a:solidFill>
                            <a:srgbClr val="000000"/>
                          </a:solidFill>
                          <a:effectLst/>
                          <a:latin typeface="Arial" panose="020B0604020202020204" pitchFamily="34" charset="0"/>
                        </a:rPr>
                        <a:t>1.048,59</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1.368,06</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505668"/>
                  </a:ext>
                </a:extLst>
              </a:tr>
              <a:tr h="130331">
                <a:tc>
                  <a:txBody>
                    <a:bodyPr/>
                    <a:lstStyle/>
                    <a:p>
                      <a:pPr algn="l" rtl="0" fontAlgn="b"/>
                      <a:r>
                        <a:rPr lang="en-US" sz="800" b="0" i="0" u="none" strike="noStrike">
                          <a:solidFill>
                            <a:srgbClr val="000000"/>
                          </a:solidFill>
                          <a:effectLst/>
                          <a:latin typeface="Arial" panose="020B0604020202020204" pitchFamily="34" charset="0"/>
                        </a:rPr>
                        <a:t>Tax</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0" i="0" u="none" strike="noStrike">
                          <a:solidFill>
                            <a:srgbClr val="000000"/>
                          </a:solidFill>
                          <a:effectLst/>
                          <a:latin typeface="Arial" panose="020B0604020202020204" pitchFamily="34" charset="0"/>
                        </a:rPr>
                        <a:t>               14,82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17,4</a:t>
                      </a:r>
                      <a:r>
                        <a:rPr lang="en-US" sz="800" b="0" i="0" u="none" strike="noStrike" dirty="0">
                          <a:solidFill>
                            <a:srgbClr val="000000"/>
                          </a:solidFill>
                          <a:effectLst/>
                          <a:latin typeface="Arial" panose="020B0604020202020204" pitchFamily="34" charset="0"/>
                        </a:rPr>
                        <a:t>1</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0" i="0" u="none" strike="noStrike" dirty="0">
                          <a:solidFill>
                            <a:srgbClr val="000000"/>
                          </a:solidFill>
                          <a:effectLst/>
                          <a:latin typeface="Arial" panose="020B0604020202020204" pitchFamily="34" charset="0"/>
                        </a:rPr>
                        <a:t>-9,65</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a:solidFill>
                            <a:srgbClr val="000000"/>
                          </a:solidFill>
                          <a:effectLst/>
                          <a:latin typeface="Arial" panose="020B0604020202020204" pitchFamily="34" charset="0"/>
                        </a:rPr>
                        <a:t>40,22</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460526"/>
                  </a:ext>
                </a:extLst>
              </a:tr>
              <a:tr h="137998">
                <a:tc>
                  <a:txBody>
                    <a:bodyPr/>
                    <a:lstStyle/>
                    <a:p>
                      <a:pPr algn="l" rtl="0" fontAlgn="b"/>
                      <a:r>
                        <a:rPr lang="en-US" sz="800" b="1" i="0" u="none" strike="noStrike">
                          <a:solidFill>
                            <a:srgbClr val="000000"/>
                          </a:solidFill>
                          <a:effectLst/>
                          <a:latin typeface="Arial" panose="020B0604020202020204" pitchFamily="34" charset="0"/>
                        </a:rPr>
                        <a:t>Net income after tax (A)</a:t>
                      </a:r>
                    </a:p>
                  </a:txBody>
                  <a:tcPr marL="7155" marR="7155" marT="715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000000"/>
                          </a:solidFill>
                          <a:effectLst/>
                          <a:latin typeface="Arial" panose="020B0604020202020204" pitchFamily="34" charset="0"/>
                        </a:rPr>
                        <a:t>            649,30   </a:t>
                      </a:r>
                    </a:p>
                  </a:txBody>
                  <a:tcPr marL="7155" marR="7155" marT="715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1.000,10</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dirty="0">
                          <a:solidFill>
                            <a:srgbClr val="000000"/>
                          </a:solidFill>
                          <a:effectLst/>
                          <a:latin typeface="Arial" panose="020B0604020202020204" pitchFamily="34" charset="0"/>
                        </a:rPr>
                        <a:t>1.038,94</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1.408,28</a:t>
                      </a:r>
                    </a:p>
                  </a:txBody>
                  <a:tcPr marL="7155" marR="7155" marT="715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96891997"/>
                  </a:ext>
                </a:extLst>
              </a:tr>
              <a:tr h="245329">
                <a:tc>
                  <a:txBody>
                    <a:bodyPr/>
                    <a:lstStyle/>
                    <a:p>
                      <a:pPr algn="l" rtl="0" fontAlgn="b"/>
                      <a:r>
                        <a:rPr lang="en-US" sz="800" b="1" i="1" u="sng" strike="noStrike">
                          <a:solidFill>
                            <a:srgbClr val="000000"/>
                          </a:solidFill>
                          <a:effectLst/>
                          <a:latin typeface="Arial" panose="020B0604020202020204" pitchFamily="34" charset="0"/>
                        </a:rPr>
                        <a:t>Divided into:</a:t>
                      </a:r>
                    </a:p>
                  </a:txBody>
                  <a:tcPr marL="7155" marR="7155" marT="715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l-GR" sz="1600" b="0" i="0" u="none" strike="noStrike">
                          <a:solidFill>
                            <a:srgbClr val="000000"/>
                          </a:solidFill>
                          <a:effectLst/>
                          <a:latin typeface="Arial" panose="020B0604020202020204" pitchFamily="34" charset="0"/>
                        </a:rPr>
                        <a:t> </a:t>
                      </a:r>
                    </a:p>
                  </a:txBody>
                  <a:tcPr marL="7155" marR="7155" marT="715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l-GR" sz="1600" b="0" i="0" u="none" strike="noStrike">
                          <a:solidFill>
                            <a:srgbClr val="000000"/>
                          </a:solidFill>
                          <a:effectLst/>
                          <a:latin typeface="Arial" panose="020B0604020202020204" pitchFamily="34" charset="0"/>
                        </a:rPr>
                        <a:t> </a:t>
                      </a:r>
                    </a:p>
                  </a:txBody>
                  <a:tcPr marL="7155" marR="7155" marT="715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b"/>
                      <a:r>
                        <a:rPr lang="el-GR" sz="1600" b="0" i="0" u="none" strike="noStrike" dirty="0">
                          <a:solidFill>
                            <a:srgbClr val="000000"/>
                          </a:solidFill>
                          <a:effectLst/>
                          <a:latin typeface="Arial" panose="020B0604020202020204" pitchFamily="34" charset="0"/>
                        </a:rPr>
                        <a:t> </a:t>
                      </a:r>
                    </a:p>
                  </a:txBody>
                  <a:tcPr marL="7155" marR="7155" marT="7155"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l-GR" sz="1600" b="0" i="0" u="none" strike="noStrike">
                          <a:solidFill>
                            <a:srgbClr val="000000"/>
                          </a:solidFill>
                          <a:effectLst/>
                          <a:latin typeface="Arial" panose="020B0604020202020204" pitchFamily="34" charset="0"/>
                        </a:rPr>
                        <a:t> </a:t>
                      </a:r>
                    </a:p>
                  </a:txBody>
                  <a:tcPr marL="7155" marR="7155" marT="715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7548537"/>
                  </a:ext>
                </a:extLst>
              </a:tr>
              <a:tr h="137998">
                <a:tc>
                  <a:txBody>
                    <a:bodyPr/>
                    <a:lstStyle/>
                    <a:p>
                      <a:pPr algn="l" rtl="0" fontAlgn="b"/>
                      <a:r>
                        <a:rPr lang="en-US" sz="800" b="0" i="1" u="none" strike="noStrike">
                          <a:solidFill>
                            <a:srgbClr val="000000"/>
                          </a:solidFill>
                          <a:effectLst/>
                          <a:latin typeface="Arial" panose="020B0604020202020204" pitchFamily="34" charset="0"/>
                        </a:rPr>
                        <a:t>Shareholders</a:t>
                      </a:r>
                    </a:p>
                  </a:txBody>
                  <a:tcPr marL="7155" marR="7155" marT="7155" marB="0" anchor="b">
                    <a:lnL>
                      <a:noFill/>
                    </a:lnL>
                    <a:lnR>
                      <a:noFill/>
                    </a:lnR>
                    <a:lnT>
                      <a:noFill/>
                    </a:lnT>
                    <a:lnB>
                      <a:noFill/>
                    </a:lnB>
                  </a:tcPr>
                </a:tc>
                <a:tc>
                  <a:txBody>
                    <a:bodyPr/>
                    <a:lstStyle/>
                    <a:p>
                      <a:pPr algn="ctr" rtl="0" fontAlgn="ctr"/>
                      <a:r>
                        <a:rPr lang="el-GR" sz="800" b="0" i="0" u="none" strike="noStrike">
                          <a:solidFill>
                            <a:srgbClr val="000000"/>
                          </a:solidFill>
                          <a:effectLst/>
                          <a:latin typeface="Arial" panose="020B0604020202020204" pitchFamily="34" charset="0"/>
                        </a:rPr>
                        <a:t>            508,80   </a:t>
                      </a:r>
                    </a:p>
                  </a:txBody>
                  <a:tcPr marL="7155" marR="7155" marT="7155" marB="0" anchor="ctr">
                    <a:lnL>
                      <a:noFill/>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932,07</a:t>
                      </a:r>
                    </a:p>
                  </a:txBody>
                  <a:tcPr marL="7155" marR="7155" marT="7155"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800" b="0" i="0" u="none" strike="noStrike" dirty="0">
                          <a:solidFill>
                            <a:srgbClr val="000000"/>
                          </a:solidFill>
                          <a:effectLst/>
                          <a:latin typeface="Arial" panose="020B0604020202020204" pitchFamily="34" charset="0"/>
                        </a:rPr>
                        <a:t>824,72</a:t>
                      </a: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800" b="0" i="0" u="none" strike="noStrike">
                          <a:solidFill>
                            <a:srgbClr val="000000"/>
                          </a:solidFill>
                          <a:effectLst/>
                          <a:latin typeface="Arial" panose="020B0604020202020204" pitchFamily="34" charset="0"/>
                        </a:rPr>
                        <a:t>1.161,89</a:t>
                      </a:r>
                    </a:p>
                  </a:txBody>
                  <a:tcPr marL="7155" marR="7155" marT="7155" marB="0" anchor="b">
                    <a:lnL>
                      <a:noFill/>
                    </a:lnL>
                    <a:lnR>
                      <a:noFill/>
                    </a:lnR>
                    <a:lnT>
                      <a:noFill/>
                    </a:lnT>
                    <a:lnB>
                      <a:noFill/>
                    </a:lnB>
                  </a:tcPr>
                </a:tc>
                <a:extLst>
                  <a:ext uri="{0D108BD9-81ED-4DB2-BD59-A6C34878D82A}">
                    <a16:rowId xmlns:a16="http://schemas.microsoft.com/office/drawing/2014/main" val="423089640"/>
                  </a:ext>
                </a:extLst>
              </a:tr>
              <a:tr h="137998">
                <a:tc>
                  <a:txBody>
                    <a:bodyPr/>
                    <a:lstStyle/>
                    <a:p>
                      <a:pPr algn="l" rtl="0" fontAlgn="b"/>
                      <a:r>
                        <a:rPr lang="en-US" sz="800" b="0" i="1" u="none" strike="noStrike">
                          <a:solidFill>
                            <a:srgbClr val="000000"/>
                          </a:solidFill>
                          <a:effectLst/>
                          <a:latin typeface="Arial" panose="020B0604020202020204" pitchFamily="34" charset="0"/>
                        </a:rPr>
                        <a:t>Non-controlling interests</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a:solidFill>
                            <a:srgbClr val="000000"/>
                          </a:solidFill>
                          <a:effectLst/>
                          <a:latin typeface="Arial" panose="020B0604020202020204" pitchFamily="34" charset="0"/>
                        </a:rPr>
                        <a:t>            140,51   </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68,02</a:t>
                      </a:r>
                    </a:p>
                  </a:txBody>
                  <a:tcPr marL="7155" marR="7155" marT="715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0" i="0" u="none" strike="noStrike">
                          <a:solidFill>
                            <a:srgbClr val="000000"/>
                          </a:solidFill>
                          <a:effectLst/>
                          <a:latin typeface="Arial" panose="020B0604020202020204" pitchFamily="34" charset="0"/>
                        </a:rPr>
                        <a:t>214,22</a:t>
                      </a:r>
                    </a:p>
                  </a:txBody>
                  <a:tcPr marL="7155" marR="7155" marT="715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a:solidFill>
                            <a:srgbClr val="000000"/>
                          </a:solidFill>
                          <a:effectLst/>
                          <a:latin typeface="Arial" panose="020B0604020202020204" pitchFamily="34" charset="0"/>
                        </a:rPr>
                        <a:t>246,39</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328138"/>
                  </a:ext>
                </a:extLst>
              </a:tr>
              <a:tr h="130331">
                <a:tc>
                  <a:txBody>
                    <a:bodyPr/>
                    <a:lstStyle/>
                    <a:p>
                      <a:pPr algn="l" rtl="0" fontAlgn="b"/>
                      <a:r>
                        <a:rPr lang="en-US" sz="800" b="1" i="0" u="none" strike="noStrike">
                          <a:solidFill>
                            <a:srgbClr val="000000"/>
                          </a:solidFill>
                          <a:effectLst/>
                          <a:latin typeface="Arial" panose="020B0604020202020204" pitchFamily="34" charset="0"/>
                        </a:rPr>
                        <a:t>Total</a:t>
                      </a: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800" b="1" i="0" u="none" strike="noStrike">
                          <a:solidFill>
                            <a:srgbClr val="000000"/>
                          </a:solidFill>
                          <a:effectLst/>
                          <a:latin typeface="Arial" panose="020B0604020202020204" pitchFamily="34" charset="0"/>
                        </a:rPr>
                        <a:t>            649,30   </a:t>
                      </a:r>
                    </a:p>
                  </a:txBody>
                  <a:tcPr marL="7155" marR="7155" marT="715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800" b="1" i="0" u="none" strike="noStrike">
                          <a:solidFill>
                            <a:srgbClr val="000000"/>
                          </a:solidFill>
                          <a:effectLst/>
                          <a:latin typeface="Arial" panose="020B0604020202020204" pitchFamily="34" charset="0"/>
                        </a:rPr>
                        <a:t>1.000,10</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1.038,94</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800" b="1" i="0" u="none" strike="noStrike">
                          <a:solidFill>
                            <a:srgbClr val="000000"/>
                          </a:solidFill>
                          <a:effectLst/>
                          <a:latin typeface="Arial" panose="020B0604020202020204" pitchFamily="34" charset="0"/>
                        </a:rPr>
                        <a:t>1.408,28</a:t>
                      </a: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9572203"/>
                  </a:ext>
                </a:extLst>
              </a:tr>
              <a:tr h="237664">
                <a:tc>
                  <a:txBody>
                    <a:bodyPr/>
                    <a:lstStyle/>
                    <a:p>
                      <a:pPr algn="l" rtl="0" fontAlgn="b"/>
                      <a:r>
                        <a:rPr lang="en-US" sz="800" b="1" i="0" u="none" strike="noStrike">
                          <a:solidFill>
                            <a:srgbClr val="000000"/>
                          </a:solidFill>
                          <a:effectLst/>
                          <a:latin typeface="Arial" panose="020B0604020202020204" pitchFamily="34" charset="0"/>
                        </a:rPr>
                        <a:t>Other Comprehensive Income after tax</a:t>
                      </a:r>
                    </a:p>
                  </a:txBody>
                  <a:tcPr marL="7155" marR="7155" marT="7155" marB="0" anchor="b">
                    <a:lnL>
                      <a:noFill/>
                    </a:lnL>
                    <a:lnR>
                      <a:noFill/>
                    </a:lnR>
                    <a:lnT>
                      <a:noFill/>
                    </a:lnT>
                    <a:lnB>
                      <a:noFill/>
                    </a:lnB>
                  </a:tcPr>
                </a:tc>
                <a:tc>
                  <a:txBody>
                    <a:bodyPr/>
                    <a:lstStyle/>
                    <a:p>
                      <a:pPr algn="ctr" fontAlgn="b"/>
                      <a:endParaRPr lang="el-GR" sz="1600" b="0" i="0" u="none" strike="noStrike" dirty="0">
                        <a:solidFill>
                          <a:srgbClr val="000000"/>
                        </a:solidFill>
                        <a:effectLst/>
                        <a:latin typeface="Arial" panose="020B0604020202020204" pitchFamily="34" charset="0"/>
                      </a:endParaRPr>
                    </a:p>
                  </a:txBody>
                  <a:tcPr marL="7155" marR="7155" marT="7155" marB="0" anchor="b">
                    <a:lnL>
                      <a:noFill/>
                    </a:lnL>
                    <a:lnR>
                      <a:noFill/>
                    </a:lnR>
                    <a:lnT>
                      <a:noFill/>
                    </a:lnT>
                    <a:lnB>
                      <a:noFill/>
                    </a:lnB>
                  </a:tcPr>
                </a:tc>
                <a:tc>
                  <a:txBody>
                    <a:bodyPr/>
                    <a:lstStyle/>
                    <a:p>
                      <a:pPr algn="ctr" fontAlgn="b"/>
                      <a:r>
                        <a:rPr lang="el-GR" sz="1600" b="0" i="0" u="none" strike="noStrike">
                          <a:solidFill>
                            <a:srgbClr val="000000"/>
                          </a:solidFill>
                          <a:effectLst/>
                          <a:latin typeface="Arial" panose="020B0604020202020204" pitchFamily="34" charset="0"/>
                        </a:rPr>
                        <a:t> </a:t>
                      </a:r>
                    </a:p>
                  </a:txBody>
                  <a:tcPr marL="7155" marR="7155" marT="7155"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fontAlgn="b"/>
                      <a:endParaRPr lang="el-GR" sz="1600" b="0" i="0" u="none" strike="noStrike">
                        <a:solidFill>
                          <a:srgbClr val="000000"/>
                        </a:solidFill>
                        <a:effectLst/>
                        <a:latin typeface="Arial" panose="020B0604020202020204" pitchFamily="34" charset="0"/>
                      </a:endParaRP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1600" b="0" i="0" u="none" strike="noStrike">
                        <a:solidFill>
                          <a:srgbClr val="000000"/>
                        </a:solidFill>
                        <a:effectLst/>
                        <a:latin typeface="Arial" panose="020B0604020202020204" pitchFamily="34" charset="0"/>
                      </a:endParaRPr>
                    </a:p>
                  </a:txBody>
                  <a:tcPr marL="7155" marR="7155" marT="7155" marB="0" anchor="b">
                    <a:lnL>
                      <a:noFill/>
                    </a:lnL>
                    <a:lnR>
                      <a:noFill/>
                    </a:lnR>
                    <a:lnT>
                      <a:noFill/>
                    </a:lnT>
                    <a:lnB>
                      <a:noFill/>
                    </a:lnB>
                  </a:tcPr>
                </a:tc>
                <a:extLst>
                  <a:ext uri="{0D108BD9-81ED-4DB2-BD59-A6C34878D82A}">
                    <a16:rowId xmlns:a16="http://schemas.microsoft.com/office/drawing/2014/main" val="4020512082"/>
                  </a:ext>
                </a:extLst>
              </a:tr>
              <a:tr h="236296">
                <a:tc>
                  <a:txBody>
                    <a:bodyPr/>
                    <a:lstStyle/>
                    <a:p>
                      <a:pPr algn="l" rtl="0" fontAlgn="b"/>
                      <a:r>
                        <a:rPr lang="en-US" sz="800" b="0" i="0" u="none" strike="noStrike">
                          <a:solidFill>
                            <a:srgbClr val="000000"/>
                          </a:solidFill>
                          <a:effectLst/>
                          <a:latin typeface="Arial" panose="020B0604020202020204" pitchFamily="34" charset="0"/>
                        </a:rPr>
                        <a:t>Actuarial gains and losses from Personnel Benefit Programs</a:t>
                      </a:r>
                    </a:p>
                  </a:txBody>
                  <a:tcPr marL="7155" marR="7155" marT="7155" marB="0" anchor="b">
                    <a:lnL>
                      <a:noFill/>
                    </a:lnL>
                    <a:lnR>
                      <a:noFill/>
                    </a:lnR>
                    <a:lnT>
                      <a:noFill/>
                    </a:lnT>
                    <a:lnB>
                      <a:noFill/>
                    </a:lnB>
                  </a:tcPr>
                </a:tc>
                <a:tc>
                  <a:txBody>
                    <a:bodyPr/>
                    <a:lstStyle/>
                    <a:p>
                      <a:pPr algn="ctr" rtl="0" fontAlgn="b"/>
                      <a:endParaRPr lang="el-GR" sz="800" b="0" i="0" u="none" strike="noStrike" dirty="0">
                        <a:solidFill>
                          <a:srgbClr val="000000"/>
                        </a:solidFill>
                        <a:effectLst/>
                        <a:latin typeface="Arial" panose="020B0604020202020204" pitchFamily="34" charset="0"/>
                      </a:endParaRPr>
                    </a:p>
                  </a:txBody>
                  <a:tcPr marL="7155" marR="7155" marT="7155" marB="0" anchor="b">
                    <a:lnL>
                      <a:noFill/>
                    </a:lnL>
                    <a:lnR>
                      <a:noFill/>
                    </a:lnR>
                    <a:lnT>
                      <a:noFill/>
                    </a:lnT>
                    <a:lnB>
                      <a:noFill/>
                    </a:lnB>
                  </a:tcPr>
                </a:tc>
                <a:tc>
                  <a:txBody>
                    <a:bodyPr/>
                    <a:lstStyle/>
                    <a:p>
                      <a:pPr algn="ctr" rtl="0" fontAlgn="b"/>
                      <a:r>
                        <a:rPr lang="el-GR" sz="800" b="1" i="0" u="none" strike="noStrike">
                          <a:solidFill>
                            <a:srgbClr val="000000"/>
                          </a:solidFill>
                          <a:effectLst/>
                          <a:latin typeface="Arial" panose="020B0604020202020204" pitchFamily="34" charset="0"/>
                        </a:rPr>
                        <a:t> </a:t>
                      </a:r>
                    </a:p>
                  </a:txBody>
                  <a:tcPr marL="7155" marR="7155" marT="7155"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                          - </a:t>
                      </a: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-71,8</a:t>
                      </a:r>
                      <a:r>
                        <a:rPr lang="en-US" sz="800" b="0" i="0" u="none" strike="noStrike" dirty="0">
                          <a:solidFill>
                            <a:srgbClr val="000000"/>
                          </a:solidFill>
                          <a:effectLst/>
                          <a:latin typeface="Arial" panose="020B0604020202020204" pitchFamily="34" charset="0"/>
                        </a:rPr>
                        <a:t>0</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a:noFill/>
                    </a:lnR>
                    <a:lnT>
                      <a:noFill/>
                    </a:lnT>
                    <a:lnB>
                      <a:noFill/>
                    </a:lnB>
                  </a:tcPr>
                </a:tc>
                <a:extLst>
                  <a:ext uri="{0D108BD9-81ED-4DB2-BD59-A6C34878D82A}">
                    <a16:rowId xmlns:a16="http://schemas.microsoft.com/office/drawing/2014/main" val="3635772432"/>
                  </a:ext>
                </a:extLst>
              </a:tr>
              <a:tr h="137998">
                <a:tc>
                  <a:txBody>
                    <a:bodyPr/>
                    <a:lstStyle/>
                    <a:p>
                      <a:pPr algn="l" rtl="0" fontAlgn="b"/>
                      <a:r>
                        <a:rPr lang="en-US" sz="800" b="0" i="0" u="none" strike="noStrike">
                          <a:solidFill>
                            <a:srgbClr val="000000"/>
                          </a:solidFill>
                          <a:effectLst/>
                          <a:latin typeface="Arial" panose="020B0604020202020204" pitchFamily="34" charset="0"/>
                        </a:rPr>
                        <a:t>Tax</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a:solidFill>
                            <a:srgbClr val="000000"/>
                          </a:solidFill>
                          <a:effectLst/>
                          <a:latin typeface="Arial" panose="020B0604020202020204" pitchFamily="34" charset="0"/>
                        </a:rPr>
                        <a:t> </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 </a:t>
                      </a:r>
                    </a:p>
                  </a:txBody>
                  <a:tcPr marL="7155" marR="7155" marT="715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                          - </a:t>
                      </a:r>
                    </a:p>
                  </a:txBody>
                  <a:tcPr marL="7155" marR="7155" marT="715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a:solidFill>
                            <a:srgbClr val="000000"/>
                          </a:solidFill>
                          <a:effectLst/>
                          <a:latin typeface="Arial" panose="020B0604020202020204" pitchFamily="34" charset="0"/>
                        </a:rPr>
                        <a:t>17,23</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529159"/>
                  </a:ext>
                </a:extLst>
              </a:tr>
              <a:tr h="236296">
                <a:tc>
                  <a:txBody>
                    <a:bodyPr/>
                    <a:lstStyle/>
                    <a:p>
                      <a:pPr algn="l" rtl="0" fontAlgn="b"/>
                      <a:r>
                        <a:rPr lang="en-US" sz="800" b="1" i="0" u="none" strike="noStrike">
                          <a:solidFill>
                            <a:srgbClr val="000000"/>
                          </a:solidFill>
                          <a:effectLst/>
                          <a:latin typeface="Arial" panose="020B0604020202020204" pitchFamily="34" charset="0"/>
                        </a:rPr>
                        <a:t>Other Comprehensive Income after tax (B)</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 </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 </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                          - </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-54,57</a:t>
                      </a: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681764"/>
                  </a:ext>
                </a:extLst>
              </a:tr>
              <a:tr h="236296">
                <a:tc>
                  <a:txBody>
                    <a:bodyPr/>
                    <a:lstStyle/>
                    <a:p>
                      <a:pPr algn="l" rtl="0" fontAlgn="b"/>
                      <a:r>
                        <a:rPr lang="en-US" sz="800" b="1" i="0" u="none" strike="noStrike">
                          <a:solidFill>
                            <a:srgbClr val="000000"/>
                          </a:solidFill>
                          <a:effectLst/>
                          <a:latin typeface="Arial" panose="020B0604020202020204" pitchFamily="34" charset="0"/>
                        </a:rPr>
                        <a:t>Total Comprehensive Income after tax (A)+(B)</a:t>
                      </a:r>
                    </a:p>
                  </a:txBody>
                  <a:tcPr marL="7155" marR="7155" marT="715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800" b="1" i="0" u="none" strike="noStrike" dirty="0">
                          <a:solidFill>
                            <a:srgbClr val="000000"/>
                          </a:solidFill>
                          <a:effectLst/>
                          <a:latin typeface="Arial" panose="020B0604020202020204" pitchFamily="34" charset="0"/>
                        </a:rPr>
                        <a:t>    </a:t>
                      </a:r>
                      <a:r>
                        <a:rPr lang="en-US" sz="800" b="1" i="0" u="none" strike="noStrike" dirty="0">
                          <a:solidFill>
                            <a:srgbClr val="000000"/>
                          </a:solidFill>
                          <a:effectLst/>
                          <a:latin typeface="Arial" panose="020B0604020202020204" pitchFamily="34" charset="0"/>
                        </a:rPr>
                        <a:t>    </a:t>
                      </a:r>
                      <a:r>
                        <a:rPr lang="el-GR" sz="800" b="1" i="0" u="none" strike="noStrike" dirty="0">
                          <a:solidFill>
                            <a:srgbClr val="000000"/>
                          </a:solidFill>
                          <a:effectLst/>
                          <a:latin typeface="Arial" panose="020B0604020202020204" pitchFamily="34" charset="0"/>
                        </a:rPr>
                        <a:t>649</a:t>
                      </a:r>
                      <a:r>
                        <a:rPr lang="en-US" sz="800" b="1" i="0" u="none" strike="noStrike" dirty="0">
                          <a:solidFill>
                            <a:srgbClr val="000000"/>
                          </a:solidFill>
                          <a:effectLst/>
                          <a:latin typeface="Arial" panose="020B0604020202020204" pitchFamily="34" charset="0"/>
                        </a:rPr>
                        <a:t>,</a:t>
                      </a:r>
                      <a:r>
                        <a:rPr lang="el-GR" sz="800" b="1" i="0" u="none" strike="noStrike" dirty="0">
                          <a:solidFill>
                            <a:srgbClr val="000000"/>
                          </a:solidFill>
                          <a:effectLst/>
                          <a:latin typeface="Arial" panose="020B0604020202020204" pitchFamily="34" charset="0"/>
                        </a:rPr>
                        <a:t>30   </a:t>
                      </a:r>
                    </a:p>
                  </a:txBody>
                  <a:tcPr marL="7155" marR="7155" marT="715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1.000,10</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1.038,94</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800" b="1" i="0" u="none" strike="noStrike">
                          <a:solidFill>
                            <a:srgbClr val="000000"/>
                          </a:solidFill>
                          <a:effectLst/>
                          <a:latin typeface="Arial" panose="020B0604020202020204" pitchFamily="34" charset="0"/>
                        </a:rPr>
                        <a:t>1.353,71</a:t>
                      </a:r>
                    </a:p>
                  </a:txBody>
                  <a:tcPr marL="7155" marR="7155" marT="715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76617413"/>
                  </a:ext>
                </a:extLst>
              </a:tr>
              <a:tr h="245329">
                <a:tc>
                  <a:txBody>
                    <a:bodyPr/>
                    <a:lstStyle/>
                    <a:p>
                      <a:pPr algn="l" rtl="0" fontAlgn="b"/>
                      <a:r>
                        <a:rPr lang="en-US" sz="800" b="1" i="1" u="sng" strike="noStrike">
                          <a:solidFill>
                            <a:srgbClr val="000000"/>
                          </a:solidFill>
                          <a:effectLst/>
                          <a:latin typeface="Arial" panose="020B0604020202020204" pitchFamily="34" charset="0"/>
                        </a:rPr>
                        <a:t>Divided into:</a:t>
                      </a:r>
                    </a:p>
                  </a:txBody>
                  <a:tcPr marL="7155" marR="7155" marT="715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l-GR" sz="1600" b="0" i="0" u="none" strike="noStrike">
                          <a:solidFill>
                            <a:srgbClr val="000000"/>
                          </a:solidFill>
                          <a:effectLst/>
                          <a:latin typeface="Arial" panose="020B0604020202020204" pitchFamily="34" charset="0"/>
                        </a:rPr>
                        <a:t> </a:t>
                      </a:r>
                    </a:p>
                  </a:txBody>
                  <a:tcPr marL="7155" marR="7155" marT="715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l-GR" sz="1600" b="0" i="0" u="none" strike="noStrike">
                          <a:solidFill>
                            <a:srgbClr val="000000"/>
                          </a:solidFill>
                          <a:effectLst/>
                          <a:latin typeface="Arial" panose="020B0604020202020204" pitchFamily="34" charset="0"/>
                        </a:rPr>
                        <a:t> </a:t>
                      </a:r>
                    </a:p>
                  </a:txBody>
                  <a:tcPr marL="7155" marR="7155" marT="715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b"/>
                      <a:r>
                        <a:rPr lang="el-GR" sz="1600" b="0" i="0" u="none" strike="noStrike" dirty="0">
                          <a:solidFill>
                            <a:srgbClr val="000000"/>
                          </a:solidFill>
                          <a:effectLst/>
                          <a:latin typeface="Arial" panose="020B0604020202020204" pitchFamily="34" charset="0"/>
                        </a:rPr>
                        <a:t> </a:t>
                      </a:r>
                    </a:p>
                  </a:txBody>
                  <a:tcPr marL="7155" marR="7155" marT="7155"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l-GR" sz="1600" b="0" i="0" u="none" strike="noStrike">
                          <a:solidFill>
                            <a:srgbClr val="000000"/>
                          </a:solidFill>
                          <a:effectLst/>
                          <a:latin typeface="Arial" panose="020B0604020202020204" pitchFamily="34" charset="0"/>
                        </a:rPr>
                        <a:t> </a:t>
                      </a:r>
                    </a:p>
                  </a:txBody>
                  <a:tcPr marL="7155" marR="7155" marT="715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83718791"/>
                  </a:ext>
                </a:extLst>
              </a:tr>
              <a:tr h="268329">
                <a:tc>
                  <a:txBody>
                    <a:bodyPr/>
                    <a:lstStyle/>
                    <a:p>
                      <a:pPr algn="l" rtl="0" fontAlgn="b"/>
                      <a:r>
                        <a:rPr lang="en-US" sz="800" b="0" i="1" u="none" strike="noStrike">
                          <a:solidFill>
                            <a:srgbClr val="000000"/>
                          </a:solidFill>
                          <a:effectLst/>
                          <a:latin typeface="Arial" panose="020B0604020202020204" pitchFamily="34" charset="0"/>
                        </a:rPr>
                        <a:t>Shareholders</a:t>
                      </a:r>
                    </a:p>
                  </a:txBody>
                  <a:tcPr marL="7155" marR="7155" marT="7155" marB="0" anchor="b">
                    <a:lnL>
                      <a:noFill/>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    508</a:t>
                      </a:r>
                      <a:r>
                        <a:rPr lang="en-US" sz="800" b="0" i="0" u="none" strike="noStrike" dirty="0">
                          <a:solidFill>
                            <a:srgbClr val="000000"/>
                          </a:solidFill>
                          <a:effectLst/>
                          <a:latin typeface="Arial" panose="020B0604020202020204" pitchFamily="34" charset="0"/>
                        </a:rPr>
                        <a:t>,80</a:t>
                      </a:r>
                      <a:r>
                        <a:rPr lang="el-GR" sz="800" b="0" i="0" u="none" strike="noStrike" dirty="0">
                          <a:solidFill>
                            <a:srgbClr val="000000"/>
                          </a:solidFill>
                          <a:effectLst/>
                          <a:latin typeface="Arial" panose="020B0604020202020204" pitchFamily="34" charset="0"/>
                        </a:rPr>
                        <a:t>   </a:t>
                      </a:r>
                    </a:p>
                  </a:txBody>
                  <a:tcPr marL="7155" marR="7155" marT="7155" marB="0" anchor="b">
                    <a:lnL>
                      <a:noFill/>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932,07</a:t>
                      </a:r>
                    </a:p>
                  </a:txBody>
                  <a:tcPr marL="7155" marR="7155" marT="7155"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800" b="0" i="0" u="none" strike="noStrike" dirty="0">
                          <a:solidFill>
                            <a:srgbClr val="000000"/>
                          </a:solidFill>
                          <a:effectLst/>
                          <a:latin typeface="Arial" panose="020B0604020202020204" pitchFamily="34" charset="0"/>
                        </a:rPr>
                        <a:t>824,72</a:t>
                      </a: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800" b="0" i="0" u="none" strike="noStrike" dirty="0">
                          <a:solidFill>
                            <a:srgbClr val="000000"/>
                          </a:solidFill>
                          <a:effectLst/>
                          <a:latin typeface="Arial" panose="020B0604020202020204" pitchFamily="34" charset="0"/>
                        </a:rPr>
                        <a:t>1.108,81</a:t>
                      </a:r>
                    </a:p>
                  </a:txBody>
                  <a:tcPr marL="7155" marR="7155" marT="7155" marB="0" anchor="b">
                    <a:lnL>
                      <a:noFill/>
                    </a:lnL>
                    <a:lnR>
                      <a:noFill/>
                    </a:lnR>
                    <a:lnT>
                      <a:noFill/>
                    </a:lnT>
                    <a:lnB>
                      <a:noFill/>
                    </a:lnB>
                  </a:tcPr>
                </a:tc>
                <a:extLst>
                  <a:ext uri="{0D108BD9-81ED-4DB2-BD59-A6C34878D82A}">
                    <a16:rowId xmlns:a16="http://schemas.microsoft.com/office/drawing/2014/main" val="1531443697"/>
                  </a:ext>
                </a:extLst>
              </a:tr>
              <a:tr h="137998">
                <a:tc>
                  <a:txBody>
                    <a:bodyPr/>
                    <a:lstStyle/>
                    <a:p>
                      <a:pPr algn="l" rtl="0" fontAlgn="b"/>
                      <a:r>
                        <a:rPr lang="en-US" sz="800" b="0" i="1" u="none" strike="noStrike">
                          <a:solidFill>
                            <a:srgbClr val="000000"/>
                          </a:solidFill>
                          <a:effectLst/>
                          <a:latin typeface="Arial" panose="020B0604020202020204" pitchFamily="34" charset="0"/>
                        </a:rPr>
                        <a:t>Non-controlling interests</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    140</a:t>
                      </a:r>
                      <a:r>
                        <a:rPr lang="en-US" sz="800" b="0" i="0" u="none" strike="noStrike" dirty="0">
                          <a:solidFill>
                            <a:srgbClr val="000000"/>
                          </a:solidFill>
                          <a:effectLst/>
                          <a:latin typeface="Arial" panose="020B0604020202020204" pitchFamily="34" charset="0"/>
                        </a:rPr>
                        <a:t>,51</a:t>
                      </a:r>
                      <a:r>
                        <a:rPr lang="el-GR" sz="800" b="0" i="0" u="none" strike="noStrike" dirty="0">
                          <a:solidFill>
                            <a:srgbClr val="000000"/>
                          </a:solidFill>
                          <a:effectLst/>
                          <a:latin typeface="Arial" panose="020B0604020202020204" pitchFamily="34" charset="0"/>
                        </a:rPr>
                        <a:t>  </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68,02</a:t>
                      </a:r>
                    </a:p>
                  </a:txBody>
                  <a:tcPr marL="7155" marR="7155" marT="715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0" i="0" u="none" strike="noStrike" dirty="0">
                          <a:solidFill>
                            <a:srgbClr val="000000"/>
                          </a:solidFill>
                          <a:effectLst/>
                          <a:latin typeface="Arial" panose="020B0604020202020204" pitchFamily="34" charset="0"/>
                        </a:rPr>
                        <a:t>214,22</a:t>
                      </a:r>
                    </a:p>
                  </a:txBody>
                  <a:tcPr marL="7155" marR="7155" marT="715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800" b="0" i="0" u="none" strike="noStrike" dirty="0">
                          <a:solidFill>
                            <a:srgbClr val="000000"/>
                          </a:solidFill>
                          <a:effectLst/>
                          <a:latin typeface="Arial" panose="020B0604020202020204" pitchFamily="34" charset="0"/>
                        </a:rPr>
                        <a:t>244,9</a:t>
                      </a:r>
                      <a:r>
                        <a:rPr lang="en-US" sz="800" b="0" i="0" u="none" strike="noStrike" dirty="0">
                          <a:solidFill>
                            <a:srgbClr val="000000"/>
                          </a:solidFill>
                          <a:effectLst/>
                          <a:latin typeface="Arial" panose="020B0604020202020204" pitchFamily="34" charset="0"/>
                        </a:rPr>
                        <a:t>0</a:t>
                      </a:r>
                      <a:endParaRPr lang="el-GR" sz="800" b="0" i="0" u="none" strike="noStrike" dirty="0">
                        <a:solidFill>
                          <a:srgbClr val="000000"/>
                        </a:solidFill>
                        <a:effectLst/>
                        <a:latin typeface="Arial" panose="020B0604020202020204" pitchFamily="34" charset="0"/>
                      </a:endParaRP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203006"/>
                  </a:ext>
                </a:extLst>
              </a:tr>
              <a:tr h="137998">
                <a:tc>
                  <a:txBody>
                    <a:bodyPr/>
                    <a:lstStyle/>
                    <a:p>
                      <a:pPr algn="l" rtl="0" fontAlgn="b"/>
                      <a:r>
                        <a:rPr lang="en-US" sz="800" b="1" i="0" u="none" strike="noStrike">
                          <a:solidFill>
                            <a:srgbClr val="000000"/>
                          </a:solidFill>
                          <a:effectLst/>
                          <a:latin typeface="Arial" panose="020B0604020202020204" pitchFamily="34" charset="0"/>
                        </a:rPr>
                        <a:t>Total</a:t>
                      </a:r>
                    </a:p>
                  </a:txBody>
                  <a:tcPr marL="7155" marR="7155" marT="715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800" b="1" i="0" u="none" strike="noStrike" dirty="0">
                          <a:solidFill>
                            <a:srgbClr val="000000"/>
                          </a:solidFill>
                          <a:effectLst/>
                          <a:latin typeface="Arial" panose="020B0604020202020204" pitchFamily="34" charset="0"/>
                        </a:rPr>
                        <a:t>    649</a:t>
                      </a:r>
                      <a:r>
                        <a:rPr lang="en-US" sz="800" b="1" i="0" u="none" strike="noStrike" dirty="0">
                          <a:solidFill>
                            <a:srgbClr val="000000"/>
                          </a:solidFill>
                          <a:effectLst/>
                          <a:latin typeface="Arial" panose="020B0604020202020204" pitchFamily="34" charset="0"/>
                        </a:rPr>
                        <a:t>,</a:t>
                      </a:r>
                      <a:r>
                        <a:rPr lang="el-GR" sz="800" b="1" i="0" u="none" strike="noStrike" dirty="0">
                          <a:solidFill>
                            <a:srgbClr val="000000"/>
                          </a:solidFill>
                          <a:effectLst/>
                          <a:latin typeface="Arial" panose="020B0604020202020204" pitchFamily="34" charset="0"/>
                        </a:rPr>
                        <a:t>30   </a:t>
                      </a:r>
                    </a:p>
                  </a:txBody>
                  <a:tcPr marL="7155" marR="7155" marT="715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800" b="1" i="0" u="none" strike="noStrike" dirty="0">
                          <a:solidFill>
                            <a:srgbClr val="000000"/>
                          </a:solidFill>
                          <a:effectLst/>
                          <a:latin typeface="Arial" panose="020B0604020202020204" pitchFamily="34" charset="0"/>
                        </a:rPr>
                        <a:t>1.000,10</a:t>
                      </a:r>
                    </a:p>
                  </a:txBody>
                  <a:tcPr marL="7155" marR="7155" marT="715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800" b="1" i="0" u="none" strike="noStrike">
                          <a:solidFill>
                            <a:srgbClr val="000000"/>
                          </a:solidFill>
                          <a:effectLst/>
                          <a:latin typeface="Arial" panose="020B0604020202020204" pitchFamily="34" charset="0"/>
                        </a:rPr>
                        <a:t>1.038,94</a:t>
                      </a:r>
                    </a:p>
                  </a:txBody>
                  <a:tcPr marL="7155" marR="7155" marT="71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800" b="1" i="0" u="none" strike="noStrike" dirty="0">
                          <a:solidFill>
                            <a:srgbClr val="000000"/>
                          </a:solidFill>
                          <a:effectLst/>
                          <a:latin typeface="Arial" panose="020B0604020202020204" pitchFamily="34" charset="0"/>
                        </a:rPr>
                        <a:t>1.353,71</a:t>
                      </a:r>
                    </a:p>
                  </a:txBody>
                  <a:tcPr marL="7155" marR="7155" marT="715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81419876"/>
                  </a:ext>
                </a:extLst>
              </a:tr>
            </a:tbl>
          </a:graphicData>
        </a:graphic>
      </p:graphicFrame>
    </p:spTree>
    <p:extLst>
      <p:ext uri="{BB962C8B-B14F-4D97-AF65-F5344CB8AC3E}">
        <p14:creationId xmlns:p14="http://schemas.microsoft.com/office/powerpoint/2010/main" val="478113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4047390" cy="461665"/>
          </a:xfrm>
          <a:prstGeom prst="rect">
            <a:avLst/>
          </a:prstGeom>
          <a:noFill/>
        </p:spPr>
        <p:txBody>
          <a:bodyPr wrap="none" rtlCol="0">
            <a:spAutoFit/>
          </a:bodyPr>
          <a:lstStyle/>
          <a:p>
            <a:r>
              <a:rPr lang="en-US" sz="2400" b="1" dirty="0"/>
              <a:t>Balance Sheet 2019- June2020</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31</a:t>
            </a:fld>
            <a:endParaRPr lang="el-GR"/>
          </a:p>
        </p:txBody>
      </p:sp>
      <p:sp>
        <p:nvSpPr>
          <p:cNvPr id="3" name="BJPseudoFooter">
            <a:extLst>
              <a:ext uri="{FF2B5EF4-FFF2-40B4-BE49-F238E27FC236}">
                <a16:creationId xmlns:a16="http://schemas.microsoft.com/office/drawing/2014/main" id="{FE1F13C7-74E0-4604-8713-E2CA052DBA53}"/>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graphicFrame>
        <p:nvGraphicFramePr>
          <p:cNvPr id="5" name="Table 4">
            <a:extLst>
              <a:ext uri="{FF2B5EF4-FFF2-40B4-BE49-F238E27FC236}">
                <a16:creationId xmlns:a16="http://schemas.microsoft.com/office/drawing/2014/main" id="{53EEB4C1-FF7F-45FF-AF80-A74810818A80}"/>
              </a:ext>
            </a:extLst>
          </p:cNvPr>
          <p:cNvGraphicFramePr>
            <a:graphicFrameLocks noGrp="1"/>
          </p:cNvGraphicFramePr>
          <p:nvPr/>
        </p:nvGraphicFramePr>
        <p:xfrm>
          <a:off x="611560" y="936359"/>
          <a:ext cx="7715693" cy="5609325"/>
        </p:xfrm>
        <a:graphic>
          <a:graphicData uri="http://schemas.openxmlformats.org/drawingml/2006/table">
            <a:tbl>
              <a:tblPr/>
              <a:tblGrid>
                <a:gridCol w="3516557">
                  <a:extLst>
                    <a:ext uri="{9D8B030D-6E8A-4147-A177-3AD203B41FA5}">
                      <a16:colId xmlns:a16="http://schemas.microsoft.com/office/drawing/2014/main" val="3405026309"/>
                    </a:ext>
                  </a:extLst>
                </a:gridCol>
                <a:gridCol w="1606858">
                  <a:extLst>
                    <a:ext uri="{9D8B030D-6E8A-4147-A177-3AD203B41FA5}">
                      <a16:colId xmlns:a16="http://schemas.microsoft.com/office/drawing/2014/main" val="3394075171"/>
                    </a:ext>
                  </a:extLst>
                </a:gridCol>
                <a:gridCol w="1367161">
                  <a:extLst>
                    <a:ext uri="{9D8B030D-6E8A-4147-A177-3AD203B41FA5}">
                      <a16:colId xmlns:a16="http://schemas.microsoft.com/office/drawing/2014/main" val="3195061795"/>
                    </a:ext>
                  </a:extLst>
                </a:gridCol>
                <a:gridCol w="1225117">
                  <a:extLst>
                    <a:ext uri="{9D8B030D-6E8A-4147-A177-3AD203B41FA5}">
                      <a16:colId xmlns:a16="http://schemas.microsoft.com/office/drawing/2014/main" val="3716433790"/>
                    </a:ext>
                  </a:extLst>
                </a:gridCol>
              </a:tblGrid>
              <a:tr h="109401">
                <a:tc>
                  <a:txBody>
                    <a:bodyPr/>
                    <a:lstStyle/>
                    <a:p>
                      <a:pPr algn="l" rtl="0" fontAlgn="b"/>
                      <a:r>
                        <a:rPr lang="en-US" sz="700" b="0" i="1" u="none" strike="noStrike">
                          <a:solidFill>
                            <a:srgbClr val="000000"/>
                          </a:solidFill>
                          <a:effectLst/>
                          <a:latin typeface="Arial" panose="020B0604020202020204" pitchFamily="34" charset="0"/>
                        </a:rPr>
                        <a:t>in thousands of €</a:t>
                      </a:r>
                    </a:p>
                  </a:txBody>
                  <a:tcPr marL="5244" marR="5244" marT="524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dirty="0">
                          <a:solidFill>
                            <a:srgbClr val="000000"/>
                          </a:solidFill>
                          <a:effectLst/>
                          <a:latin typeface="Arial" panose="020B0604020202020204" pitchFamily="34" charset="0"/>
                        </a:rPr>
                        <a:t> 30.06.2020 </a:t>
                      </a:r>
                    </a:p>
                  </a:txBody>
                  <a:tcPr marL="5244" marR="5244" marT="5244"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31.12.2018</a:t>
                      </a:r>
                    </a:p>
                  </a:txBody>
                  <a:tcPr marL="5244" marR="5244" marT="5244"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31.12.2019</a:t>
                      </a:r>
                    </a:p>
                  </a:txBody>
                  <a:tcPr marL="5244" marR="5244" marT="52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654033"/>
                  </a:ext>
                </a:extLst>
              </a:tr>
              <a:tr h="109401">
                <a:tc>
                  <a:txBody>
                    <a:bodyPr/>
                    <a:lstStyle/>
                    <a:p>
                      <a:pPr algn="l" rtl="0" fontAlgn="b"/>
                      <a:r>
                        <a:rPr lang="en-US" sz="700" b="1" i="0" u="none" strike="noStrike">
                          <a:solidFill>
                            <a:srgbClr val="000000"/>
                          </a:solidFill>
                          <a:effectLst/>
                          <a:latin typeface="Arial" panose="020B0604020202020204" pitchFamily="34" charset="0"/>
                        </a:rPr>
                        <a:t>Assets</a:t>
                      </a: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748971"/>
                  </a:ext>
                </a:extLst>
              </a:tr>
              <a:tr h="109401">
                <a:tc>
                  <a:txBody>
                    <a:bodyPr/>
                    <a:lstStyle/>
                    <a:p>
                      <a:pPr algn="l" rtl="0" fontAlgn="b"/>
                      <a:r>
                        <a:rPr lang="en-US" sz="700" b="1" i="0" u="none" strike="noStrike">
                          <a:solidFill>
                            <a:srgbClr val="000000"/>
                          </a:solidFill>
                          <a:effectLst/>
                          <a:latin typeface="Arial" panose="020B0604020202020204" pitchFamily="34" charset="0"/>
                        </a:rPr>
                        <a:t>Non-current assets</a:t>
                      </a: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125113"/>
                  </a:ext>
                </a:extLst>
              </a:tr>
              <a:tr h="109401">
                <a:tc>
                  <a:txBody>
                    <a:bodyPr/>
                    <a:lstStyle/>
                    <a:p>
                      <a:pPr algn="l" rtl="0" fontAlgn="b"/>
                      <a:r>
                        <a:rPr lang="en-US" sz="700" b="0" i="0" u="none" strike="noStrike">
                          <a:solidFill>
                            <a:srgbClr val="000000"/>
                          </a:solidFill>
                          <a:effectLst/>
                          <a:latin typeface="Arial" panose="020B0604020202020204" pitchFamily="34" charset="0"/>
                        </a:rPr>
                        <a:t>Tangible fixed assets</a:t>
                      </a:r>
                    </a:p>
                  </a:txBody>
                  <a:tcPr marL="5244" marR="5244" marT="52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    2.723,87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1.095,07</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2.881,60</a:t>
                      </a:r>
                    </a:p>
                  </a:txBody>
                  <a:tcPr marL="5244" marR="5244" marT="524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20230504"/>
                  </a:ext>
                </a:extLst>
              </a:tr>
              <a:tr h="109401">
                <a:tc>
                  <a:txBody>
                    <a:bodyPr/>
                    <a:lstStyle/>
                    <a:p>
                      <a:pPr algn="l" rtl="0" fontAlgn="b"/>
                      <a:r>
                        <a:rPr lang="en-US" sz="700" b="0" i="0" u="none" strike="noStrike">
                          <a:solidFill>
                            <a:srgbClr val="000000"/>
                          </a:solidFill>
                          <a:effectLst/>
                          <a:latin typeface="Arial" panose="020B0604020202020204" pitchFamily="34" charset="0"/>
                        </a:rPr>
                        <a:t>Intangible Asets</a:t>
                      </a:r>
                    </a:p>
                  </a:txBody>
                  <a:tcPr marL="5244" marR="5244" marT="5244" marB="0" anchor="b">
                    <a:lnL>
                      <a:noFill/>
                    </a:lnL>
                    <a:lnR>
                      <a:noFill/>
                    </a:lnR>
                    <a:lnT>
                      <a:noFill/>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4.633,32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5.542,69</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4.837,22</a:t>
                      </a:r>
                    </a:p>
                  </a:txBody>
                  <a:tcPr marL="5244" marR="5244" marT="5244" marB="0" anchor="ctr">
                    <a:lnL>
                      <a:noFill/>
                    </a:lnL>
                    <a:lnR>
                      <a:noFill/>
                    </a:lnR>
                    <a:lnT>
                      <a:noFill/>
                    </a:lnT>
                    <a:lnB>
                      <a:noFill/>
                    </a:lnB>
                  </a:tcPr>
                </a:tc>
                <a:extLst>
                  <a:ext uri="{0D108BD9-81ED-4DB2-BD59-A6C34878D82A}">
                    <a16:rowId xmlns:a16="http://schemas.microsoft.com/office/drawing/2014/main" val="605910077"/>
                  </a:ext>
                </a:extLst>
              </a:tr>
              <a:tr h="109401">
                <a:tc>
                  <a:txBody>
                    <a:bodyPr/>
                    <a:lstStyle/>
                    <a:p>
                      <a:pPr algn="l" rtl="0" fontAlgn="b"/>
                      <a:r>
                        <a:rPr lang="en-US" sz="700" b="0" i="0" u="none" strike="noStrike">
                          <a:solidFill>
                            <a:srgbClr val="000000"/>
                          </a:solidFill>
                          <a:effectLst/>
                          <a:latin typeface="Arial" panose="020B0604020202020204" pitchFamily="34" charset="0"/>
                        </a:rPr>
                        <a:t>Investments in Subsidiaries</a:t>
                      </a:r>
                    </a:p>
                  </a:txBody>
                  <a:tcPr marL="5244" marR="5244" marT="5244" marB="0" anchor="b">
                    <a:lnL>
                      <a:noFill/>
                    </a:lnL>
                    <a:lnR>
                      <a:noFill/>
                    </a:lnR>
                    <a:lnT>
                      <a:noFill/>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a:t>
                      </a:r>
                    </a:p>
                  </a:txBody>
                  <a:tcPr marL="5244" marR="5244" marT="5244" marB="0" anchor="ctr">
                    <a:lnL>
                      <a:noFill/>
                    </a:lnL>
                    <a:lnR>
                      <a:noFill/>
                    </a:lnR>
                    <a:lnT>
                      <a:noFill/>
                    </a:lnT>
                    <a:lnB>
                      <a:noFill/>
                    </a:lnB>
                  </a:tcPr>
                </a:tc>
                <a:extLst>
                  <a:ext uri="{0D108BD9-81ED-4DB2-BD59-A6C34878D82A}">
                    <a16:rowId xmlns:a16="http://schemas.microsoft.com/office/drawing/2014/main" val="1447451041"/>
                  </a:ext>
                </a:extLst>
              </a:tr>
              <a:tr h="109401">
                <a:tc>
                  <a:txBody>
                    <a:bodyPr/>
                    <a:lstStyle/>
                    <a:p>
                      <a:pPr algn="l" rtl="0" fontAlgn="b"/>
                      <a:r>
                        <a:rPr lang="en-US" sz="700" b="0" i="0" u="none" strike="noStrike">
                          <a:solidFill>
                            <a:srgbClr val="000000"/>
                          </a:solidFill>
                          <a:effectLst/>
                          <a:latin typeface="Arial" panose="020B0604020202020204" pitchFamily="34" charset="0"/>
                        </a:rPr>
                        <a:t>Investments in Associates</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1.200,84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dirty="0">
                          <a:solidFill>
                            <a:srgbClr val="000000"/>
                          </a:solidFill>
                          <a:effectLst/>
                          <a:latin typeface="Arial" panose="020B0604020202020204" pitchFamily="34" charset="0"/>
                        </a:rPr>
                        <a:t>179,97</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1.145,89</a:t>
                      </a:r>
                    </a:p>
                  </a:txBody>
                  <a:tcPr marL="5244" marR="5244" marT="5244" marB="0" anchor="ctr">
                    <a:lnL>
                      <a:noFill/>
                    </a:lnL>
                    <a:lnR>
                      <a:noFill/>
                    </a:lnR>
                    <a:lnT>
                      <a:noFill/>
                    </a:lnT>
                    <a:lnB>
                      <a:noFill/>
                    </a:lnB>
                  </a:tcPr>
                </a:tc>
                <a:extLst>
                  <a:ext uri="{0D108BD9-81ED-4DB2-BD59-A6C34878D82A}">
                    <a16:rowId xmlns:a16="http://schemas.microsoft.com/office/drawing/2014/main" val="3746849743"/>
                  </a:ext>
                </a:extLst>
              </a:tr>
              <a:tr h="109401">
                <a:tc>
                  <a:txBody>
                    <a:bodyPr/>
                    <a:lstStyle/>
                    <a:p>
                      <a:pPr algn="l" rtl="0" fontAlgn="b"/>
                      <a:r>
                        <a:rPr lang="en-US" sz="700" b="0" i="0" u="none" strike="noStrike">
                          <a:solidFill>
                            <a:srgbClr val="000000"/>
                          </a:solidFill>
                          <a:effectLst/>
                          <a:latin typeface="Arial" panose="020B0604020202020204" pitchFamily="34" charset="0"/>
                        </a:rPr>
                        <a:t>Other equity instruments</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3,52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3,52</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3,52</a:t>
                      </a:r>
                    </a:p>
                  </a:txBody>
                  <a:tcPr marL="5244" marR="5244" marT="5244" marB="0" anchor="ctr">
                    <a:lnL>
                      <a:noFill/>
                    </a:lnL>
                    <a:lnR>
                      <a:noFill/>
                    </a:lnR>
                    <a:lnT>
                      <a:noFill/>
                    </a:lnT>
                    <a:lnB>
                      <a:noFill/>
                    </a:lnB>
                  </a:tcPr>
                </a:tc>
                <a:extLst>
                  <a:ext uri="{0D108BD9-81ED-4DB2-BD59-A6C34878D82A}">
                    <a16:rowId xmlns:a16="http://schemas.microsoft.com/office/drawing/2014/main" val="156928669"/>
                  </a:ext>
                </a:extLst>
              </a:tr>
              <a:tr h="109401">
                <a:tc>
                  <a:txBody>
                    <a:bodyPr/>
                    <a:lstStyle/>
                    <a:p>
                      <a:pPr algn="l" rtl="0" fontAlgn="b"/>
                      <a:r>
                        <a:rPr lang="en-US" sz="700" b="0" i="0" u="none" strike="noStrike">
                          <a:solidFill>
                            <a:srgbClr val="000000"/>
                          </a:solidFill>
                          <a:effectLst/>
                          <a:latin typeface="Arial" panose="020B0604020202020204" pitchFamily="34" charset="0"/>
                        </a:rPr>
                        <a:t>Deferred Tax Assets</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132,86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79,21</a:t>
                      </a:r>
                    </a:p>
                  </a:txBody>
                  <a:tcPr marL="5244" marR="5244" marT="5244" marB="0" anchor="ctr">
                    <a:lnL>
                      <a:noFill/>
                    </a:lnL>
                    <a:lnR>
                      <a:noFill/>
                    </a:lnR>
                    <a:lnT>
                      <a:noFill/>
                    </a:lnT>
                    <a:lnB>
                      <a:noFill/>
                    </a:lnB>
                  </a:tcPr>
                </a:tc>
                <a:extLst>
                  <a:ext uri="{0D108BD9-81ED-4DB2-BD59-A6C34878D82A}">
                    <a16:rowId xmlns:a16="http://schemas.microsoft.com/office/drawing/2014/main" val="4082484671"/>
                  </a:ext>
                </a:extLst>
              </a:tr>
              <a:tr h="183883">
                <a:tc>
                  <a:txBody>
                    <a:bodyPr/>
                    <a:lstStyle/>
                    <a:p>
                      <a:pPr algn="l" rtl="0" fontAlgn="b"/>
                      <a:r>
                        <a:rPr lang="en-US" sz="700" b="0" i="0" u="none" strike="noStrike">
                          <a:solidFill>
                            <a:srgbClr val="000000"/>
                          </a:solidFill>
                          <a:effectLst/>
                          <a:latin typeface="Arial" panose="020B0604020202020204" pitchFamily="34" charset="0"/>
                        </a:rPr>
                        <a:t>Investment Instruments</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fontAlgn="ctr"/>
                      <a:endParaRPr lang="el-GR" sz="1200" b="0" i="0" u="none" strike="noStrike">
                        <a:solidFill>
                          <a:srgbClr val="000000"/>
                        </a:solidFill>
                        <a:effectLst/>
                        <a:latin typeface="Arial" panose="020B0604020202020204" pitchFamily="34" charset="0"/>
                      </a:endParaRP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a:noFill/>
                    </a:lnT>
                    <a:lnB>
                      <a:noFill/>
                    </a:lnB>
                  </a:tcPr>
                </a:tc>
                <a:extLst>
                  <a:ext uri="{0D108BD9-81ED-4DB2-BD59-A6C34878D82A}">
                    <a16:rowId xmlns:a16="http://schemas.microsoft.com/office/drawing/2014/main" val="2057415676"/>
                  </a:ext>
                </a:extLst>
              </a:tr>
              <a:tr h="109401">
                <a:tc>
                  <a:txBody>
                    <a:bodyPr/>
                    <a:lstStyle/>
                    <a:p>
                      <a:pPr algn="l" rtl="0" fontAlgn="b"/>
                      <a:r>
                        <a:rPr lang="en-US" sz="700" b="0" i="0" u="none" strike="noStrike">
                          <a:solidFill>
                            <a:srgbClr val="000000"/>
                          </a:solidFill>
                          <a:effectLst/>
                          <a:latin typeface="Arial" panose="020B0604020202020204" pitchFamily="34" charset="0"/>
                        </a:rPr>
                        <a:t>Other long term receivables</a:t>
                      </a:r>
                    </a:p>
                  </a:txBody>
                  <a:tcPr marL="5244" marR="5244" marT="52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78,36   </a:t>
                      </a:r>
                    </a:p>
                  </a:txBody>
                  <a:tcPr marL="5244" marR="5244" marT="524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68,61</a:t>
                      </a:r>
                    </a:p>
                  </a:txBody>
                  <a:tcPr marL="5244" marR="5244" marT="524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73,17</a:t>
                      </a:r>
                    </a:p>
                  </a:txBody>
                  <a:tcPr marL="5244" marR="5244" marT="524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1062694"/>
                  </a:ext>
                </a:extLst>
              </a:tr>
              <a:tr h="109401">
                <a:tc>
                  <a:txBody>
                    <a:bodyPr/>
                    <a:lstStyle/>
                    <a:p>
                      <a:pPr algn="l" rtl="0" fontAlgn="b"/>
                      <a:r>
                        <a:rPr lang="en-US" sz="700" b="1" i="0" u="none" strike="noStrike">
                          <a:solidFill>
                            <a:srgbClr val="000000"/>
                          </a:solidFill>
                          <a:effectLst/>
                          <a:latin typeface="Arial" panose="020B0604020202020204" pitchFamily="34" charset="0"/>
                        </a:rPr>
                        <a:t>Total</a:t>
                      </a:r>
                    </a:p>
                  </a:txBody>
                  <a:tcPr marL="5244" marR="5244" marT="524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    8.772,75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6.889,86</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9.020,61</a:t>
                      </a:r>
                    </a:p>
                  </a:txBody>
                  <a:tcPr marL="5244" marR="5244" marT="524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75902185"/>
                  </a:ext>
                </a:extLst>
              </a:tr>
              <a:tr h="109401">
                <a:tc>
                  <a:txBody>
                    <a:bodyPr/>
                    <a:lstStyle/>
                    <a:p>
                      <a:pPr algn="l" rtl="0" fontAlgn="b"/>
                      <a:r>
                        <a:rPr lang="en-US" sz="700" b="1" i="0" u="none" strike="noStrike">
                          <a:solidFill>
                            <a:srgbClr val="000000"/>
                          </a:solidFill>
                          <a:effectLst/>
                          <a:latin typeface="Arial" panose="020B0604020202020204" pitchFamily="34" charset="0"/>
                        </a:rPr>
                        <a:t>Current Assets</a:t>
                      </a:r>
                    </a:p>
                  </a:txBody>
                  <a:tcPr marL="5244" marR="5244" marT="524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141931"/>
                  </a:ext>
                </a:extLst>
              </a:tr>
              <a:tr h="109401">
                <a:tc>
                  <a:txBody>
                    <a:bodyPr/>
                    <a:lstStyle/>
                    <a:p>
                      <a:pPr algn="l" rtl="0" fontAlgn="b"/>
                      <a:r>
                        <a:rPr lang="en-US" sz="700" b="0" i="0" u="none" strike="noStrike">
                          <a:solidFill>
                            <a:srgbClr val="000000"/>
                          </a:solidFill>
                          <a:effectLst/>
                          <a:latin typeface="Arial" panose="020B0604020202020204" pitchFamily="34" charset="0"/>
                        </a:rPr>
                        <a:t>Inventory</a:t>
                      </a:r>
                    </a:p>
                  </a:txBody>
                  <a:tcPr marL="5244" marR="5244" marT="52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         35,31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33,96</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20,14</a:t>
                      </a:r>
                    </a:p>
                  </a:txBody>
                  <a:tcPr marL="5244" marR="5244" marT="524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57748246"/>
                  </a:ext>
                </a:extLst>
              </a:tr>
              <a:tr h="109401">
                <a:tc>
                  <a:txBody>
                    <a:bodyPr/>
                    <a:lstStyle/>
                    <a:p>
                      <a:pPr algn="l" rtl="0" fontAlgn="b"/>
                      <a:r>
                        <a:rPr lang="en-US" sz="700" b="0" i="0" u="none" strike="noStrike">
                          <a:solidFill>
                            <a:srgbClr val="000000"/>
                          </a:solidFill>
                          <a:effectLst/>
                          <a:latin typeface="Arial" panose="020B0604020202020204" pitchFamily="34" charset="0"/>
                        </a:rPr>
                        <a:t>Accounts receivable</a:t>
                      </a:r>
                    </a:p>
                  </a:txBody>
                  <a:tcPr marL="5244" marR="5244" marT="5244" marB="0" anchor="b">
                    <a:lnL>
                      <a:noFill/>
                    </a:lnL>
                    <a:lnR>
                      <a:noFill/>
                    </a:lnR>
                    <a:lnT>
                      <a:noFill/>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8.014,75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7.567,25</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8.668,13</a:t>
                      </a:r>
                    </a:p>
                  </a:txBody>
                  <a:tcPr marL="5244" marR="5244" marT="5244" marB="0" anchor="ctr">
                    <a:lnL>
                      <a:noFill/>
                    </a:lnL>
                    <a:lnR>
                      <a:noFill/>
                    </a:lnR>
                    <a:lnT>
                      <a:noFill/>
                    </a:lnT>
                    <a:lnB>
                      <a:noFill/>
                    </a:lnB>
                  </a:tcPr>
                </a:tc>
                <a:extLst>
                  <a:ext uri="{0D108BD9-81ED-4DB2-BD59-A6C34878D82A}">
                    <a16:rowId xmlns:a16="http://schemas.microsoft.com/office/drawing/2014/main" val="808334431"/>
                  </a:ext>
                </a:extLst>
              </a:tr>
              <a:tr h="143899">
                <a:tc>
                  <a:txBody>
                    <a:bodyPr/>
                    <a:lstStyle/>
                    <a:p>
                      <a:pPr algn="l" rtl="0" fontAlgn="b"/>
                      <a:r>
                        <a:rPr lang="en-US" sz="700" b="0" i="0" u="none" strike="noStrike">
                          <a:solidFill>
                            <a:srgbClr val="000000"/>
                          </a:solidFill>
                          <a:effectLst/>
                          <a:latin typeface="Arial" panose="020B0604020202020204" pitchFamily="34" charset="0"/>
                        </a:rPr>
                        <a:t>Financial Assets at fair value through Profit and Loss Statement</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259,49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265,51</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268,92</a:t>
                      </a:r>
                    </a:p>
                  </a:txBody>
                  <a:tcPr marL="5244" marR="5244" marT="5244" marB="0" anchor="ctr">
                    <a:lnL>
                      <a:noFill/>
                    </a:lnL>
                    <a:lnR>
                      <a:noFill/>
                    </a:lnR>
                    <a:lnT>
                      <a:noFill/>
                    </a:lnT>
                    <a:lnB>
                      <a:noFill/>
                    </a:lnB>
                  </a:tcPr>
                </a:tc>
                <a:extLst>
                  <a:ext uri="{0D108BD9-81ED-4DB2-BD59-A6C34878D82A}">
                    <a16:rowId xmlns:a16="http://schemas.microsoft.com/office/drawing/2014/main" val="2619482847"/>
                  </a:ext>
                </a:extLst>
              </a:tr>
              <a:tr h="109401">
                <a:tc>
                  <a:txBody>
                    <a:bodyPr/>
                    <a:lstStyle/>
                    <a:p>
                      <a:pPr algn="l" rtl="0" fontAlgn="b"/>
                      <a:r>
                        <a:rPr lang="en-US" sz="700" b="0" i="0" u="none" strike="noStrike">
                          <a:solidFill>
                            <a:srgbClr val="000000"/>
                          </a:solidFill>
                          <a:effectLst/>
                          <a:latin typeface="Arial" panose="020B0604020202020204" pitchFamily="34" charset="0"/>
                        </a:rPr>
                        <a:t>Other current assets</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1.328,68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336,9</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535,03</a:t>
                      </a:r>
                    </a:p>
                  </a:txBody>
                  <a:tcPr marL="5244" marR="5244" marT="5244" marB="0" anchor="ctr">
                    <a:lnL>
                      <a:noFill/>
                    </a:lnL>
                    <a:lnR>
                      <a:noFill/>
                    </a:lnR>
                    <a:lnT>
                      <a:noFill/>
                    </a:lnT>
                    <a:lnB>
                      <a:noFill/>
                    </a:lnB>
                  </a:tcPr>
                </a:tc>
                <a:extLst>
                  <a:ext uri="{0D108BD9-81ED-4DB2-BD59-A6C34878D82A}">
                    <a16:rowId xmlns:a16="http://schemas.microsoft.com/office/drawing/2014/main" val="2827987703"/>
                  </a:ext>
                </a:extLst>
              </a:tr>
              <a:tr h="109401">
                <a:tc>
                  <a:txBody>
                    <a:bodyPr/>
                    <a:lstStyle/>
                    <a:p>
                      <a:pPr algn="l" rtl="0" fontAlgn="b"/>
                      <a:r>
                        <a:rPr lang="en-US" sz="700" b="0" i="0" u="none" strike="noStrike">
                          <a:solidFill>
                            <a:srgbClr val="000000"/>
                          </a:solidFill>
                          <a:effectLst/>
                          <a:latin typeface="Arial" panose="020B0604020202020204" pitchFamily="34" charset="0"/>
                        </a:rPr>
                        <a:t>Cash and cash equivalents</a:t>
                      </a:r>
                    </a:p>
                  </a:txBody>
                  <a:tcPr marL="5244" marR="5244" marT="52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11.127,54   </a:t>
                      </a:r>
                    </a:p>
                  </a:txBody>
                  <a:tcPr marL="5244" marR="5244" marT="524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dirty="0">
                          <a:solidFill>
                            <a:srgbClr val="000000"/>
                          </a:solidFill>
                          <a:effectLst/>
                          <a:latin typeface="Arial" panose="020B0604020202020204" pitchFamily="34" charset="0"/>
                        </a:rPr>
                        <a:t>7.708,63</a:t>
                      </a:r>
                    </a:p>
                  </a:txBody>
                  <a:tcPr marL="5244" marR="5244" marT="524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dirty="0">
                          <a:solidFill>
                            <a:srgbClr val="000000"/>
                          </a:solidFill>
                          <a:effectLst/>
                          <a:latin typeface="Arial" panose="020B0604020202020204" pitchFamily="34" charset="0"/>
                        </a:rPr>
                        <a:t>8.593,95</a:t>
                      </a:r>
                    </a:p>
                  </a:txBody>
                  <a:tcPr marL="5244" marR="5244" marT="524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23834"/>
                  </a:ext>
                </a:extLst>
              </a:tr>
              <a:tr h="109401">
                <a:tc>
                  <a:txBody>
                    <a:bodyPr/>
                    <a:lstStyle/>
                    <a:p>
                      <a:pPr algn="l" rtl="0" fontAlgn="b"/>
                      <a:r>
                        <a:rPr lang="en-US" sz="700" b="1" i="0" u="none" strike="noStrike">
                          <a:solidFill>
                            <a:srgbClr val="000000"/>
                          </a:solidFill>
                          <a:effectLst/>
                          <a:latin typeface="Arial" panose="020B0604020202020204" pitchFamily="34" charset="0"/>
                        </a:rPr>
                        <a:t>Total</a:t>
                      </a: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   20.765,76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15.912,26</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18.086,17</a:t>
                      </a: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929495"/>
                  </a:ext>
                </a:extLst>
              </a:tr>
              <a:tr h="109401">
                <a:tc>
                  <a:txBody>
                    <a:bodyPr/>
                    <a:lstStyle/>
                    <a:p>
                      <a:pPr algn="l" rtl="0" fontAlgn="b"/>
                      <a:r>
                        <a:rPr lang="en-US" sz="700" b="1" i="0" u="none" strike="noStrike">
                          <a:solidFill>
                            <a:srgbClr val="000000"/>
                          </a:solidFill>
                          <a:effectLst/>
                          <a:latin typeface="Arial" panose="020B0604020202020204" pitchFamily="34" charset="0"/>
                        </a:rPr>
                        <a:t>Assets total</a:t>
                      </a:r>
                    </a:p>
                  </a:txBody>
                  <a:tcPr marL="5244" marR="5244" marT="524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dirty="0">
                          <a:solidFill>
                            <a:srgbClr val="000000"/>
                          </a:solidFill>
                          <a:effectLst/>
                          <a:latin typeface="Arial" panose="020B0604020202020204" pitchFamily="34" charset="0"/>
                        </a:rPr>
                        <a:t>   </a:t>
                      </a:r>
                      <a:r>
                        <a:rPr lang="en-US" sz="700" b="1" i="0" u="none" strike="noStrike" dirty="0">
                          <a:solidFill>
                            <a:srgbClr val="000000"/>
                          </a:solidFill>
                          <a:effectLst/>
                          <a:latin typeface="Arial" panose="020B0604020202020204" pitchFamily="34" charset="0"/>
                        </a:rPr>
                        <a:t>2</a:t>
                      </a:r>
                      <a:r>
                        <a:rPr lang="el-GR" sz="700" b="1" i="0" u="none" strike="noStrike" dirty="0">
                          <a:solidFill>
                            <a:srgbClr val="000000"/>
                          </a:solidFill>
                          <a:effectLst/>
                          <a:latin typeface="Arial" panose="020B0604020202020204" pitchFamily="34" charset="0"/>
                        </a:rPr>
                        <a:t>9.538,52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22.802,12</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27.106,78</a:t>
                      </a:r>
                    </a:p>
                  </a:txBody>
                  <a:tcPr marL="5244" marR="5244" marT="524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59077653"/>
                  </a:ext>
                </a:extLst>
              </a:tr>
              <a:tr h="109401">
                <a:tc>
                  <a:txBody>
                    <a:bodyPr/>
                    <a:lstStyle/>
                    <a:p>
                      <a:pPr algn="l" rtl="0" fontAlgn="b"/>
                      <a:r>
                        <a:rPr lang="el-GR" sz="700" b="0" i="0" u="none" strike="noStrike">
                          <a:solidFill>
                            <a:srgbClr val="000000"/>
                          </a:solidFill>
                          <a:effectLst/>
                          <a:latin typeface="Arial" panose="020B0604020202020204" pitchFamily="34" charset="0"/>
                        </a:rPr>
                        <a:t> </a:t>
                      </a:r>
                    </a:p>
                  </a:txBody>
                  <a:tcPr marL="5244" marR="5244" marT="524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8722877"/>
                  </a:ext>
                </a:extLst>
              </a:tr>
              <a:tr h="109401">
                <a:tc>
                  <a:txBody>
                    <a:bodyPr/>
                    <a:lstStyle/>
                    <a:p>
                      <a:pPr algn="l" rtl="0" fontAlgn="b"/>
                      <a:r>
                        <a:rPr lang="en-US" sz="700" b="1" i="0" u="none" strike="noStrike">
                          <a:solidFill>
                            <a:srgbClr val="000000"/>
                          </a:solidFill>
                          <a:effectLst/>
                          <a:latin typeface="Arial" panose="020B0604020202020204" pitchFamily="34" charset="0"/>
                        </a:rPr>
                        <a:t>Equity and Liabilities</a:t>
                      </a:r>
                    </a:p>
                  </a:txBody>
                  <a:tcPr marL="5244" marR="5244" marT="52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917895"/>
                  </a:ext>
                </a:extLst>
              </a:tr>
              <a:tr h="109401">
                <a:tc>
                  <a:txBody>
                    <a:bodyPr/>
                    <a:lstStyle/>
                    <a:p>
                      <a:pPr algn="l" rtl="0" fontAlgn="b"/>
                      <a:r>
                        <a:rPr lang="en-US" sz="700" b="1" i="0" u="none" strike="noStrike">
                          <a:solidFill>
                            <a:srgbClr val="000000"/>
                          </a:solidFill>
                          <a:effectLst/>
                          <a:latin typeface="Arial" panose="020B0604020202020204" pitchFamily="34" charset="0"/>
                        </a:rPr>
                        <a:t>Equity</a:t>
                      </a: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 </a:t>
                      </a: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065582"/>
                  </a:ext>
                </a:extLst>
              </a:tr>
              <a:tr h="109401">
                <a:tc>
                  <a:txBody>
                    <a:bodyPr/>
                    <a:lstStyle/>
                    <a:p>
                      <a:pPr algn="l" rtl="0" fontAlgn="b"/>
                      <a:r>
                        <a:rPr lang="en-US" sz="700" b="0" i="0" u="none" strike="noStrike">
                          <a:solidFill>
                            <a:srgbClr val="000000"/>
                          </a:solidFill>
                          <a:effectLst/>
                          <a:latin typeface="Arial" panose="020B0604020202020204" pitchFamily="34" charset="0"/>
                        </a:rPr>
                        <a:t>Equity Capital</a:t>
                      </a:r>
                    </a:p>
                  </a:txBody>
                  <a:tcPr marL="5244" marR="5244" marT="52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4.020,00</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3.352,63</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3.352,63</a:t>
                      </a:r>
                    </a:p>
                  </a:txBody>
                  <a:tcPr marL="5244" marR="5244" marT="524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40489099"/>
                  </a:ext>
                </a:extLst>
              </a:tr>
              <a:tr h="109401">
                <a:tc>
                  <a:txBody>
                    <a:bodyPr/>
                    <a:lstStyle/>
                    <a:p>
                      <a:pPr algn="l" rtl="0" fontAlgn="b"/>
                      <a:r>
                        <a:rPr lang="en-US" sz="700" b="0" i="0" u="none" strike="noStrike">
                          <a:solidFill>
                            <a:srgbClr val="000000"/>
                          </a:solidFill>
                          <a:effectLst/>
                          <a:latin typeface="Arial" panose="020B0604020202020204" pitchFamily="34" charset="0"/>
                        </a:rPr>
                        <a:t>Treasury Shares</a:t>
                      </a:r>
                    </a:p>
                  </a:txBody>
                  <a:tcPr marL="5244" marR="5244" marT="5244" marB="0" anchor="b">
                    <a:lnL>
                      <a:noFill/>
                    </a:lnL>
                    <a:lnR>
                      <a:noFill/>
                    </a:lnR>
                    <a:lnT>
                      <a:noFill/>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a:t>
                      </a:r>
                      <a:r>
                        <a:rPr lang="en-US" sz="700" b="0" i="0" u="none" strike="noStrike" dirty="0">
                          <a:solidFill>
                            <a:srgbClr val="000000"/>
                          </a:solidFill>
                          <a:effectLst/>
                          <a:latin typeface="Arial" panose="020B0604020202020204" pitchFamily="34" charset="0"/>
                        </a:rPr>
                        <a:t>-</a:t>
                      </a:r>
                      <a:r>
                        <a:rPr lang="el-GR" sz="700" b="0" i="0" u="none" strike="noStrike" dirty="0">
                          <a:solidFill>
                            <a:srgbClr val="000000"/>
                          </a:solidFill>
                          <a:effectLst/>
                          <a:latin typeface="Arial" panose="020B0604020202020204" pitchFamily="34" charset="0"/>
                        </a:rPr>
                        <a:t>35,86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-35,86</a:t>
                      </a:r>
                    </a:p>
                  </a:txBody>
                  <a:tcPr marL="5244" marR="5244" marT="5244" marB="0" anchor="ctr">
                    <a:lnL>
                      <a:noFill/>
                    </a:lnL>
                    <a:lnR>
                      <a:noFill/>
                    </a:lnR>
                    <a:lnT>
                      <a:noFill/>
                    </a:lnT>
                    <a:lnB>
                      <a:noFill/>
                    </a:lnB>
                  </a:tcPr>
                </a:tc>
                <a:extLst>
                  <a:ext uri="{0D108BD9-81ED-4DB2-BD59-A6C34878D82A}">
                    <a16:rowId xmlns:a16="http://schemas.microsoft.com/office/drawing/2014/main" val="3427867060"/>
                  </a:ext>
                </a:extLst>
              </a:tr>
              <a:tr h="109401">
                <a:tc>
                  <a:txBody>
                    <a:bodyPr/>
                    <a:lstStyle/>
                    <a:p>
                      <a:pPr algn="l" rtl="0" fontAlgn="b"/>
                      <a:r>
                        <a:rPr lang="en-US" sz="700" b="0" i="0" u="none" strike="noStrike">
                          <a:solidFill>
                            <a:srgbClr val="000000"/>
                          </a:solidFill>
                          <a:effectLst/>
                          <a:latin typeface="Arial" panose="020B0604020202020204" pitchFamily="34" charset="0"/>
                        </a:rPr>
                        <a:t>Share Capital Premium</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0,01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0,01</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0,01</a:t>
                      </a:r>
                    </a:p>
                  </a:txBody>
                  <a:tcPr marL="5244" marR="5244" marT="5244" marB="0" anchor="ctr">
                    <a:lnL>
                      <a:noFill/>
                    </a:lnL>
                    <a:lnR>
                      <a:noFill/>
                    </a:lnR>
                    <a:lnT>
                      <a:noFill/>
                    </a:lnT>
                    <a:lnB>
                      <a:noFill/>
                    </a:lnB>
                  </a:tcPr>
                </a:tc>
                <a:extLst>
                  <a:ext uri="{0D108BD9-81ED-4DB2-BD59-A6C34878D82A}">
                    <a16:rowId xmlns:a16="http://schemas.microsoft.com/office/drawing/2014/main" val="102935545"/>
                  </a:ext>
                </a:extLst>
              </a:tr>
              <a:tr h="112758">
                <a:tc>
                  <a:txBody>
                    <a:bodyPr/>
                    <a:lstStyle/>
                    <a:p>
                      <a:pPr algn="l" rtl="0" fontAlgn="b"/>
                      <a:r>
                        <a:rPr lang="en-US" sz="700" b="0" i="0" u="none" strike="noStrike">
                          <a:solidFill>
                            <a:srgbClr val="000000"/>
                          </a:solidFill>
                          <a:effectLst/>
                          <a:latin typeface="Arial" panose="020B0604020202020204" pitchFamily="34" charset="0"/>
                        </a:rPr>
                        <a:t>Revaluation difference - investment grant</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a:noFill/>
                    </a:lnT>
                    <a:lnB>
                      <a:noFill/>
                    </a:lnB>
                  </a:tcPr>
                </a:tc>
                <a:extLst>
                  <a:ext uri="{0D108BD9-81ED-4DB2-BD59-A6C34878D82A}">
                    <a16:rowId xmlns:a16="http://schemas.microsoft.com/office/drawing/2014/main" val="3269552838"/>
                  </a:ext>
                </a:extLst>
              </a:tr>
              <a:tr h="109401">
                <a:tc>
                  <a:txBody>
                    <a:bodyPr/>
                    <a:lstStyle/>
                    <a:p>
                      <a:pPr algn="l" rtl="0" fontAlgn="b"/>
                      <a:r>
                        <a:rPr lang="en-US" sz="700" b="0" i="0" u="none" strike="noStrike">
                          <a:solidFill>
                            <a:srgbClr val="000000"/>
                          </a:solidFill>
                          <a:effectLst/>
                          <a:latin typeface="Arial" panose="020B0604020202020204" pitchFamily="34" charset="0"/>
                        </a:rPr>
                        <a:t>Other Reserves</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1.415,49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1.327,91</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1.415,49</a:t>
                      </a:r>
                    </a:p>
                  </a:txBody>
                  <a:tcPr marL="5244" marR="5244" marT="5244" marB="0" anchor="ctr">
                    <a:lnL>
                      <a:noFill/>
                    </a:lnL>
                    <a:lnR>
                      <a:noFill/>
                    </a:lnR>
                    <a:lnT>
                      <a:noFill/>
                    </a:lnT>
                    <a:lnB>
                      <a:noFill/>
                    </a:lnB>
                  </a:tcPr>
                </a:tc>
                <a:extLst>
                  <a:ext uri="{0D108BD9-81ED-4DB2-BD59-A6C34878D82A}">
                    <a16:rowId xmlns:a16="http://schemas.microsoft.com/office/drawing/2014/main" val="4253280941"/>
                  </a:ext>
                </a:extLst>
              </a:tr>
              <a:tr h="109401">
                <a:tc>
                  <a:txBody>
                    <a:bodyPr/>
                    <a:lstStyle/>
                    <a:p>
                      <a:pPr algn="l" rtl="0" fontAlgn="b"/>
                      <a:r>
                        <a:rPr lang="en-US" sz="700" b="0" i="0" u="none" strike="noStrike">
                          <a:solidFill>
                            <a:srgbClr val="000000"/>
                          </a:solidFill>
                          <a:effectLst/>
                          <a:latin typeface="Arial" panose="020B0604020202020204" pitchFamily="34" charset="0"/>
                        </a:rPr>
                        <a:t>Retained Earnings</a:t>
                      </a:r>
                    </a:p>
                  </a:txBody>
                  <a:tcPr marL="5244" marR="5244" marT="52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dirty="0">
                          <a:solidFill>
                            <a:srgbClr val="000000"/>
                          </a:solidFill>
                          <a:effectLst/>
                          <a:latin typeface="Arial" panose="020B0604020202020204" pitchFamily="34" charset="0"/>
                        </a:rPr>
                        <a:t>    9.382,07   </a:t>
                      </a:r>
                    </a:p>
                  </a:txBody>
                  <a:tcPr marL="5244" marR="5244" marT="524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7.168,15</a:t>
                      </a:r>
                    </a:p>
                  </a:txBody>
                  <a:tcPr marL="5244" marR="5244" marT="524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8.204,74</a:t>
                      </a:r>
                    </a:p>
                  </a:txBody>
                  <a:tcPr marL="5244" marR="5244" marT="524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713553"/>
                  </a:ext>
                </a:extLst>
              </a:tr>
              <a:tr h="118693">
                <a:tc>
                  <a:txBody>
                    <a:bodyPr/>
                    <a:lstStyle/>
                    <a:p>
                      <a:pPr algn="l" rtl="0" fontAlgn="b"/>
                      <a:r>
                        <a:rPr lang="en-US" sz="700" b="1" i="0" u="none" strike="noStrike">
                          <a:solidFill>
                            <a:srgbClr val="000000"/>
                          </a:solidFill>
                          <a:effectLst/>
                          <a:latin typeface="Arial" panose="020B0604020202020204" pitchFamily="34" charset="0"/>
                        </a:rPr>
                        <a:t>Total Equity attributed to shareholders</a:t>
                      </a: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dirty="0">
                          <a:solidFill>
                            <a:srgbClr val="000000"/>
                          </a:solidFill>
                          <a:effectLst/>
                          <a:latin typeface="Arial" panose="020B0604020202020204" pitchFamily="34" charset="0"/>
                        </a:rPr>
                        <a:t>   14.781,70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11.848,70</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12.937,00</a:t>
                      </a: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964271"/>
                  </a:ext>
                </a:extLst>
              </a:tr>
              <a:tr h="109401">
                <a:tc>
                  <a:txBody>
                    <a:bodyPr/>
                    <a:lstStyle/>
                    <a:p>
                      <a:pPr algn="l" rtl="0" fontAlgn="b"/>
                      <a:r>
                        <a:rPr lang="en-US" sz="700" b="0" i="0" u="none" strike="noStrike">
                          <a:solidFill>
                            <a:srgbClr val="000000"/>
                          </a:solidFill>
                          <a:effectLst/>
                          <a:latin typeface="Arial" panose="020B0604020202020204" pitchFamily="34" charset="0"/>
                        </a:rPr>
                        <a:t>Non-controlling interests</a:t>
                      </a: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404,26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226</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569,55</a:t>
                      </a: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580395"/>
                  </a:ext>
                </a:extLst>
              </a:tr>
              <a:tr h="109401">
                <a:tc>
                  <a:txBody>
                    <a:bodyPr/>
                    <a:lstStyle/>
                    <a:p>
                      <a:pPr algn="l" rtl="0" fontAlgn="b"/>
                      <a:r>
                        <a:rPr lang="en-US" sz="700" b="1" i="0" u="none" strike="noStrike">
                          <a:solidFill>
                            <a:srgbClr val="000000"/>
                          </a:solidFill>
                          <a:effectLst/>
                          <a:latin typeface="Arial" panose="020B0604020202020204" pitchFamily="34" charset="0"/>
                        </a:rPr>
                        <a:t>Total Equity  </a:t>
                      </a:r>
                    </a:p>
                  </a:txBody>
                  <a:tcPr marL="5244" marR="5244" marT="524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   15.185,96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12.074,70</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13.506,55</a:t>
                      </a:r>
                    </a:p>
                  </a:txBody>
                  <a:tcPr marL="5244" marR="5244" marT="524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33883525"/>
                  </a:ext>
                </a:extLst>
              </a:tr>
              <a:tr h="109401">
                <a:tc>
                  <a:txBody>
                    <a:bodyPr/>
                    <a:lstStyle/>
                    <a:p>
                      <a:pPr algn="l" rtl="0" fontAlgn="b"/>
                      <a:r>
                        <a:rPr lang="en-US" sz="700" b="1" i="0" u="none" strike="noStrike">
                          <a:solidFill>
                            <a:srgbClr val="000000"/>
                          </a:solidFill>
                          <a:effectLst/>
                          <a:latin typeface="Arial" panose="020B0604020202020204" pitchFamily="34" charset="0"/>
                        </a:rPr>
                        <a:t>Long-term liabilities</a:t>
                      </a:r>
                    </a:p>
                  </a:txBody>
                  <a:tcPr marL="5244" marR="5244" marT="524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717331"/>
                  </a:ext>
                </a:extLst>
              </a:tr>
              <a:tr h="109401">
                <a:tc>
                  <a:txBody>
                    <a:bodyPr/>
                    <a:lstStyle/>
                    <a:p>
                      <a:pPr algn="l" rtl="0" fontAlgn="b"/>
                      <a:r>
                        <a:rPr lang="en-US" sz="700" b="0" i="0" u="none" strike="noStrike">
                          <a:solidFill>
                            <a:srgbClr val="000000"/>
                          </a:solidFill>
                          <a:effectLst/>
                          <a:latin typeface="Arial" panose="020B0604020202020204" pitchFamily="34" charset="0"/>
                        </a:rPr>
                        <a:t>Borrowings</a:t>
                      </a:r>
                    </a:p>
                  </a:txBody>
                  <a:tcPr marL="5244" marR="5244" marT="52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a:t>
                      </a:r>
                      <a:r>
                        <a:rPr lang="en-US" sz="700" b="0" i="0" u="none" strike="noStrike" dirty="0">
                          <a:solidFill>
                            <a:srgbClr val="000000"/>
                          </a:solidFill>
                          <a:effectLst/>
                          <a:latin typeface="Arial" panose="020B0604020202020204" pitchFamily="34" charset="0"/>
                        </a:rPr>
                        <a:t>5.</a:t>
                      </a:r>
                      <a:r>
                        <a:rPr lang="el-GR" sz="700" b="0" i="0" u="none" strike="noStrike" dirty="0">
                          <a:solidFill>
                            <a:srgbClr val="000000"/>
                          </a:solidFill>
                          <a:effectLst/>
                          <a:latin typeface="Arial" panose="020B0604020202020204" pitchFamily="34" charset="0"/>
                        </a:rPr>
                        <a:t>140,43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4.961,96</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4.252,79</a:t>
                      </a:r>
                    </a:p>
                  </a:txBody>
                  <a:tcPr marL="5244" marR="5244" marT="524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39202931"/>
                  </a:ext>
                </a:extLst>
              </a:tr>
              <a:tr h="112758">
                <a:tc>
                  <a:txBody>
                    <a:bodyPr/>
                    <a:lstStyle/>
                    <a:p>
                      <a:pPr algn="l" rtl="0" fontAlgn="b"/>
                      <a:r>
                        <a:rPr lang="en-US" sz="700" b="0" i="0" u="none" strike="noStrike">
                          <a:solidFill>
                            <a:srgbClr val="000000"/>
                          </a:solidFill>
                          <a:effectLst/>
                          <a:latin typeface="Arial" panose="020B0604020202020204" pitchFamily="34" charset="0"/>
                        </a:rPr>
                        <a:t>Leasing liabilities</a:t>
                      </a:r>
                    </a:p>
                  </a:txBody>
                  <a:tcPr marL="5244" marR="5244" marT="5244" marB="0" anchor="b">
                    <a:lnL>
                      <a:noFill/>
                    </a:lnL>
                    <a:lnR>
                      <a:noFill/>
                    </a:lnR>
                    <a:lnT>
                      <a:noFill/>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a:t>
                      </a:r>
                      <a:r>
                        <a:rPr lang="en-US" sz="700" b="0" i="0" u="none" strike="noStrike" dirty="0">
                          <a:solidFill>
                            <a:srgbClr val="000000"/>
                          </a:solidFill>
                          <a:effectLst/>
                          <a:latin typeface="Arial" panose="020B0604020202020204" pitchFamily="34" charset="0"/>
                        </a:rPr>
                        <a:t>1.</a:t>
                      </a:r>
                      <a:r>
                        <a:rPr lang="el-GR" sz="700" b="0" i="0" u="none" strike="noStrike" dirty="0">
                          <a:solidFill>
                            <a:srgbClr val="000000"/>
                          </a:solidFill>
                          <a:effectLst/>
                          <a:latin typeface="Arial" panose="020B0604020202020204" pitchFamily="34" charset="0"/>
                        </a:rPr>
                        <a:t>338,16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1.439,56</a:t>
                      </a:r>
                    </a:p>
                  </a:txBody>
                  <a:tcPr marL="5244" marR="5244" marT="5244" marB="0" anchor="ctr">
                    <a:lnL>
                      <a:noFill/>
                    </a:lnL>
                    <a:lnR>
                      <a:noFill/>
                    </a:lnR>
                    <a:lnT>
                      <a:noFill/>
                    </a:lnT>
                    <a:lnB>
                      <a:noFill/>
                    </a:lnB>
                  </a:tcPr>
                </a:tc>
                <a:extLst>
                  <a:ext uri="{0D108BD9-81ED-4DB2-BD59-A6C34878D82A}">
                    <a16:rowId xmlns:a16="http://schemas.microsoft.com/office/drawing/2014/main" val="3707275806"/>
                  </a:ext>
                </a:extLst>
              </a:tr>
              <a:tr h="109401">
                <a:tc>
                  <a:txBody>
                    <a:bodyPr/>
                    <a:lstStyle/>
                    <a:p>
                      <a:pPr algn="l" rtl="0" fontAlgn="b"/>
                      <a:r>
                        <a:rPr lang="en-US" sz="700" b="0" i="0" u="none" strike="noStrike">
                          <a:solidFill>
                            <a:srgbClr val="000000"/>
                          </a:solidFill>
                          <a:effectLst/>
                          <a:latin typeface="Arial" panose="020B0604020202020204" pitchFamily="34" charset="0"/>
                        </a:rPr>
                        <a:t>Deferred tax liabilities</a:t>
                      </a:r>
                    </a:p>
                  </a:txBody>
                  <a:tcPr marL="5244" marR="5244" marT="5244" marB="0" anchor="b">
                    <a:lnL>
                      <a:noFill/>
                    </a:lnL>
                    <a:lnR>
                      <a:noFill/>
                    </a:lnR>
                    <a:lnT>
                      <a:noFill/>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36,3</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a:noFill/>
                    </a:lnT>
                    <a:lnB>
                      <a:noFill/>
                    </a:lnB>
                  </a:tcPr>
                </a:tc>
                <a:extLst>
                  <a:ext uri="{0D108BD9-81ED-4DB2-BD59-A6C34878D82A}">
                    <a16:rowId xmlns:a16="http://schemas.microsoft.com/office/drawing/2014/main" val="983328698"/>
                  </a:ext>
                </a:extLst>
              </a:tr>
              <a:tr h="112758">
                <a:tc>
                  <a:txBody>
                    <a:bodyPr/>
                    <a:lstStyle/>
                    <a:p>
                      <a:pPr algn="l" rtl="0" fontAlgn="b"/>
                      <a:r>
                        <a:rPr lang="en-US" sz="700" b="0" i="0" u="none" strike="noStrike">
                          <a:solidFill>
                            <a:srgbClr val="000000"/>
                          </a:solidFill>
                          <a:effectLst/>
                          <a:latin typeface="Arial" panose="020B0604020202020204" pitchFamily="34" charset="0"/>
                        </a:rPr>
                        <a:t>Pension provisions</a:t>
                      </a:r>
                    </a:p>
                  </a:txBody>
                  <a:tcPr marL="5244" marR="5244" marT="5244" marB="0" anchor="b">
                    <a:lnL>
                      <a:noFill/>
                    </a:lnL>
                    <a:lnR>
                      <a:noFill/>
                    </a:lnR>
                    <a:lnT>
                      <a:noFill/>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1.218,40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938,47</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1.107,87</a:t>
                      </a:r>
                    </a:p>
                  </a:txBody>
                  <a:tcPr marL="5244" marR="5244" marT="5244" marB="0" anchor="ctr">
                    <a:lnL>
                      <a:noFill/>
                    </a:lnL>
                    <a:lnR>
                      <a:noFill/>
                    </a:lnR>
                    <a:lnT>
                      <a:noFill/>
                    </a:lnT>
                    <a:lnB>
                      <a:noFill/>
                    </a:lnB>
                  </a:tcPr>
                </a:tc>
                <a:extLst>
                  <a:ext uri="{0D108BD9-81ED-4DB2-BD59-A6C34878D82A}">
                    <a16:rowId xmlns:a16="http://schemas.microsoft.com/office/drawing/2014/main" val="1629308081"/>
                  </a:ext>
                </a:extLst>
              </a:tr>
              <a:tr h="109401">
                <a:tc>
                  <a:txBody>
                    <a:bodyPr/>
                    <a:lstStyle/>
                    <a:p>
                      <a:pPr algn="l" rtl="0" fontAlgn="b"/>
                      <a:r>
                        <a:rPr lang="en-US" sz="700" b="0" i="0" u="none" strike="noStrike">
                          <a:solidFill>
                            <a:srgbClr val="000000"/>
                          </a:solidFill>
                          <a:effectLst/>
                          <a:latin typeface="Arial" panose="020B0604020202020204" pitchFamily="34" charset="0"/>
                        </a:rPr>
                        <a:t>Other long-term liabilities</a:t>
                      </a:r>
                    </a:p>
                  </a:txBody>
                  <a:tcPr marL="5244" marR="5244" marT="52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dirty="0">
                          <a:solidFill>
                            <a:srgbClr val="000000"/>
                          </a:solidFill>
                          <a:effectLst/>
                          <a:latin typeface="Arial" panose="020B0604020202020204" pitchFamily="34" charset="0"/>
                        </a:rPr>
                        <a:t>       132,90   </a:t>
                      </a:r>
                    </a:p>
                  </a:txBody>
                  <a:tcPr marL="5244" marR="5244" marT="524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134,54</a:t>
                      </a:r>
                    </a:p>
                  </a:txBody>
                  <a:tcPr marL="5244" marR="5244" marT="524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133,27</a:t>
                      </a:r>
                    </a:p>
                  </a:txBody>
                  <a:tcPr marL="5244" marR="5244" marT="524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591019"/>
                  </a:ext>
                </a:extLst>
              </a:tr>
              <a:tr h="109401">
                <a:tc>
                  <a:txBody>
                    <a:bodyPr/>
                    <a:lstStyle/>
                    <a:p>
                      <a:pPr algn="l" rtl="0" fontAlgn="b"/>
                      <a:r>
                        <a:rPr lang="en-US" sz="700" b="1" i="0" u="none" strike="noStrike">
                          <a:solidFill>
                            <a:srgbClr val="000000"/>
                          </a:solidFill>
                          <a:effectLst/>
                          <a:latin typeface="Arial" panose="020B0604020202020204" pitchFamily="34" charset="0"/>
                        </a:rPr>
                        <a:t>Total Long-Term Liabilities</a:t>
                      </a:r>
                    </a:p>
                  </a:txBody>
                  <a:tcPr marL="5244" marR="5244" marT="524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dirty="0">
                          <a:solidFill>
                            <a:srgbClr val="000000"/>
                          </a:solidFill>
                          <a:effectLst/>
                          <a:latin typeface="Arial" panose="020B0604020202020204" pitchFamily="34" charset="0"/>
                        </a:rPr>
                        <a:t>    7.829,89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6.071,28</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6.933,49</a:t>
                      </a:r>
                    </a:p>
                  </a:txBody>
                  <a:tcPr marL="5244" marR="5244" marT="524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52001285"/>
                  </a:ext>
                </a:extLst>
              </a:tr>
              <a:tr h="109401">
                <a:tc>
                  <a:txBody>
                    <a:bodyPr/>
                    <a:lstStyle/>
                    <a:p>
                      <a:pPr algn="l" rtl="0" fontAlgn="b"/>
                      <a:r>
                        <a:rPr lang="en-US" sz="700" b="1" i="0" u="none" strike="noStrike">
                          <a:solidFill>
                            <a:srgbClr val="000000"/>
                          </a:solidFill>
                          <a:effectLst/>
                          <a:latin typeface="Arial" panose="020B0604020202020204" pitchFamily="34" charset="0"/>
                        </a:rPr>
                        <a:t>Short-term liabilities</a:t>
                      </a:r>
                    </a:p>
                  </a:txBody>
                  <a:tcPr marL="5244" marR="5244" marT="524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330106"/>
                  </a:ext>
                </a:extLst>
              </a:tr>
              <a:tr h="109401">
                <a:tc>
                  <a:txBody>
                    <a:bodyPr/>
                    <a:lstStyle/>
                    <a:p>
                      <a:pPr algn="l" rtl="0" fontAlgn="b"/>
                      <a:r>
                        <a:rPr lang="en-US" sz="700" b="0" i="0" u="none" strike="noStrike">
                          <a:solidFill>
                            <a:srgbClr val="000000"/>
                          </a:solidFill>
                          <a:effectLst/>
                          <a:latin typeface="Arial" panose="020B0604020202020204" pitchFamily="34" charset="0"/>
                        </a:rPr>
                        <a:t>Accounts payable</a:t>
                      </a:r>
                    </a:p>
                  </a:txBody>
                  <a:tcPr marL="5244" marR="5244" marT="52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a:solidFill>
                            <a:srgbClr val="000000"/>
                          </a:solidFill>
                          <a:effectLst/>
                          <a:latin typeface="Arial" panose="020B0604020202020204" pitchFamily="34" charset="0"/>
                        </a:rPr>
                        <a:t>    1.581,48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1.236,26</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1.439,56</a:t>
                      </a:r>
                    </a:p>
                  </a:txBody>
                  <a:tcPr marL="5244" marR="5244" marT="524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5281943"/>
                  </a:ext>
                </a:extLst>
              </a:tr>
              <a:tr h="109401">
                <a:tc>
                  <a:txBody>
                    <a:bodyPr/>
                    <a:lstStyle/>
                    <a:p>
                      <a:pPr algn="l" rtl="0" fontAlgn="b"/>
                      <a:r>
                        <a:rPr lang="en-US" sz="700" b="0" i="0" u="none" strike="noStrike">
                          <a:solidFill>
                            <a:srgbClr val="000000"/>
                          </a:solidFill>
                          <a:effectLst/>
                          <a:latin typeface="Arial" panose="020B0604020202020204" pitchFamily="34" charset="0"/>
                        </a:rPr>
                        <a:t>Short-term loans</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a:noFill/>
                    </a:lnL>
                    <a:lnR>
                      <a:noFill/>
                    </a:lnR>
                    <a:lnT>
                      <a:noFill/>
                    </a:lnT>
                    <a:lnB>
                      <a:noFill/>
                    </a:lnB>
                  </a:tcPr>
                </a:tc>
                <a:extLst>
                  <a:ext uri="{0D108BD9-81ED-4DB2-BD59-A6C34878D82A}">
                    <a16:rowId xmlns:a16="http://schemas.microsoft.com/office/drawing/2014/main" val="1653869421"/>
                  </a:ext>
                </a:extLst>
              </a:tr>
              <a:tr h="112758">
                <a:tc>
                  <a:txBody>
                    <a:bodyPr/>
                    <a:lstStyle/>
                    <a:p>
                      <a:pPr algn="l" rtl="0" fontAlgn="b"/>
                      <a:r>
                        <a:rPr lang="en-US" sz="700" b="0" i="0" u="none" strike="noStrike">
                          <a:solidFill>
                            <a:srgbClr val="000000"/>
                          </a:solidFill>
                          <a:effectLst/>
                          <a:latin typeface="Arial" panose="020B0604020202020204" pitchFamily="34" charset="0"/>
                        </a:rPr>
                        <a:t>Short-term part of long-term loans</a:t>
                      </a:r>
                    </a:p>
                  </a:txBody>
                  <a:tcPr marL="5244" marR="5244" marT="5244" marB="0" anchor="b">
                    <a:lnL>
                      <a:noFill/>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    1.494,43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900,84</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2.552,05</a:t>
                      </a:r>
                    </a:p>
                  </a:txBody>
                  <a:tcPr marL="5244" marR="5244" marT="5244" marB="0" anchor="ctr">
                    <a:lnL>
                      <a:noFill/>
                    </a:lnL>
                    <a:lnR>
                      <a:noFill/>
                    </a:lnR>
                    <a:lnT>
                      <a:noFill/>
                    </a:lnT>
                    <a:lnB>
                      <a:noFill/>
                    </a:lnB>
                  </a:tcPr>
                </a:tc>
                <a:extLst>
                  <a:ext uri="{0D108BD9-81ED-4DB2-BD59-A6C34878D82A}">
                    <a16:rowId xmlns:a16="http://schemas.microsoft.com/office/drawing/2014/main" val="2554366604"/>
                  </a:ext>
                </a:extLst>
              </a:tr>
              <a:tr h="118693">
                <a:tc>
                  <a:txBody>
                    <a:bodyPr/>
                    <a:lstStyle/>
                    <a:p>
                      <a:pPr algn="l" rtl="0" fontAlgn="b"/>
                      <a:r>
                        <a:rPr lang="en-US" sz="700" b="0" i="0" u="none" strike="noStrike">
                          <a:solidFill>
                            <a:srgbClr val="000000"/>
                          </a:solidFill>
                          <a:effectLst/>
                          <a:latin typeface="Arial" panose="020B0604020202020204" pitchFamily="34" charset="0"/>
                        </a:rPr>
                        <a:t>Short-term part of long-term leasing liabilities</a:t>
                      </a:r>
                    </a:p>
                  </a:txBody>
                  <a:tcPr marL="5244" marR="5244" marT="5244" marB="0" anchor="b">
                    <a:lnL>
                      <a:noFill/>
                    </a:lnL>
                    <a:lnR>
                      <a:noFill/>
                    </a:lnR>
                    <a:lnT>
                      <a:noFill/>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365,25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 </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348,42</a:t>
                      </a:r>
                    </a:p>
                  </a:txBody>
                  <a:tcPr marL="5244" marR="5244" marT="5244" marB="0" anchor="ctr">
                    <a:lnL>
                      <a:noFill/>
                    </a:lnL>
                    <a:lnR>
                      <a:noFill/>
                    </a:lnR>
                    <a:lnT>
                      <a:noFill/>
                    </a:lnT>
                    <a:lnB>
                      <a:noFill/>
                    </a:lnB>
                  </a:tcPr>
                </a:tc>
                <a:extLst>
                  <a:ext uri="{0D108BD9-81ED-4DB2-BD59-A6C34878D82A}">
                    <a16:rowId xmlns:a16="http://schemas.microsoft.com/office/drawing/2014/main" val="2076940686"/>
                  </a:ext>
                </a:extLst>
              </a:tr>
              <a:tr h="109401">
                <a:tc>
                  <a:txBody>
                    <a:bodyPr/>
                    <a:lstStyle/>
                    <a:p>
                      <a:pPr algn="l" rtl="0" fontAlgn="b"/>
                      <a:r>
                        <a:rPr lang="en-US" sz="700" b="0" i="0" u="none" strike="noStrike">
                          <a:solidFill>
                            <a:srgbClr val="000000"/>
                          </a:solidFill>
                          <a:effectLst/>
                          <a:latin typeface="Arial" panose="020B0604020202020204" pitchFamily="34" charset="0"/>
                        </a:rPr>
                        <a:t>Taxes payable</a:t>
                      </a:r>
                    </a:p>
                  </a:txBody>
                  <a:tcPr marL="5244" marR="5244" marT="5244" marB="0" anchor="b">
                    <a:lnL>
                      <a:noFill/>
                    </a:lnL>
                    <a:lnR>
                      <a:noFill/>
                    </a:lnR>
                    <a:lnT>
                      <a:noFill/>
                    </a:lnT>
                    <a:lnB>
                      <a:noFill/>
                    </a:lnB>
                  </a:tcPr>
                </a:tc>
                <a:tc>
                  <a:txBody>
                    <a:bodyPr/>
                    <a:lstStyle/>
                    <a:p>
                      <a:pPr algn="ctr" rtl="0" fontAlgn="ctr"/>
                      <a:r>
                        <a:rPr lang="el-GR" sz="700" b="0" i="0" u="none" strike="noStrike" dirty="0">
                          <a:solidFill>
                            <a:srgbClr val="000000"/>
                          </a:solidFill>
                          <a:effectLst/>
                          <a:latin typeface="Arial" panose="020B0604020202020204" pitchFamily="34" charset="0"/>
                        </a:rPr>
                        <a:t>    1.602,61   </a:t>
                      </a:r>
                    </a:p>
                  </a:txBody>
                  <a:tcPr marL="5244" marR="5244" marT="5244" marB="0" anchor="ctr">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1.176,91</a:t>
                      </a:r>
                    </a:p>
                  </a:txBody>
                  <a:tcPr marL="5244" marR="5244" marT="524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l-GR" sz="700" b="0" i="0" u="none" strike="noStrike">
                          <a:solidFill>
                            <a:srgbClr val="000000"/>
                          </a:solidFill>
                          <a:effectLst/>
                          <a:latin typeface="Arial" panose="020B0604020202020204" pitchFamily="34" charset="0"/>
                        </a:rPr>
                        <a:t>1.415,20</a:t>
                      </a:r>
                    </a:p>
                  </a:txBody>
                  <a:tcPr marL="5244" marR="5244" marT="5244" marB="0" anchor="ctr">
                    <a:lnL>
                      <a:noFill/>
                    </a:lnL>
                    <a:lnR>
                      <a:noFill/>
                    </a:lnR>
                    <a:lnT>
                      <a:noFill/>
                    </a:lnT>
                    <a:lnB>
                      <a:noFill/>
                    </a:lnB>
                  </a:tcPr>
                </a:tc>
                <a:extLst>
                  <a:ext uri="{0D108BD9-81ED-4DB2-BD59-A6C34878D82A}">
                    <a16:rowId xmlns:a16="http://schemas.microsoft.com/office/drawing/2014/main" val="3416267234"/>
                  </a:ext>
                </a:extLst>
              </a:tr>
              <a:tr h="109401">
                <a:tc>
                  <a:txBody>
                    <a:bodyPr/>
                    <a:lstStyle/>
                    <a:p>
                      <a:pPr algn="l" rtl="0" fontAlgn="b"/>
                      <a:r>
                        <a:rPr lang="en-US" sz="700" b="0" i="0" u="none" strike="noStrike">
                          <a:solidFill>
                            <a:srgbClr val="000000"/>
                          </a:solidFill>
                          <a:effectLst/>
                          <a:latin typeface="Arial" panose="020B0604020202020204" pitchFamily="34" charset="0"/>
                        </a:rPr>
                        <a:t>Other short-term liabilities</a:t>
                      </a:r>
                    </a:p>
                  </a:txBody>
                  <a:tcPr marL="5244" marR="5244" marT="52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    1.478,91   </a:t>
                      </a:r>
                    </a:p>
                  </a:txBody>
                  <a:tcPr marL="5244" marR="5244" marT="524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0" i="0" u="none" strike="noStrike">
                          <a:solidFill>
                            <a:srgbClr val="000000"/>
                          </a:solidFill>
                          <a:effectLst/>
                          <a:latin typeface="Arial" panose="020B0604020202020204" pitchFamily="34" charset="0"/>
                        </a:rPr>
                        <a:t>1.342,13</a:t>
                      </a:r>
                    </a:p>
                  </a:txBody>
                  <a:tcPr marL="5244" marR="5244" marT="524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l-GR" sz="700" b="0" i="0" u="none" strike="noStrike">
                          <a:solidFill>
                            <a:srgbClr val="000000"/>
                          </a:solidFill>
                          <a:effectLst/>
                          <a:latin typeface="Arial" panose="020B0604020202020204" pitchFamily="34" charset="0"/>
                        </a:rPr>
                        <a:t>911,51</a:t>
                      </a:r>
                    </a:p>
                  </a:txBody>
                  <a:tcPr marL="5244" marR="5244" marT="524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99939"/>
                  </a:ext>
                </a:extLst>
              </a:tr>
              <a:tr h="109401">
                <a:tc>
                  <a:txBody>
                    <a:bodyPr/>
                    <a:lstStyle/>
                    <a:p>
                      <a:pPr algn="l" rtl="0" fontAlgn="b"/>
                      <a:r>
                        <a:rPr lang="en-US" sz="700" b="1" i="0" u="none" strike="noStrike">
                          <a:solidFill>
                            <a:srgbClr val="000000"/>
                          </a:solidFill>
                          <a:effectLst/>
                          <a:latin typeface="Arial" panose="020B0604020202020204" pitchFamily="34" charset="0"/>
                        </a:rPr>
                        <a:t>Total Short-Term Liabilities</a:t>
                      </a: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    6.522,67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4.656,15</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6.666,74</a:t>
                      </a: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074410"/>
                  </a:ext>
                </a:extLst>
              </a:tr>
              <a:tr h="109401">
                <a:tc>
                  <a:txBody>
                    <a:bodyPr/>
                    <a:lstStyle/>
                    <a:p>
                      <a:pPr algn="l" rtl="0" fontAlgn="b"/>
                      <a:r>
                        <a:rPr lang="en-US" sz="700" b="1" i="0" u="none" strike="noStrike">
                          <a:solidFill>
                            <a:srgbClr val="000000"/>
                          </a:solidFill>
                          <a:effectLst/>
                          <a:latin typeface="Arial" panose="020B0604020202020204" pitchFamily="34" charset="0"/>
                        </a:rPr>
                        <a:t>Total Liabilities</a:t>
                      </a:r>
                    </a:p>
                  </a:txBody>
                  <a:tcPr marL="5244" marR="5244" marT="52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dirty="0">
                          <a:solidFill>
                            <a:srgbClr val="000000"/>
                          </a:solidFill>
                          <a:effectLst/>
                          <a:latin typeface="Arial" panose="020B0604020202020204" pitchFamily="34" charset="0"/>
                        </a:rPr>
                        <a:t>   14.352,56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10.727,42</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700" b="1" i="0" u="none" strike="noStrike">
                          <a:solidFill>
                            <a:srgbClr val="000000"/>
                          </a:solidFill>
                          <a:effectLst/>
                          <a:latin typeface="Arial" panose="020B0604020202020204" pitchFamily="34" charset="0"/>
                        </a:rPr>
                        <a:t>13.600,23</a:t>
                      </a:r>
                    </a:p>
                  </a:txBody>
                  <a:tcPr marL="5244" marR="5244" marT="52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477562"/>
                  </a:ext>
                </a:extLst>
              </a:tr>
              <a:tr h="109401">
                <a:tc>
                  <a:txBody>
                    <a:bodyPr/>
                    <a:lstStyle/>
                    <a:p>
                      <a:pPr algn="l" rtl="0" fontAlgn="b"/>
                      <a:r>
                        <a:rPr lang="en-US" sz="700" b="1" i="0" u="none" strike="noStrike">
                          <a:solidFill>
                            <a:srgbClr val="000000"/>
                          </a:solidFill>
                          <a:effectLst/>
                          <a:latin typeface="Arial" panose="020B0604020202020204" pitchFamily="34" charset="0"/>
                        </a:rPr>
                        <a:t>Total Equity and Liabilities</a:t>
                      </a:r>
                    </a:p>
                  </a:txBody>
                  <a:tcPr marL="5244" marR="5244" marT="524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dirty="0">
                          <a:solidFill>
                            <a:srgbClr val="000000"/>
                          </a:solidFill>
                          <a:effectLst/>
                          <a:latin typeface="Arial" panose="020B0604020202020204" pitchFamily="34" charset="0"/>
                        </a:rPr>
                        <a:t>   29.538,52   </a:t>
                      </a:r>
                    </a:p>
                  </a:txBody>
                  <a:tcPr marL="5244" marR="5244" marT="52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l-GR" sz="700" b="1" i="0" u="none" strike="noStrike">
                          <a:solidFill>
                            <a:srgbClr val="000000"/>
                          </a:solidFill>
                          <a:effectLst/>
                          <a:latin typeface="Arial" panose="020B0604020202020204" pitchFamily="34" charset="0"/>
                        </a:rPr>
                        <a:t>22.802,12</a:t>
                      </a:r>
                    </a:p>
                  </a:txBody>
                  <a:tcPr marL="5244" marR="5244" marT="52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l-GR" sz="700" b="1" i="0" u="none" strike="noStrike" dirty="0">
                          <a:solidFill>
                            <a:srgbClr val="000000"/>
                          </a:solidFill>
                          <a:effectLst/>
                          <a:latin typeface="Arial" panose="020B0604020202020204" pitchFamily="34" charset="0"/>
                        </a:rPr>
                        <a:t>27.106,78</a:t>
                      </a:r>
                    </a:p>
                  </a:txBody>
                  <a:tcPr marL="5244" marR="5244" marT="524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269111389"/>
                  </a:ext>
                </a:extLst>
              </a:tr>
            </a:tbl>
          </a:graphicData>
        </a:graphic>
      </p:graphicFrame>
    </p:spTree>
    <p:extLst>
      <p:ext uri="{BB962C8B-B14F-4D97-AF65-F5344CB8AC3E}">
        <p14:creationId xmlns:p14="http://schemas.microsoft.com/office/powerpoint/2010/main" val="2998266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5004575" cy="461665"/>
          </a:xfrm>
          <a:prstGeom prst="rect">
            <a:avLst/>
          </a:prstGeom>
          <a:noFill/>
        </p:spPr>
        <p:txBody>
          <a:bodyPr wrap="none" rtlCol="0">
            <a:spAutoFit/>
          </a:bodyPr>
          <a:lstStyle/>
          <a:p>
            <a:r>
              <a:rPr lang="en-US" sz="2400" b="1" dirty="0"/>
              <a:t>Cash Flow Statement 2019- June 2020</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32</a:t>
            </a:fld>
            <a:endParaRPr lang="el-GR"/>
          </a:p>
        </p:txBody>
      </p:sp>
      <p:sp>
        <p:nvSpPr>
          <p:cNvPr id="3" name="BJPseudoFooter">
            <a:extLst>
              <a:ext uri="{FF2B5EF4-FFF2-40B4-BE49-F238E27FC236}">
                <a16:creationId xmlns:a16="http://schemas.microsoft.com/office/drawing/2014/main" id="{7C267C2C-EE7C-4FDC-B2E4-F67B1065DAFE}"/>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ADA937F3-C078-4CC3-9100-8C506B4DBF6B}"/>
              </a:ext>
            </a:extLst>
          </p:cNvPr>
          <p:cNvGraphicFramePr>
            <a:graphicFrameLocks noGrp="1"/>
          </p:cNvGraphicFramePr>
          <p:nvPr>
            <p:extLst>
              <p:ext uri="{D42A27DB-BD31-4B8C-83A1-F6EECF244321}">
                <p14:modId xmlns:p14="http://schemas.microsoft.com/office/powerpoint/2010/main" val="2032326777"/>
              </p:ext>
            </p:extLst>
          </p:nvPr>
        </p:nvGraphicFramePr>
        <p:xfrm>
          <a:off x="611560" y="941031"/>
          <a:ext cx="7742327" cy="5649127"/>
        </p:xfrm>
        <a:graphic>
          <a:graphicData uri="http://schemas.openxmlformats.org/drawingml/2006/table">
            <a:tbl>
              <a:tblPr/>
              <a:tblGrid>
                <a:gridCol w="2857718">
                  <a:extLst>
                    <a:ext uri="{9D8B030D-6E8A-4147-A177-3AD203B41FA5}">
                      <a16:colId xmlns:a16="http://schemas.microsoft.com/office/drawing/2014/main" val="4111554108"/>
                    </a:ext>
                  </a:extLst>
                </a:gridCol>
                <a:gridCol w="1204094">
                  <a:extLst>
                    <a:ext uri="{9D8B030D-6E8A-4147-A177-3AD203B41FA5}">
                      <a16:colId xmlns:a16="http://schemas.microsoft.com/office/drawing/2014/main" val="707055929"/>
                    </a:ext>
                  </a:extLst>
                </a:gridCol>
                <a:gridCol w="1204094">
                  <a:extLst>
                    <a:ext uri="{9D8B030D-6E8A-4147-A177-3AD203B41FA5}">
                      <a16:colId xmlns:a16="http://schemas.microsoft.com/office/drawing/2014/main" val="1073776539"/>
                    </a:ext>
                  </a:extLst>
                </a:gridCol>
                <a:gridCol w="1192054">
                  <a:extLst>
                    <a:ext uri="{9D8B030D-6E8A-4147-A177-3AD203B41FA5}">
                      <a16:colId xmlns:a16="http://schemas.microsoft.com/office/drawing/2014/main" val="3064397982"/>
                    </a:ext>
                  </a:extLst>
                </a:gridCol>
                <a:gridCol w="1284367">
                  <a:extLst>
                    <a:ext uri="{9D8B030D-6E8A-4147-A177-3AD203B41FA5}">
                      <a16:colId xmlns:a16="http://schemas.microsoft.com/office/drawing/2014/main" val="3826456013"/>
                    </a:ext>
                  </a:extLst>
                </a:gridCol>
              </a:tblGrid>
              <a:tr h="218767">
                <a:tc>
                  <a:txBody>
                    <a:bodyPr/>
                    <a:lstStyle/>
                    <a:p>
                      <a:pPr algn="l" rtl="0" fontAlgn="b"/>
                      <a:r>
                        <a:rPr lang="el-GR" sz="700" b="0" i="0" u="none" strike="noStrike">
                          <a:solidFill>
                            <a:srgbClr val="000000"/>
                          </a:solidFill>
                          <a:effectLst/>
                          <a:latin typeface="Arial" panose="020B0604020202020204" pitchFamily="34" charset="0"/>
                        </a:rPr>
                        <a:t> </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800" b="1" i="0" u="none" strike="noStrike" dirty="0">
                          <a:solidFill>
                            <a:srgbClr val="000000"/>
                          </a:solidFill>
                          <a:effectLst/>
                          <a:latin typeface="Arial" panose="020B0604020202020204" pitchFamily="34" charset="0"/>
                        </a:rPr>
                        <a:t>1.1-30.06.2019</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800" b="1" i="0" u="none" strike="noStrike" dirty="0">
                          <a:solidFill>
                            <a:srgbClr val="000000"/>
                          </a:solidFill>
                          <a:effectLst/>
                          <a:latin typeface="Arial" panose="020B0604020202020204" pitchFamily="34" charset="0"/>
                        </a:rPr>
                        <a:t>1.1-30.06.2020</a:t>
                      </a:r>
                    </a:p>
                  </a:txBody>
                  <a:tcPr marL="5707" marR="5707" marT="5707"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1" i="0" u="none" strike="noStrike">
                          <a:solidFill>
                            <a:srgbClr val="000000"/>
                          </a:solidFill>
                          <a:effectLst/>
                          <a:latin typeface="Arial" panose="020B0604020202020204" pitchFamily="34" charset="0"/>
                        </a:rPr>
                        <a:t>01.01 - 31.12.2018</a:t>
                      </a:r>
                    </a:p>
                  </a:txBody>
                  <a:tcPr marL="5707" marR="5707" marT="5707"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700" b="1" i="0" u="none" strike="noStrike">
                          <a:solidFill>
                            <a:srgbClr val="000000"/>
                          </a:solidFill>
                          <a:effectLst/>
                          <a:latin typeface="Arial" panose="020B0604020202020204" pitchFamily="34" charset="0"/>
                        </a:rPr>
                        <a:t>01.01 - 31.12.2019</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540315"/>
                  </a:ext>
                </a:extLst>
              </a:tr>
              <a:tr h="112838">
                <a:tc>
                  <a:txBody>
                    <a:bodyPr/>
                    <a:lstStyle/>
                    <a:p>
                      <a:pPr algn="l" rtl="0" fontAlgn="ctr"/>
                      <a:r>
                        <a:rPr lang="en-US" sz="700" b="0" i="1" u="none" strike="noStrike">
                          <a:solidFill>
                            <a:srgbClr val="000000"/>
                          </a:solidFill>
                          <a:effectLst/>
                          <a:latin typeface="Arial" panose="020B0604020202020204" pitchFamily="34" charset="0"/>
                        </a:rPr>
                        <a:t>in thousands of €</a:t>
                      </a:r>
                    </a:p>
                  </a:txBody>
                  <a:tcPr marL="5707" marR="5707" marT="57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l-GR" sz="800" b="0" i="1" u="none" strike="noStrike">
                        <a:solidFill>
                          <a:srgbClr val="000000"/>
                        </a:solidFill>
                        <a:effectLst/>
                        <a:latin typeface="Arial" panose="020B0604020202020204" pitchFamily="34" charset="0"/>
                      </a:endParaRPr>
                    </a:p>
                  </a:txBody>
                  <a:tcPr marL="5707" marR="5707" marT="57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l-GR" sz="800" b="0" i="1" u="none" strike="noStrike">
                          <a:solidFill>
                            <a:srgbClr val="000000"/>
                          </a:solidFill>
                          <a:effectLst/>
                          <a:latin typeface="Arial" panose="020B0604020202020204" pitchFamily="34" charset="0"/>
                        </a:rPr>
                        <a:t> </a:t>
                      </a:r>
                    </a:p>
                  </a:txBody>
                  <a:tcPr marL="5707" marR="5707" marT="5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4430819"/>
                  </a:ext>
                </a:extLst>
              </a:tr>
              <a:tr h="112838">
                <a:tc>
                  <a:txBody>
                    <a:bodyPr/>
                    <a:lstStyle/>
                    <a:p>
                      <a:pPr algn="l" rtl="0" fontAlgn="b"/>
                      <a:r>
                        <a:rPr lang="en-US" sz="700" b="1" i="0" u="none" strike="noStrike">
                          <a:solidFill>
                            <a:srgbClr val="000000"/>
                          </a:solidFill>
                          <a:effectLst/>
                          <a:latin typeface="Arial" panose="020B0604020202020204" pitchFamily="34" charset="0"/>
                        </a:rPr>
                        <a:t>Operating activities</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800" b="1" i="0" u="none" strike="noStrike">
                          <a:solidFill>
                            <a:srgbClr val="000000"/>
                          </a:solidFill>
                          <a:effectLst/>
                          <a:latin typeface="Arial" panose="020B0604020202020204" pitchFamily="34" charset="0"/>
                        </a:rPr>
                        <a:t> </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800" b="1" i="0" u="none" strike="noStrike">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925435"/>
                  </a:ext>
                </a:extLst>
              </a:tr>
              <a:tr h="112838">
                <a:tc>
                  <a:txBody>
                    <a:bodyPr/>
                    <a:lstStyle/>
                    <a:p>
                      <a:pPr algn="l" rtl="0" fontAlgn="b"/>
                      <a:r>
                        <a:rPr lang="en-US" sz="700" b="1" i="0" u="none" strike="noStrike">
                          <a:solidFill>
                            <a:srgbClr val="000000"/>
                          </a:solidFill>
                          <a:effectLst/>
                          <a:latin typeface="Arial" panose="020B0604020202020204" pitchFamily="34" charset="0"/>
                        </a:rPr>
                        <a:t>Profit before tax</a:t>
                      </a:r>
                    </a:p>
                  </a:txBody>
                  <a:tcPr marL="5707" marR="5707" marT="57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800" b="1" i="0" u="none" strike="noStrike">
                          <a:solidFill>
                            <a:srgbClr val="000000"/>
                          </a:solidFill>
                          <a:effectLst/>
                          <a:latin typeface="Arial" panose="020B0604020202020204" pitchFamily="34" charset="0"/>
                        </a:rPr>
                        <a:t>634,49 </a:t>
                      </a:r>
                    </a:p>
                  </a:txBody>
                  <a:tcPr marL="5707" marR="5707" marT="57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800" b="1" i="0" u="none" strike="noStrike">
                          <a:solidFill>
                            <a:srgbClr val="000000"/>
                          </a:solidFill>
                          <a:effectLst/>
                          <a:latin typeface="Arial" panose="020B0604020202020204" pitchFamily="34" charset="0"/>
                        </a:rPr>
                        <a:t>982,69 </a:t>
                      </a:r>
                    </a:p>
                  </a:txBody>
                  <a:tcPr marL="5707" marR="5707" marT="57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1" i="0" u="none" strike="noStrike">
                          <a:solidFill>
                            <a:srgbClr val="000000"/>
                          </a:solidFill>
                          <a:effectLst/>
                          <a:latin typeface="Arial" panose="020B0604020202020204" pitchFamily="34" charset="0"/>
                        </a:rPr>
                        <a:t>1.048,59</a:t>
                      </a:r>
                    </a:p>
                  </a:txBody>
                  <a:tcPr marL="5707" marR="5707" marT="57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700" b="1" i="0" u="none" strike="noStrike">
                          <a:solidFill>
                            <a:srgbClr val="000000"/>
                          </a:solidFill>
                          <a:effectLst/>
                          <a:latin typeface="Arial" panose="020B0604020202020204" pitchFamily="34" charset="0"/>
                        </a:rPr>
                        <a:t>1.368,06</a:t>
                      </a:r>
                    </a:p>
                  </a:txBody>
                  <a:tcPr marL="5707" marR="5707" marT="57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142850"/>
                  </a:ext>
                </a:extLst>
              </a:tr>
              <a:tr h="112838">
                <a:tc>
                  <a:txBody>
                    <a:bodyPr/>
                    <a:lstStyle/>
                    <a:p>
                      <a:pPr algn="l" rtl="0" fontAlgn="b"/>
                      <a:r>
                        <a:rPr lang="en-US" sz="700" b="0" i="1" u="sng" strike="noStrike">
                          <a:solidFill>
                            <a:srgbClr val="000000"/>
                          </a:solidFill>
                          <a:effectLst/>
                          <a:latin typeface="Arial" panose="020B0604020202020204" pitchFamily="34" charset="0"/>
                        </a:rPr>
                        <a:t>Reconciliation adjustments:</a:t>
                      </a: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l-GR" sz="800" b="0" i="0" u="none" strike="noStrike">
                        <a:solidFill>
                          <a:srgbClr val="000000"/>
                        </a:solidFill>
                        <a:effectLst/>
                        <a:latin typeface="Arial" panose="020B0604020202020204" pitchFamily="34" charset="0"/>
                      </a:endParaRP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37056173"/>
                  </a:ext>
                </a:extLst>
              </a:tr>
              <a:tr h="112838">
                <a:tc>
                  <a:txBody>
                    <a:bodyPr/>
                    <a:lstStyle/>
                    <a:p>
                      <a:pPr algn="l" rtl="0" fontAlgn="b"/>
                      <a:r>
                        <a:rPr lang="en-US" sz="700" b="0" i="0" u="none" strike="noStrike">
                          <a:solidFill>
                            <a:srgbClr val="000000"/>
                          </a:solidFill>
                          <a:effectLst/>
                          <a:latin typeface="Arial" panose="020B0604020202020204" pitchFamily="34" charset="0"/>
                        </a:rPr>
                        <a:t>Depreciation</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758,50 </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703,84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1.114,43</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1.510,55</a:t>
                      </a:r>
                    </a:p>
                  </a:txBody>
                  <a:tcPr marL="5707" marR="5707" marT="5707" marB="0" anchor="b">
                    <a:lnL>
                      <a:noFill/>
                    </a:lnL>
                    <a:lnR>
                      <a:noFill/>
                    </a:lnR>
                    <a:lnT>
                      <a:noFill/>
                    </a:lnT>
                    <a:lnB>
                      <a:noFill/>
                    </a:lnB>
                  </a:tcPr>
                </a:tc>
                <a:extLst>
                  <a:ext uri="{0D108BD9-81ED-4DB2-BD59-A6C34878D82A}">
                    <a16:rowId xmlns:a16="http://schemas.microsoft.com/office/drawing/2014/main" val="607981314"/>
                  </a:ext>
                </a:extLst>
              </a:tr>
              <a:tr h="112838">
                <a:tc>
                  <a:txBody>
                    <a:bodyPr/>
                    <a:lstStyle/>
                    <a:p>
                      <a:pPr algn="l" rtl="0" fontAlgn="b"/>
                      <a:r>
                        <a:rPr lang="en-US" sz="700" b="0" i="0" u="none" strike="noStrike">
                          <a:solidFill>
                            <a:srgbClr val="000000"/>
                          </a:solidFill>
                          <a:effectLst/>
                          <a:latin typeface="Arial" panose="020B0604020202020204" pitchFamily="34" charset="0"/>
                        </a:rPr>
                        <a:t>Provisions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67,89 </a:t>
                      </a:r>
                    </a:p>
                  </a:txBody>
                  <a:tcPr marL="5707" marR="5707" marT="5707" marB="0" anchor="b">
                    <a:lnL>
                      <a:noFill/>
                    </a:lnL>
                    <a:lnR>
                      <a:noFill/>
                    </a:lnR>
                    <a:lnT>
                      <a:noFill/>
                    </a:lnT>
                    <a:lnB>
                      <a:noFill/>
                    </a:lnB>
                  </a:tcPr>
                </a:tc>
                <a:tc>
                  <a:txBody>
                    <a:bodyPr/>
                    <a:lstStyle/>
                    <a:p>
                      <a:pPr algn="ctr" fontAlgn="b"/>
                      <a:r>
                        <a:rPr lang="el-GR" sz="800" b="0" i="0" u="none" strike="noStrike" dirty="0">
                          <a:solidFill>
                            <a:srgbClr val="000000"/>
                          </a:solidFill>
                          <a:effectLst/>
                          <a:latin typeface="Arial" panose="020B0604020202020204" pitchFamily="34" charset="0"/>
                        </a:rPr>
                        <a:t>180,66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62,11</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372,89</a:t>
                      </a:r>
                    </a:p>
                  </a:txBody>
                  <a:tcPr marL="5707" marR="5707" marT="5707" marB="0" anchor="b">
                    <a:lnL>
                      <a:noFill/>
                    </a:lnL>
                    <a:lnR>
                      <a:noFill/>
                    </a:lnR>
                    <a:lnT>
                      <a:noFill/>
                    </a:lnT>
                    <a:lnB>
                      <a:noFill/>
                    </a:lnB>
                  </a:tcPr>
                </a:tc>
                <a:extLst>
                  <a:ext uri="{0D108BD9-81ED-4DB2-BD59-A6C34878D82A}">
                    <a16:rowId xmlns:a16="http://schemas.microsoft.com/office/drawing/2014/main" val="4178381051"/>
                  </a:ext>
                </a:extLst>
              </a:tr>
              <a:tr h="112838">
                <a:tc>
                  <a:txBody>
                    <a:bodyPr/>
                    <a:lstStyle/>
                    <a:p>
                      <a:pPr algn="l" rtl="0" fontAlgn="b"/>
                      <a:r>
                        <a:rPr lang="en-US" sz="700" b="0" i="0" u="none" strike="noStrike">
                          <a:solidFill>
                            <a:srgbClr val="000000"/>
                          </a:solidFill>
                          <a:effectLst/>
                          <a:latin typeface="Arial" panose="020B0604020202020204" pitchFamily="34" charset="0"/>
                        </a:rPr>
                        <a:t>Currency effect on operating activities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0,04 </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(9,43)</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0,09</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3,42</a:t>
                      </a:r>
                    </a:p>
                  </a:txBody>
                  <a:tcPr marL="5707" marR="5707" marT="5707" marB="0" anchor="b">
                    <a:lnL>
                      <a:noFill/>
                    </a:lnL>
                    <a:lnR>
                      <a:noFill/>
                    </a:lnR>
                    <a:lnT>
                      <a:noFill/>
                    </a:lnT>
                    <a:lnB>
                      <a:noFill/>
                    </a:lnB>
                  </a:tcPr>
                </a:tc>
                <a:extLst>
                  <a:ext uri="{0D108BD9-81ED-4DB2-BD59-A6C34878D82A}">
                    <a16:rowId xmlns:a16="http://schemas.microsoft.com/office/drawing/2014/main" val="134746272"/>
                  </a:ext>
                </a:extLst>
              </a:tr>
              <a:tr h="112838">
                <a:tc>
                  <a:txBody>
                    <a:bodyPr/>
                    <a:lstStyle/>
                    <a:p>
                      <a:pPr algn="l" rtl="0" fontAlgn="b"/>
                      <a:r>
                        <a:rPr lang="en-US" sz="700" b="0" i="0" u="none" strike="noStrike">
                          <a:solidFill>
                            <a:srgbClr val="000000"/>
                          </a:solidFill>
                          <a:effectLst/>
                          <a:latin typeface="Arial" panose="020B0604020202020204" pitchFamily="34" charset="0"/>
                        </a:rPr>
                        <a:t>Results of investment activities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(16,02)</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(28,55)</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5,88</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-28,49</a:t>
                      </a:r>
                    </a:p>
                  </a:txBody>
                  <a:tcPr marL="5707" marR="5707" marT="5707" marB="0" anchor="b">
                    <a:lnL>
                      <a:noFill/>
                    </a:lnL>
                    <a:lnR>
                      <a:noFill/>
                    </a:lnR>
                    <a:lnT>
                      <a:noFill/>
                    </a:lnT>
                    <a:lnB>
                      <a:noFill/>
                    </a:lnB>
                  </a:tcPr>
                </a:tc>
                <a:extLst>
                  <a:ext uri="{0D108BD9-81ED-4DB2-BD59-A6C34878D82A}">
                    <a16:rowId xmlns:a16="http://schemas.microsoft.com/office/drawing/2014/main" val="1946682859"/>
                  </a:ext>
                </a:extLst>
              </a:tr>
              <a:tr h="112838">
                <a:tc>
                  <a:txBody>
                    <a:bodyPr/>
                    <a:lstStyle/>
                    <a:p>
                      <a:pPr algn="l" rtl="0" fontAlgn="b"/>
                      <a:r>
                        <a:rPr lang="en-US" sz="700" b="0" i="0" u="none" strike="noStrike">
                          <a:solidFill>
                            <a:srgbClr val="000000"/>
                          </a:solidFill>
                          <a:effectLst/>
                          <a:latin typeface="Arial" panose="020B0604020202020204" pitchFamily="34" charset="0"/>
                        </a:rPr>
                        <a:t>Interest and other expenses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175,03 </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227,91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245,98</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397,15</a:t>
                      </a:r>
                    </a:p>
                  </a:txBody>
                  <a:tcPr marL="5707" marR="5707" marT="5707" marB="0" anchor="b">
                    <a:lnL>
                      <a:noFill/>
                    </a:lnL>
                    <a:lnR>
                      <a:noFill/>
                    </a:lnR>
                    <a:lnT>
                      <a:noFill/>
                    </a:lnT>
                    <a:lnB>
                      <a:noFill/>
                    </a:lnB>
                  </a:tcPr>
                </a:tc>
                <a:extLst>
                  <a:ext uri="{0D108BD9-81ED-4DB2-BD59-A6C34878D82A}">
                    <a16:rowId xmlns:a16="http://schemas.microsoft.com/office/drawing/2014/main" val="503639720"/>
                  </a:ext>
                </a:extLst>
              </a:tr>
              <a:tr h="245284">
                <a:tc>
                  <a:txBody>
                    <a:bodyPr/>
                    <a:lstStyle/>
                    <a:p>
                      <a:pPr algn="l" rtl="0" fontAlgn="b"/>
                      <a:r>
                        <a:rPr lang="en-US" sz="700" b="0" i="1" u="none" strike="noStrike">
                          <a:solidFill>
                            <a:srgbClr val="000000"/>
                          </a:solidFill>
                          <a:effectLst/>
                          <a:latin typeface="Arial" panose="020B0604020202020204" pitchFamily="34" charset="0"/>
                        </a:rPr>
                        <a:t>Plus/minus changes in working capital</a:t>
                      </a:r>
                    </a:p>
                  </a:txBody>
                  <a:tcPr marL="5707" marR="5707" marT="5707" marB="0" anchor="b">
                    <a:lnL>
                      <a:noFill/>
                    </a:lnL>
                    <a:lnR>
                      <a:noFill/>
                    </a:lnR>
                    <a:lnT>
                      <a:noFill/>
                    </a:lnT>
                    <a:lnB>
                      <a:noFill/>
                    </a:lnB>
                  </a:tcPr>
                </a:tc>
                <a:tc>
                  <a:txBody>
                    <a:bodyPr/>
                    <a:lstStyle/>
                    <a:p>
                      <a:pPr algn="ctr" fontAlgn="b"/>
                      <a:endParaRPr lang="el-GR" sz="700" b="0" i="0" u="none" strike="noStrike">
                        <a:solidFill>
                          <a:srgbClr val="000000"/>
                        </a:solidFill>
                        <a:effectLst/>
                        <a:latin typeface="Calibri" panose="020F0502020204030204" pitchFamily="34" charset="0"/>
                      </a:endParaRPr>
                    </a:p>
                  </a:txBody>
                  <a:tcPr marL="5707" marR="5707" marT="5707" marB="0" anchor="b">
                    <a:lnL>
                      <a:noFill/>
                    </a:lnL>
                    <a:lnR>
                      <a:noFill/>
                    </a:lnR>
                    <a:lnT>
                      <a:noFill/>
                    </a:lnT>
                    <a:lnB>
                      <a:noFill/>
                    </a:lnB>
                  </a:tcPr>
                </a:tc>
                <a:tc>
                  <a:txBody>
                    <a:bodyPr/>
                    <a:lstStyle/>
                    <a:p>
                      <a:pPr algn="ctr" fontAlgn="b"/>
                      <a:r>
                        <a:rPr lang="el-GR" sz="700" b="0" i="0" u="none" strike="noStrike">
                          <a:solidFill>
                            <a:srgbClr val="000000"/>
                          </a:solidFill>
                          <a:effectLst/>
                          <a:latin typeface="Calibri" panose="020F050202020403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fontAlgn="b"/>
                      <a:endParaRPr lang="el-GR" sz="1400" b="0" i="0" u="none" strike="noStrike">
                        <a:solidFill>
                          <a:srgbClr val="000000"/>
                        </a:solidFill>
                        <a:effectLst/>
                        <a:latin typeface="Arial" panose="020B0604020202020204" pitchFamily="34" charset="0"/>
                      </a:endParaRP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1400" b="0" i="0" u="none" strike="noStrike">
                        <a:solidFill>
                          <a:srgbClr val="000000"/>
                        </a:solidFill>
                        <a:effectLst/>
                        <a:latin typeface="Arial" panose="020B0604020202020204" pitchFamily="34" charset="0"/>
                      </a:endParaRPr>
                    </a:p>
                  </a:txBody>
                  <a:tcPr marL="5707" marR="5707" marT="5707" marB="0" anchor="b">
                    <a:lnL>
                      <a:noFill/>
                    </a:lnL>
                    <a:lnR>
                      <a:noFill/>
                    </a:lnR>
                    <a:lnT>
                      <a:noFill/>
                    </a:lnT>
                    <a:lnB>
                      <a:noFill/>
                    </a:lnB>
                  </a:tcPr>
                </a:tc>
                <a:extLst>
                  <a:ext uri="{0D108BD9-81ED-4DB2-BD59-A6C34878D82A}">
                    <a16:rowId xmlns:a16="http://schemas.microsoft.com/office/drawing/2014/main" val="2663440319"/>
                  </a:ext>
                </a:extLst>
              </a:tr>
              <a:tr h="112838">
                <a:tc>
                  <a:txBody>
                    <a:bodyPr/>
                    <a:lstStyle/>
                    <a:p>
                      <a:pPr algn="l" rtl="0" fontAlgn="b"/>
                      <a:r>
                        <a:rPr lang="en-US" sz="700" b="0" i="0" u="none" strike="noStrike">
                          <a:solidFill>
                            <a:srgbClr val="000000"/>
                          </a:solidFill>
                          <a:effectLst/>
                          <a:latin typeface="Arial" panose="020B0604020202020204" pitchFamily="34" charset="0"/>
                        </a:rPr>
                        <a:t>Change in invetory</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10,34 </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(15,17)</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7,17</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13,82</a:t>
                      </a:r>
                    </a:p>
                  </a:txBody>
                  <a:tcPr marL="5707" marR="5707" marT="5707" marB="0" anchor="b">
                    <a:lnL>
                      <a:noFill/>
                    </a:lnL>
                    <a:lnR>
                      <a:noFill/>
                    </a:lnR>
                    <a:lnT>
                      <a:noFill/>
                    </a:lnT>
                    <a:lnB>
                      <a:noFill/>
                    </a:lnB>
                  </a:tcPr>
                </a:tc>
                <a:extLst>
                  <a:ext uri="{0D108BD9-81ED-4DB2-BD59-A6C34878D82A}">
                    <a16:rowId xmlns:a16="http://schemas.microsoft.com/office/drawing/2014/main" val="281407874"/>
                  </a:ext>
                </a:extLst>
              </a:tr>
              <a:tr h="112838">
                <a:tc>
                  <a:txBody>
                    <a:bodyPr/>
                    <a:lstStyle/>
                    <a:p>
                      <a:pPr algn="l" rtl="0" fontAlgn="b"/>
                      <a:r>
                        <a:rPr lang="en-US" sz="700" b="0" i="0" u="none" strike="noStrike">
                          <a:solidFill>
                            <a:srgbClr val="000000"/>
                          </a:solidFill>
                          <a:effectLst/>
                          <a:latin typeface="Arial" panose="020B0604020202020204" pitchFamily="34" charset="0"/>
                        </a:rPr>
                        <a:t>Change in assets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1.609,00 </a:t>
                      </a:r>
                    </a:p>
                  </a:txBody>
                  <a:tcPr marL="5707" marR="5707" marT="5707" marB="0" anchor="b">
                    <a:lnL>
                      <a:noFill/>
                    </a:lnL>
                    <a:lnR>
                      <a:noFill/>
                    </a:lnR>
                    <a:lnT>
                      <a:noFill/>
                    </a:lnT>
                    <a:lnB>
                      <a:noFill/>
                    </a:lnB>
                  </a:tcPr>
                </a:tc>
                <a:tc>
                  <a:txBody>
                    <a:bodyPr/>
                    <a:lstStyle/>
                    <a:p>
                      <a:pPr algn="ctr" fontAlgn="b"/>
                      <a:r>
                        <a:rPr lang="el-GR" sz="800" b="0" i="0" u="none" strike="noStrike" dirty="0">
                          <a:solidFill>
                            <a:srgbClr val="000000"/>
                          </a:solidFill>
                          <a:effectLst/>
                          <a:latin typeface="Arial" panose="020B0604020202020204" pitchFamily="34" charset="0"/>
                        </a:rPr>
                        <a:t>(324,32)</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34,26</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-994</a:t>
                      </a:r>
                    </a:p>
                  </a:txBody>
                  <a:tcPr marL="5707" marR="5707" marT="5707" marB="0" anchor="b">
                    <a:lnL>
                      <a:noFill/>
                    </a:lnL>
                    <a:lnR>
                      <a:noFill/>
                    </a:lnR>
                    <a:lnT>
                      <a:noFill/>
                    </a:lnT>
                    <a:lnB>
                      <a:noFill/>
                    </a:lnB>
                  </a:tcPr>
                </a:tc>
                <a:extLst>
                  <a:ext uri="{0D108BD9-81ED-4DB2-BD59-A6C34878D82A}">
                    <a16:rowId xmlns:a16="http://schemas.microsoft.com/office/drawing/2014/main" val="1065248642"/>
                  </a:ext>
                </a:extLst>
              </a:tr>
              <a:tr h="112838">
                <a:tc>
                  <a:txBody>
                    <a:bodyPr/>
                    <a:lstStyle/>
                    <a:p>
                      <a:pPr algn="l" rtl="0" fontAlgn="b"/>
                      <a:r>
                        <a:rPr lang="en-US" sz="700" b="0" i="0" u="none" strike="noStrike">
                          <a:solidFill>
                            <a:srgbClr val="000000"/>
                          </a:solidFill>
                          <a:effectLst/>
                          <a:latin typeface="Arial" panose="020B0604020202020204" pitchFamily="34" charset="0"/>
                        </a:rPr>
                        <a:t>Change in liabilities-excluding loans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(1.429,81)</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1.722,30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-1.102,57</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-68</a:t>
                      </a:r>
                    </a:p>
                  </a:txBody>
                  <a:tcPr marL="5707" marR="5707" marT="5707" marB="0" anchor="b">
                    <a:lnL>
                      <a:noFill/>
                    </a:lnL>
                    <a:lnR>
                      <a:noFill/>
                    </a:lnR>
                    <a:lnT>
                      <a:noFill/>
                    </a:lnT>
                    <a:lnB>
                      <a:noFill/>
                    </a:lnB>
                  </a:tcPr>
                </a:tc>
                <a:extLst>
                  <a:ext uri="{0D108BD9-81ED-4DB2-BD59-A6C34878D82A}">
                    <a16:rowId xmlns:a16="http://schemas.microsoft.com/office/drawing/2014/main" val="3295961306"/>
                  </a:ext>
                </a:extLst>
              </a:tr>
              <a:tr h="205508">
                <a:tc>
                  <a:txBody>
                    <a:bodyPr/>
                    <a:lstStyle/>
                    <a:p>
                      <a:pPr algn="l" rtl="0" fontAlgn="b"/>
                      <a:r>
                        <a:rPr lang="en-US" sz="700" b="0" i="0" u="none" strike="noStrike">
                          <a:solidFill>
                            <a:srgbClr val="000000"/>
                          </a:solidFill>
                          <a:effectLst/>
                          <a:latin typeface="Arial" panose="020B0604020202020204" pitchFamily="34" charset="0"/>
                        </a:rPr>
                        <a:t>(Minus):</a:t>
                      </a:r>
                    </a:p>
                  </a:txBody>
                  <a:tcPr marL="5707" marR="5707" marT="5707" marB="0" anchor="b">
                    <a:lnL>
                      <a:noFill/>
                    </a:lnL>
                    <a:lnR>
                      <a:noFill/>
                    </a:lnR>
                    <a:lnT>
                      <a:noFill/>
                    </a:lnT>
                    <a:lnB>
                      <a:noFill/>
                    </a:lnB>
                  </a:tcPr>
                </a:tc>
                <a:tc>
                  <a:txBody>
                    <a:bodyPr/>
                    <a:lstStyle/>
                    <a:p>
                      <a:pPr algn="ctr" fontAlgn="b"/>
                      <a:endParaRPr lang="el-GR" sz="800" b="0" i="0" u="none" strike="noStrike">
                        <a:solidFill>
                          <a:srgbClr val="000000"/>
                        </a:solidFill>
                        <a:effectLst/>
                        <a:latin typeface="Arial" panose="020B0604020202020204" pitchFamily="34" charset="0"/>
                      </a:endParaRP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fontAlgn="b"/>
                      <a:endParaRPr lang="el-GR" sz="1400" b="0" i="0" u="none" strike="noStrike">
                        <a:solidFill>
                          <a:srgbClr val="000000"/>
                        </a:solidFill>
                        <a:effectLst/>
                        <a:latin typeface="Arial" panose="020B0604020202020204" pitchFamily="34" charset="0"/>
                      </a:endParaRP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1400" b="0" i="0" u="none" strike="noStrike">
                        <a:solidFill>
                          <a:srgbClr val="000000"/>
                        </a:solidFill>
                        <a:effectLst/>
                        <a:latin typeface="Arial" panose="020B0604020202020204" pitchFamily="34" charset="0"/>
                      </a:endParaRPr>
                    </a:p>
                  </a:txBody>
                  <a:tcPr marL="5707" marR="5707" marT="5707" marB="0" anchor="b">
                    <a:lnL>
                      <a:noFill/>
                    </a:lnL>
                    <a:lnR>
                      <a:noFill/>
                    </a:lnR>
                    <a:lnT>
                      <a:noFill/>
                    </a:lnT>
                    <a:lnB>
                      <a:noFill/>
                    </a:lnB>
                  </a:tcPr>
                </a:tc>
                <a:extLst>
                  <a:ext uri="{0D108BD9-81ED-4DB2-BD59-A6C34878D82A}">
                    <a16:rowId xmlns:a16="http://schemas.microsoft.com/office/drawing/2014/main" val="4127363233"/>
                  </a:ext>
                </a:extLst>
              </a:tr>
              <a:tr h="112838">
                <a:tc>
                  <a:txBody>
                    <a:bodyPr/>
                    <a:lstStyle/>
                    <a:p>
                      <a:pPr algn="l" rtl="0" fontAlgn="b"/>
                      <a:r>
                        <a:rPr lang="en-US" sz="700" b="0" i="0" u="none" strike="noStrike">
                          <a:solidFill>
                            <a:srgbClr val="000000"/>
                          </a:solidFill>
                          <a:effectLst/>
                          <a:latin typeface="Arial" panose="020B0604020202020204" pitchFamily="34" charset="0"/>
                        </a:rPr>
                        <a:t>Interest and other expenses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(121,21)</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(203,95)</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-283,69</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-344,05</a:t>
                      </a:r>
                    </a:p>
                  </a:txBody>
                  <a:tcPr marL="5707" marR="5707" marT="5707" marB="0" anchor="b">
                    <a:lnL>
                      <a:noFill/>
                    </a:lnL>
                    <a:lnR>
                      <a:noFill/>
                    </a:lnR>
                    <a:lnT>
                      <a:noFill/>
                    </a:lnT>
                    <a:lnB>
                      <a:noFill/>
                    </a:lnB>
                  </a:tcPr>
                </a:tc>
                <a:extLst>
                  <a:ext uri="{0D108BD9-81ED-4DB2-BD59-A6C34878D82A}">
                    <a16:rowId xmlns:a16="http://schemas.microsoft.com/office/drawing/2014/main" val="2211973196"/>
                  </a:ext>
                </a:extLst>
              </a:tr>
              <a:tr h="112838">
                <a:tc>
                  <a:txBody>
                    <a:bodyPr/>
                    <a:lstStyle/>
                    <a:p>
                      <a:pPr algn="l" rtl="0" fontAlgn="b"/>
                      <a:r>
                        <a:rPr lang="en-US" sz="700" b="0" i="0" u="none" strike="noStrike">
                          <a:solidFill>
                            <a:srgbClr val="000000"/>
                          </a:solidFill>
                          <a:effectLst/>
                          <a:latin typeface="Arial" panose="020B0604020202020204" pitchFamily="34" charset="0"/>
                        </a:rPr>
                        <a:t>Taxes paid</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a:solidFill>
                            <a:srgbClr val="000000"/>
                          </a:solidFill>
                          <a:effectLst/>
                          <a:latin typeface="Arial" panose="020B0604020202020204" pitchFamily="34" charset="0"/>
                        </a:rPr>
                        <a:t>(5,21)</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a:solidFill>
                            <a:srgbClr val="000000"/>
                          </a:solidFill>
                          <a:effectLst/>
                          <a:latin typeface="Arial" panose="020B0604020202020204" pitchFamily="34" charset="0"/>
                        </a:rPr>
                        <a:t>(47,20)</a:t>
                      </a:r>
                    </a:p>
                  </a:txBody>
                  <a:tcPr marL="5707" marR="5707" marT="570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0" i="0" u="none" strike="noStrike" dirty="0">
                          <a:solidFill>
                            <a:srgbClr val="000000"/>
                          </a:solidFill>
                          <a:effectLst/>
                          <a:latin typeface="Arial" panose="020B0604020202020204" pitchFamily="34" charset="0"/>
                        </a:rPr>
                        <a:t>-52,64</a:t>
                      </a:r>
                    </a:p>
                  </a:txBody>
                  <a:tcPr marL="5707" marR="5707" marT="570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700" b="0" i="0" u="none" strike="noStrike">
                          <a:solidFill>
                            <a:srgbClr val="000000"/>
                          </a:solidFill>
                          <a:effectLst/>
                          <a:latin typeface="Arial" panose="020B0604020202020204" pitchFamily="34" charset="0"/>
                        </a:rPr>
                        <a:t>-58,06</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036217"/>
                  </a:ext>
                </a:extLst>
              </a:tr>
              <a:tr h="119327">
                <a:tc>
                  <a:txBody>
                    <a:bodyPr/>
                    <a:lstStyle/>
                    <a:p>
                      <a:pPr algn="l" rtl="0" fontAlgn="b"/>
                      <a:r>
                        <a:rPr lang="en-US" sz="700" b="1" i="1" u="none" strike="noStrike">
                          <a:solidFill>
                            <a:srgbClr val="000000"/>
                          </a:solidFill>
                          <a:effectLst/>
                          <a:latin typeface="Arial" panose="020B0604020202020204" pitchFamily="34" charset="0"/>
                        </a:rPr>
                        <a:t>Cash flows from operating activities</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l-GR" sz="800" b="1" i="0" u="none" strike="noStrike">
                          <a:solidFill>
                            <a:srgbClr val="000000"/>
                          </a:solidFill>
                          <a:effectLst/>
                          <a:latin typeface="Arial" panose="020B0604020202020204" pitchFamily="34" charset="0"/>
                        </a:rPr>
                        <a:t>1.683,04 </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l-GR" sz="800" b="1" i="0" u="none" strike="noStrike">
                          <a:solidFill>
                            <a:srgbClr val="000000"/>
                          </a:solidFill>
                          <a:effectLst/>
                          <a:latin typeface="Arial" panose="020B0604020202020204" pitchFamily="34" charset="0"/>
                        </a:rPr>
                        <a:t>3.188,78 </a:t>
                      </a:r>
                    </a:p>
                  </a:txBody>
                  <a:tcPr marL="5707" marR="5707" marT="57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1" i="0" u="none" strike="noStrike">
                          <a:solidFill>
                            <a:srgbClr val="000000"/>
                          </a:solidFill>
                          <a:effectLst/>
                          <a:latin typeface="Arial" panose="020B0604020202020204" pitchFamily="34" charset="0"/>
                        </a:rPr>
                        <a:t>1.079,60</a:t>
                      </a:r>
                    </a:p>
                  </a:txBody>
                  <a:tcPr marL="5707" marR="5707" marT="57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700" b="1" i="0" u="none" strike="noStrike">
                          <a:solidFill>
                            <a:srgbClr val="000000"/>
                          </a:solidFill>
                          <a:effectLst/>
                          <a:latin typeface="Arial" panose="020B0604020202020204" pitchFamily="34" charset="0"/>
                        </a:rPr>
                        <a:t>2.173,29</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22363196"/>
                  </a:ext>
                </a:extLst>
              </a:tr>
              <a:tr h="119327">
                <a:tc>
                  <a:txBody>
                    <a:bodyPr/>
                    <a:lstStyle/>
                    <a:p>
                      <a:pPr algn="l" rtl="0" fontAlgn="b"/>
                      <a:r>
                        <a:rPr lang="en-US" sz="700" b="1" i="0" u="none" strike="noStrike">
                          <a:solidFill>
                            <a:srgbClr val="000000"/>
                          </a:solidFill>
                          <a:effectLst/>
                          <a:latin typeface="Arial" panose="020B0604020202020204" pitchFamily="34" charset="0"/>
                        </a:rPr>
                        <a:t>Investing activities</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056649"/>
                  </a:ext>
                </a:extLst>
              </a:tr>
              <a:tr h="318206">
                <a:tc>
                  <a:txBody>
                    <a:bodyPr/>
                    <a:lstStyle/>
                    <a:p>
                      <a:pPr algn="l" rtl="0" fontAlgn="b"/>
                      <a:r>
                        <a:rPr lang="en-US" sz="700" b="0" i="0" u="none" strike="noStrike">
                          <a:solidFill>
                            <a:srgbClr val="000000"/>
                          </a:solidFill>
                          <a:effectLst/>
                          <a:latin typeface="Arial" panose="020B0604020202020204" pitchFamily="34" charset="0"/>
                        </a:rPr>
                        <a:t>Acquisitions of subsidiaries, associates, joint ventures and other investments</a:t>
                      </a: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800" b="0" i="0" u="none" strike="noStrike">
                          <a:solidFill>
                            <a:srgbClr val="000000"/>
                          </a:solidFill>
                          <a:effectLst/>
                          <a:latin typeface="Arial" panose="020B0604020202020204" pitchFamily="34" charset="0"/>
                        </a:rPr>
                        <a:t>(64,38)</a:t>
                      </a:r>
                    </a:p>
                  </a:txBody>
                  <a:tcPr marL="5707" marR="5707" marT="57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-6,77</a:t>
                      </a:r>
                    </a:p>
                  </a:txBody>
                  <a:tcPr marL="5707" marR="5707" marT="57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l-GR" sz="700" b="0" i="0" u="none" strike="noStrike">
                          <a:solidFill>
                            <a:srgbClr val="000000"/>
                          </a:solidFill>
                          <a:effectLst/>
                          <a:latin typeface="Arial" panose="020B0604020202020204" pitchFamily="34" charset="0"/>
                        </a:rPr>
                        <a:t>-1.000,00</a:t>
                      </a: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76765525"/>
                  </a:ext>
                </a:extLst>
              </a:tr>
              <a:tr h="112838">
                <a:tc>
                  <a:txBody>
                    <a:bodyPr/>
                    <a:lstStyle/>
                    <a:p>
                      <a:pPr algn="l" rtl="0" fontAlgn="b"/>
                      <a:r>
                        <a:rPr lang="en-US" sz="700" b="0" i="0" u="none" strike="noStrike">
                          <a:solidFill>
                            <a:srgbClr val="000000"/>
                          </a:solidFill>
                          <a:effectLst/>
                          <a:latin typeface="Arial" panose="020B0604020202020204" pitchFamily="34" charset="0"/>
                        </a:rPr>
                        <a:t>Purchase of fixed and intangible assets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(1.007,80)</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(251,33)</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-587,55</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-493,89</a:t>
                      </a:r>
                    </a:p>
                  </a:txBody>
                  <a:tcPr marL="5707" marR="5707" marT="5707" marB="0" anchor="b">
                    <a:lnL>
                      <a:noFill/>
                    </a:lnL>
                    <a:lnR>
                      <a:noFill/>
                    </a:lnR>
                    <a:lnT>
                      <a:noFill/>
                    </a:lnT>
                    <a:lnB>
                      <a:noFill/>
                    </a:lnB>
                  </a:tcPr>
                </a:tc>
                <a:extLst>
                  <a:ext uri="{0D108BD9-81ED-4DB2-BD59-A6C34878D82A}">
                    <a16:rowId xmlns:a16="http://schemas.microsoft.com/office/drawing/2014/main" val="3420640205"/>
                  </a:ext>
                </a:extLst>
              </a:tr>
              <a:tr h="212138">
                <a:tc>
                  <a:txBody>
                    <a:bodyPr/>
                    <a:lstStyle/>
                    <a:p>
                      <a:pPr algn="l" rtl="0" fontAlgn="b"/>
                      <a:r>
                        <a:rPr lang="en-US" sz="700" b="0" i="0" u="none" strike="noStrike">
                          <a:solidFill>
                            <a:srgbClr val="000000"/>
                          </a:solidFill>
                          <a:effectLst/>
                          <a:latin typeface="Arial" panose="020B0604020202020204" pitchFamily="34" charset="0"/>
                        </a:rPr>
                        <a:t>Proceeds from sale of fixed and intangible assets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a:noFill/>
                    </a:lnR>
                    <a:lnT>
                      <a:noFill/>
                    </a:lnT>
                    <a:lnB>
                      <a:noFill/>
                    </a:lnB>
                  </a:tcPr>
                </a:tc>
                <a:tc>
                  <a:txBody>
                    <a:bodyPr/>
                    <a:lstStyle/>
                    <a:p>
                      <a:pPr algn="ctr" fontAlgn="b"/>
                      <a:r>
                        <a:rPr lang="el-GR" sz="800" b="0" i="0" u="none" strike="noStrike" dirty="0">
                          <a:solidFill>
                            <a:srgbClr val="000000"/>
                          </a:solidFill>
                          <a:effectLst/>
                          <a:latin typeface="Arial" panose="020B0604020202020204" pitchFamily="34" charset="0"/>
                        </a:rPr>
                        <a:t>2,00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18,26</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8</a:t>
                      </a:r>
                    </a:p>
                  </a:txBody>
                  <a:tcPr marL="5707" marR="5707" marT="5707" marB="0" anchor="b">
                    <a:lnL>
                      <a:noFill/>
                    </a:lnL>
                    <a:lnR>
                      <a:noFill/>
                    </a:lnR>
                    <a:lnT>
                      <a:noFill/>
                    </a:lnT>
                    <a:lnB>
                      <a:noFill/>
                    </a:lnB>
                  </a:tcPr>
                </a:tc>
                <a:extLst>
                  <a:ext uri="{0D108BD9-81ED-4DB2-BD59-A6C34878D82A}">
                    <a16:rowId xmlns:a16="http://schemas.microsoft.com/office/drawing/2014/main" val="864118535"/>
                  </a:ext>
                </a:extLst>
              </a:tr>
              <a:tr h="112838">
                <a:tc>
                  <a:txBody>
                    <a:bodyPr/>
                    <a:lstStyle/>
                    <a:p>
                      <a:pPr algn="l" rtl="0" fontAlgn="b"/>
                      <a:r>
                        <a:rPr lang="en-US" sz="700" b="0" i="0" u="none" strike="noStrike" dirty="0">
                          <a:solidFill>
                            <a:schemeClr val="tx1"/>
                          </a:solidFill>
                          <a:effectLst/>
                          <a:latin typeface="Arial" panose="020B0604020202020204" pitchFamily="34" charset="0"/>
                        </a:rPr>
                        <a:t>Interest payments received</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14,32 </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25,97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19,01</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54,62</a:t>
                      </a:r>
                    </a:p>
                  </a:txBody>
                  <a:tcPr marL="5707" marR="5707" marT="5707" marB="0" anchor="b">
                    <a:lnL>
                      <a:noFill/>
                    </a:lnL>
                    <a:lnR>
                      <a:noFill/>
                    </a:lnR>
                    <a:lnT>
                      <a:noFill/>
                    </a:lnT>
                    <a:lnB>
                      <a:noFill/>
                    </a:lnB>
                  </a:tcPr>
                </a:tc>
                <a:extLst>
                  <a:ext uri="{0D108BD9-81ED-4DB2-BD59-A6C34878D82A}">
                    <a16:rowId xmlns:a16="http://schemas.microsoft.com/office/drawing/2014/main" val="1417286886"/>
                  </a:ext>
                </a:extLst>
              </a:tr>
              <a:tr h="112838">
                <a:tc>
                  <a:txBody>
                    <a:bodyPr/>
                    <a:lstStyle/>
                    <a:p>
                      <a:pPr algn="l" fontAlgn="b"/>
                      <a:r>
                        <a:rPr lang="en-US" sz="700" b="0" i="0" u="none" strike="noStrike">
                          <a:solidFill>
                            <a:srgbClr val="000000"/>
                          </a:solidFill>
                          <a:effectLst/>
                          <a:latin typeface="Calibri" panose="020F0502020204030204" pitchFamily="34" charset="0"/>
                        </a:rPr>
                        <a:t>Proceeds from Grants </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1,88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fontAlgn="b"/>
                      <a:endParaRPr lang="el-GR" sz="700" b="0" i="0" u="none" strike="noStrike">
                        <a:solidFill>
                          <a:srgbClr val="000000"/>
                        </a:solidFill>
                        <a:effectLst/>
                        <a:latin typeface="Calibri" panose="020F0502020204030204" pitchFamily="34" charset="0"/>
                      </a:endParaRP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l-GR" sz="700" b="0" i="0" u="none" strike="noStrike">
                        <a:solidFill>
                          <a:srgbClr val="000000"/>
                        </a:solidFill>
                        <a:effectLst/>
                        <a:latin typeface="Calibri" panose="020F0502020204030204" pitchFamily="34" charset="0"/>
                      </a:endParaRPr>
                    </a:p>
                  </a:txBody>
                  <a:tcPr marL="5707" marR="5707" marT="5707" marB="0" anchor="b">
                    <a:lnL>
                      <a:noFill/>
                    </a:lnL>
                    <a:lnR>
                      <a:noFill/>
                    </a:lnR>
                    <a:lnT>
                      <a:noFill/>
                    </a:lnT>
                    <a:lnB>
                      <a:noFill/>
                    </a:lnB>
                  </a:tcPr>
                </a:tc>
                <a:extLst>
                  <a:ext uri="{0D108BD9-81ED-4DB2-BD59-A6C34878D82A}">
                    <a16:rowId xmlns:a16="http://schemas.microsoft.com/office/drawing/2014/main" val="3185260006"/>
                  </a:ext>
                </a:extLst>
              </a:tr>
              <a:tr h="112838">
                <a:tc>
                  <a:txBody>
                    <a:bodyPr/>
                    <a:lstStyle/>
                    <a:p>
                      <a:pPr algn="l" rtl="0" fontAlgn="b"/>
                      <a:r>
                        <a:rPr lang="en-US" sz="700" b="0" i="0" u="none" strike="noStrike">
                          <a:solidFill>
                            <a:srgbClr val="000000"/>
                          </a:solidFill>
                          <a:effectLst/>
                          <a:latin typeface="Arial" panose="020B0604020202020204" pitchFamily="34" charset="0"/>
                        </a:rPr>
                        <a:t>Other</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a:solidFill>
                            <a:srgbClr val="000000"/>
                          </a:solidFill>
                          <a:effectLst/>
                          <a:latin typeface="Arial" panose="020B0604020202020204" pitchFamily="34" charset="0"/>
                        </a:rPr>
                        <a:t>15,22 </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a:solidFill>
                            <a:srgbClr val="000000"/>
                          </a:solidFill>
                          <a:effectLst/>
                          <a:latin typeface="Arial" panose="020B0604020202020204" pitchFamily="34" charset="0"/>
                        </a:rPr>
                        <a:t>9,43 </a:t>
                      </a:r>
                    </a:p>
                  </a:txBody>
                  <a:tcPr marL="5707" marR="5707" marT="570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60,65</a:t>
                      </a:r>
                    </a:p>
                  </a:txBody>
                  <a:tcPr marL="5707" marR="5707" marT="570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700" b="0" i="0" u="none" strike="noStrike">
                          <a:solidFill>
                            <a:srgbClr val="000000"/>
                          </a:solidFill>
                          <a:effectLst/>
                          <a:latin typeface="Arial" panose="020B0604020202020204" pitchFamily="34" charset="0"/>
                        </a:rPr>
                        <a:t>-1,63</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04820"/>
                  </a:ext>
                </a:extLst>
              </a:tr>
              <a:tr h="119327">
                <a:tc>
                  <a:txBody>
                    <a:bodyPr/>
                    <a:lstStyle/>
                    <a:p>
                      <a:pPr algn="l" rtl="0" fontAlgn="b"/>
                      <a:r>
                        <a:rPr lang="en-US" sz="700" b="1" i="1" u="none" strike="noStrike">
                          <a:solidFill>
                            <a:srgbClr val="000000"/>
                          </a:solidFill>
                          <a:effectLst/>
                          <a:latin typeface="Arial" panose="020B0604020202020204" pitchFamily="34" charset="0"/>
                        </a:rPr>
                        <a:t>Cash flows from investing activities</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(978</a:t>
                      </a:r>
                      <a:r>
                        <a:rPr lang="el-GR" sz="800" b="1" i="0" u="none" strike="noStrike" dirty="0">
                          <a:solidFill>
                            <a:srgbClr val="000000"/>
                          </a:solidFill>
                          <a:effectLst/>
                          <a:latin typeface="Arial" panose="020B0604020202020204" pitchFamily="34" charset="0"/>
                        </a:rPr>
                        <a:t>,</a:t>
                      </a:r>
                      <a:r>
                        <a:rPr lang="en-US" sz="800" b="1" i="0" u="none" strike="noStrike" dirty="0">
                          <a:solidFill>
                            <a:srgbClr val="000000"/>
                          </a:solidFill>
                          <a:effectLst/>
                          <a:latin typeface="Arial" panose="020B0604020202020204" pitchFamily="34" charset="0"/>
                        </a:rPr>
                        <a:t>2</a:t>
                      </a:r>
                      <a:r>
                        <a:rPr lang="el-GR" sz="800" b="1" i="0" u="none" strike="noStrike" dirty="0">
                          <a:solidFill>
                            <a:srgbClr val="000000"/>
                          </a:solidFill>
                          <a:effectLst/>
                          <a:latin typeface="Arial" panose="020B0604020202020204" pitchFamily="34" charset="0"/>
                        </a:rPr>
                        <a:t>6</a:t>
                      </a:r>
                      <a:r>
                        <a:rPr lang="en-US" sz="800" b="1" i="0" u="none" strike="noStrike" dirty="0">
                          <a:solidFill>
                            <a:srgbClr val="000000"/>
                          </a:solidFill>
                          <a:effectLst/>
                          <a:latin typeface="Arial" panose="020B0604020202020204" pitchFamily="34" charset="0"/>
                        </a:rPr>
                        <a:t>)</a:t>
                      </a:r>
                      <a:r>
                        <a:rPr lang="el-GR" sz="800" b="1" i="0" u="none" strike="noStrike" dirty="0">
                          <a:solidFill>
                            <a:srgbClr val="000000"/>
                          </a:solidFill>
                          <a:effectLst/>
                          <a:latin typeface="Arial" panose="020B0604020202020204" pitchFamily="34" charset="0"/>
                        </a:rPr>
                        <a:t> </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a:t>
                      </a:r>
                      <a:r>
                        <a:rPr lang="el-GR" sz="800" b="1" i="0" u="none" strike="noStrike" dirty="0">
                          <a:solidFill>
                            <a:srgbClr val="000000"/>
                          </a:solidFill>
                          <a:effectLst/>
                          <a:latin typeface="Arial" panose="020B0604020202020204" pitchFamily="34" charset="0"/>
                        </a:rPr>
                        <a:t>2</a:t>
                      </a:r>
                      <a:r>
                        <a:rPr lang="en-US" sz="800" b="1" i="0" u="none" strike="noStrike" dirty="0">
                          <a:solidFill>
                            <a:srgbClr val="000000"/>
                          </a:solidFill>
                          <a:effectLst/>
                          <a:latin typeface="Arial" panose="020B0604020202020204" pitchFamily="34" charset="0"/>
                        </a:rPr>
                        <a:t>76</a:t>
                      </a:r>
                      <a:r>
                        <a:rPr lang="el-GR" sz="800" b="1" i="0" u="none" strike="noStrike" dirty="0">
                          <a:solidFill>
                            <a:srgbClr val="000000"/>
                          </a:solidFill>
                          <a:effectLst/>
                          <a:latin typeface="Arial" panose="020B0604020202020204" pitchFamily="34" charset="0"/>
                        </a:rPr>
                        <a:t>,</a:t>
                      </a:r>
                      <a:r>
                        <a:rPr lang="en-US" sz="800" b="1" i="0" u="none" strike="noStrike" dirty="0">
                          <a:solidFill>
                            <a:srgbClr val="000000"/>
                          </a:solidFill>
                          <a:effectLst/>
                          <a:latin typeface="Arial" panose="020B0604020202020204" pitchFamily="34" charset="0"/>
                        </a:rPr>
                        <a:t>43)</a:t>
                      </a:r>
                      <a:r>
                        <a:rPr lang="el-GR" sz="800" b="1" i="0" u="none" strike="noStrike" dirty="0">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1" i="0" u="none" strike="noStrike">
                          <a:solidFill>
                            <a:srgbClr val="000000"/>
                          </a:solidFill>
                          <a:effectLst/>
                          <a:latin typeface="Arial" panose="020B0604020202020204" pitchFamily="34" charset="0"/>
                        </a:rPr>
                        <a:t>-496,4</a:t>
                      </a:r>
                    </a:p>
                  </a:txBody>
                  <a:tcPr marL="5707" marR="5707" marT="57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700" b="1" i="0" u="none" strike="noStrike">
                          <a:solidFill>
                            <a:srgbClr val="000000"/>
                          </a:solidFill>
                          <a:effectLst/>
                          <a:latin typeface="Arial" panose="020B0604020202020204" pitchFamily="34" charset="0"/>
                        </a:rPr>
                        <a:t>-1.432,90</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14189350"/>
                  </a:ext>
                </a:extLst>
              </a:tr>
              <a:tr h="218767">
                <a:tc>
                  <a:txBody>
                    <a:bodyPr/>
                    <a:lstStyle/>
                    <a:p>
                      <a:pPr algn="l" rtl="0" fontAlgn="b"/>
                      <a:r>
                        <a:rPr lang="en-US" sz="700" b="1" i="0" u="none" strike="noStrike">
                          <a:solidFill>
                            <a:srgbClr val="000000"/>
                          </a:solidFill>
                          <a:effectLst/>
                          <a:latin typeface="Arial" panose="020B0604020202020204" pitchFamily="34" charset="0"/>
                        </a:rPr>
                        <a:t>Financing activities</a:t>
                      </a:r>
                    </a:p>
                  </a:txBody>
                  <a:tcPr marL="5707" marR="5707" marT="5707"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1400" b="0" i="0" u="none" strike="noStrike">
                          <a:solidFill>
                            <a:srgbClr val="000000"/>
                          </a:solidFill>
                          <a:effectLst/>
                          <a:latin typeface="Arial" panose="020B0604020202020204" pitchFamily="34" charset="0"/>
                        </a:rPr>
                        <a:t> </a:t>
                      </a:r>
                    </a:p>
                  </a:txBody>
                  <a:tcPr marL="5707" marR="5707" marT="5707"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400" b="0" i="0" u="none" strike="noStrike">
                          <a:solidFill>
                            <a:srgbClr val="000000"/>
                          </a:solidFill>
                          <a:effectLst/>
                          <a:latin typeface="Arial" panose="020B0604020202020204" pitchFamily="34" charset="0"/>
                        </a:rPr>
                        <a:t> </a:t>
                      </a:r>
                    </a:p>
                  </a:txBody>
                  <a:tcPr marL="5707" marR="5707" marT="5707"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334214"/>
                  </a:ext>
                </a:extLst>
              </a:tr>
              <a:tr h="112838">
                <a:tc>
                  <a:txBody>
                    <a:bodyPr/>
                    <a:lstStyle/>
                    <a:p>
                      <a:pPr algn="l" rtl="0" fontAlgn="b"/>
                      <a:r>
                        <a:rPr lang="en-US" sz="700" b="0" i="0" u="none" strike="noStrike">
                          <a:solidFill>
                            <a:srgbClr val="000000"/>
                          </a:solidFill>
                          <a:effectLst/>
                          <a:latin typeface="Arial" panose="020B0604020202020204" pitchFamily="34" charset="0"/>
                        </a:rPr>
                        <a:t>Proceeds from share capital increase</a:t>
                      </a:r>
                    </a:p>
                  </a:txBody>
                  <a:tcPr marL="5707" marR="5707" marT="57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l-GR" sz="800" b="0" i="0" u="none" strike="noStrike">
                        <a:solidFill>
                          <a:srgbClr val="000000"/>
                        </a:solidFill>
                        <a:effectLst/>
                        <a:latin typeface="Arial" panose="020B0604020202020204" pitchFamily="34" charset="0"/>
                      </a:endParaRP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rtl="0" fontAlgn="b"/>
                      <a:r>
                        <a:rPr lang="el-GR" sz="700" b="0" i="0" u="none" strike="noStrike" dirty="0">
                          <a:solidFill>
                            <a:srgbClr val="000000"/>
                          </a:solidFill>
                          <a:effectLst/>
                          <a:latin typeface="Arial" panose="020B0604020202020204" pitchFamily="34" charset="0"/>
                        </a:rPr>
                        <a:t>- </a:t>
                      </a:r>
                    </a:p>
                  </a:txBody>
                  <a:tcPr marL="5707" marR="5707" marT="570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l-GR" sz="700" b="0" i="0" u="none" strike="noStrike">
                          <a:solidFill>
                            <a:srgbClr val="000000"/>
                          </a:solidFill>
                          <a:effectLst/>
                          <a:latin typeface="Arial" panose="020B0604020202020204" pitchFamily="34" charset="0"/>
                        </a:rPr>
                        <a:t>98,65</a:t>
                      </a:r>
                    </a:p>
                  </a:txBody>
                  <a:tcPr marL="5707" marR="5707" marT="570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31612552"/>
                  </a:ext>
                </a:extLst>
              </a:tr>
              <a:tr h="112838">
                <a:tc>
                  <a:txBody>
                    <a:bodyPr/>
                    <a:lstStyle/>
                    <a:p>
                      <a:pPr algn="l" rtl="0" fontAlgn="b"/>
                      <a:r>
                        <a:rPr lang="en-US" sz="700" b="0" i="0" u="none" strike="noStrike">
                          <a:solidFill>
                            <a:srgbClr val="000000"/>
                          </a:solidFill>
                          <a:effectLst/>
                          <a:latin typeface="Arial" panose="020B0604020202020204" pitchFamily="34" charset="0"/>
                        </a:rPr>
                        <a:t>Share capital decrease payments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(446,20)</a:t>
                      </a:r>
                    </a:p>
                  </a:txBody>
                  <a:tcPr marL="5707" marR="5707" marT="5707" marB="0" anchor="b">
                    <a:lnL>
                      <a:noFill/>
                    </a:lnL>
                    <a:lnR>
                      <a:noFill/>
                    </a:lnR>
                    <a:lnT>
                      <a:noFill/>
                    </a:lnT>
                    <a:lnB>
                      <a:noFill/>
                    </a:lnB>
                  </a:tcPr>
                </a:tc>
                <a:tc>
                  <a:txBody>
                    <a:bodyPr/>
                    <a:lstStyle/>
                    <a:p>
                      <a:pPr algn="ctr" fontAlgn="b"/>
                      <a:r>
                        <a:rPr lang="el-GR" sz="800" b="0" i="0" u="none" strike="noStrike" dirty="0">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dirty="0">
                          <a:solidFill>
                            <a:srgbClr val="000000"/>
                          </a:solidFill>
                          <a:effectLst/>
                          <a:latin typeface="Arial" panose="020B0604020202020204" pitchFamily="34" charset="0"/>
                        </a:rPr>
                        <a:t>- </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-446,2</a:t>
                      </a:r>
                    </a:p>
                  </a:txBody>
                  <a:tcPr marL="5707" marR="5707" marT="5707" marB="0" anchor="b">
                    <a:lnL>
                      <a:noFill/>
                    </a:lnL>
                    <a:lnR>
                      <a:noFill/>
                    </a:lnR>
                    <a:lnT>
                      <a:noFill/>
                    </a:lnT>
                    <a:lnB>
                      <a:noFill/>
                    </a:lnB>
                  </a:tcPr>
                </a:tc>
                <a:extLst>
                  <a:ext uri="{0D108BD9-81ED-4DB2-BD59-A6C34878D82A}">
                    <a16:rowId xmlns:a16="http://schemas.microsoft.com/office/drawing/2014/main" val="3955453575"/>
                  </a:ext>
                </a:extLst>
              </a:tr>
              <a:tr h="112838">
                <a:tc>
                  <a:txBody>
                    <a:bodyPr/>
                    <a:lstStyle/>
                    <a:p>
                      <a:pPr algn="l" rtl="0" fontAlgn="b"/>
                      <a:r>
                        <a:rPr lang="en-US" sz="700" b="0" i="0" u="none" strike="noStrike">
                          <a:solidFill>
                            <a:srgbClr val="000000"/>
                          </a:solidFill>
                          <a:effectLst/>
                          <a:latin typeface="Arial" panose="020B0604020202020204" pitchFamily="34" charset="0"/>
                        </a:rPr>
                        <a:t>Treasury Shares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(35,86)</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-35,86</a:t>
                      </a:r>
                    </a:p>
                  </a:txBody>
                  <a:tcPr marL="5707" marR="5707" marT="5707" marB="0" anchor="b">
                    <a:lnL>
                      <a:noFill/>
                    </a:lnL>
                    <a:lnR>
                      <a:noFill/>
                    </a:lnR>
                    <a:lnT>
                      <a:noFill/>
                    </a:lnT>
                    <a:lnB>
                      <a:noFill/>
                    </a:lnB>
                  </a:tcPr>
                </a:tc>
                <a:extLst>
                  <a:ext uri="{0D108BD9-81ED-4DB2-BD59-A6C34878D82A}">
                    <a16:rowId xmlns:a16="http://schemas.microsoft.com/office/drawing/2014/main" val="4039303309"/>
                  </a:ext>
                </a:extLst>
              </a:tr>
              <a:tr h="112838">
                <a:tc>
                  <a:txBody>
                    <a:bodyPr/>
                    <a:lstStyle/>
                    <a:p>
                      <a:pPr algn="l" rtl="0" fontAlgn="b"/>
                      <a:r>
                        <a:rPr lang="en-US" sz="700" b="0" i="0" u="none" strike="noStrike">
                          <a:solidFill>
                            <a:srgbClr val="000000"/>
                          </a:solidFill>
                          <a:effectLst/>
                          <a:latin typeface="Arial" panose="020B0604020202020204" pitchFamily="34" charset="0"/>
                        </a:rPr>
                        <a:t>Debt issuances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95,41 </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3.803,29</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2.195,52</a:t>
                      </a:r>
                    </a:p>
                  </a:txBody>
                  <a:tcPr marL="5707" marR="5707" marT="5707" marB="0" anchor="b">
                    <a:lnL>
                      <a:noFill/>
                    </a:lnL>
                    <a:lnR>
                      <a:noFill/>
                    </a:lnR>
                    <a:lnT>
                      <a:noFill/>
                    </a:lnT>
                    <a:lnB>
                      <a:noFill/>
                    </a:lnB>
                  </a:tcPr>
                </a:tc>
                <a:extLst>
                  <a:ext uri="{0D108BD9-81ED-4DB2-BD59-A6C34878D82A}">
                    <a16:rowId xmlns:a16="http://schemas.microsoft.com/office/drawing/2014/main" val="3638842060"/>
                  </a:ext>
                </a:extLst>
              </a:tr>
              <a:tr h="112838">
                <a:tc>
                  <a:txBody>
                    <a:bodyPr/>
                    <a:lstStyle/>
                    <a:p>
                      <a:pPr algn="l" rtl="0" fontAlgn="b"/>
                      <a:r>
                        <a:rPr lang="en-US" sz="700" b="0" i="0" u="none" strike="noStrike">
                          <a:solidFill>
                            <a:srgbClr val="000000"/>
                          </a:solidFill>
                          <a:effectLst/>
                          <a:latin typeface="Arial" panose="020B0604020202020204" pitchFamily="34" charset="0"/>
                        </a:rPr>
                        <a:t>Loan repayments</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(480,38)</a:t>
                      </a:r>
                    </a:p>
                  </a:txBody>
                  <a:tcPr marL="5707" marR="5707" marT="5707" marB="0" anchor="b">
                    <a:lnL>
                      <a:noFill/>
                    </a:lnL>
                    <a:lnR>
                      <a:noFill/>
                    </a:lnR>
                    <a:lnT>
                      <a:noFill/>
                    </a:lnT>
                    <a:lnB>
                      <a:noFill/>
                    </a:lnB>
                  </a:tcPr>
                </a:tc>
                <a:tc>
                  <a:txBody>
                    <a:bodyPr/>
                    <a:lstStyle/>
                    <a:p>
                      <a:pPr algn="ctr" fontAlgn="b"/>
                      <a:r>
                        <a:rPr lang="el-GR" sz="800" b="0" i="0" u="none" strike="noStrike">
                          <a:solidFill>
                            <a:srgbClr val="000000"/>
                          </a:solidFill>
                          <a:effectLst/>
                          <a:latin typeface="Arial" panose="020B0604020202020204" pitchFamily="34" charset="0"/>
                        </a:rPr>
                        <a:t>(172,65)</a:t>
                      </a:r>
                    </a:p>
                  </a:txBody>
                  <a:tcPr marL="5707" marR="5707" marT="5707"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-802,41</a:t>
                      </a:r>
                    </a:p>
                  </a:txBody>
                  <a:tcPr marL="5707" marR="5707" marT="570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l-GR" sz="700" b="0" i="0" u="none" strike="noStrike">
                          <a:solidFill>
                            <a:srgbClr val="000000"/>
                          </a:solidFill>
                          <a:effectLst/>
                          <a:latin typeface="Arial" panose="020B0604020202020204" pitchFamily="34" charset="0"/>
                        </a:rPr>
                        <a:t>-1.294,72</a:t>
                      </a:r>
                    </a:p>
                  </a:txBody>
                  <a:tcPr marL="5707" marR="5707" marT="5707" marB="0" anchor="b">
                    <a:lnL>
                      <a:noFill/>
                    </a:lnL>
                    <a:lnR>
                      <a:noFill/>
                    </a:lnR>
                    <a:lnT>
                      <a:noFill/>
                    </a:lnT>
                    <a:lnB>
                      <a:noFill/>
                    </a:lnB>
                  </a:tcPr>
                </a:tc>
                <a:extLst>
                  <a:ext uri="{0D108BD9-81ED-4DB2-BD59-A6C34878D82A}">
                    <a16:rowId xmlns:a16="http://schemas.microsoft.com/office/drawing/2014/main" val="489363699"/>
                  </a:ext>
                </a:extLst>
              </a:tr>
              <a:tr h="205508">
                <a:tc>
                  <a:txBody>
                    <a:bodyPr/>
                    <a:lstStyle/>
                    <a:p>
                      <a:pPr algn="l" rtl="0" fontAlgn="b"/>
                      <a:r>
                        <a:rPr lang="en-US" sz="700" b="0" i="0" u="none" strike="noStrike">
                          <a:solidFill>
                            <a:srgbClr val="000000"/>
                          </a:solidFill>
                          <a:effectLst/>
                          <a:latin typeface="Arial" panose="020B0604020202020204" pitchFamily="34" charset="0"/>
                        </a:rPr>
                        <a:t>Amortization</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dirty="0">
                          <a:solidFill>
                            <a:srgbClr val="000000"/>
                          </a:solidFill>
                          <a:effectLst/>
                          <a:latin typeface="Arial" panose="020B0604020202020204" pitchFamily="34" charset="0"/>
                        </a:rPr>
                        <a:t>(</a:t>
                      </a:r>
                      <a:r>
                        <a:rPr lang="en-US" sz="800" b="0" i="0" u="none" strike="noStrike" dirty="0">
                          <a:solidFill>
                            <a:srgbClr val="000000"/>
                          </a:solidFill>
                          <a:effectLst/>
                          <a:latin typeface="Arial" panose="020B0604020202020204" pitchFamily="34" charset="0"/>
                        </a:rPr>
                        <a:t>185</a:t>
                      </a:r>
                      <a:r>
                        <a:rPr lang="el-GR" sz="800" b="0" i="0" u="none" strike="noStrike" dirty="0">
                          <a:solidFill>
                            <a:srgbClr val="000000"/>
                          </a:solidFill>
                          <a:effectLst/>
                          <a:latin typeface="Arial" panose="020B0604020202020204" pitchFamily="34" charset="0"/>
                        </a:rPr>
                        <a:t>,</a:t>
                      </a:r>
                      <a:r>
                        <a:rPr lang="en-US" sz="800" b="0" i="0" u="none" strike="noStrike" dirty="0">
                          <a:solidFill>
                            <a:srgbClr val="000000"/>
                          </a:solidFill>
                          <a:effectLst/>
                          <a:latin typeface="Arial" panose="020B0604020202020204" pitchFamily="34" charset="0"/>
                        </a:rPr>
                        <a:t>32</a:t>
                      </a:r>
                      <a:r>
                        <a:rPr lang="el-GR" sz="800" b="0" i="0" u="none" strike="noStrike" dirty="0">
                          <a:solidFill>
                            <a:srgbClr val="000000"/>
                          </a:solidFill>
                          <a:effectLst/>
                          <a:latin typeface="Arial" panose="020B0604020202020204" pitchFamily="34" charset="0"/>
                        </a:rPr>
                        <a:t>)</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dirty="0">
                          <a:solidFill>
                            <a:srgbClr val="000000"/>
                          </a:solidFill>
                          <a:effectLst/>
                          <a:latin typeface="Arial" panose="020B0604020202020204" pitchFamily="34" charset="0"/>
                        </a:rPr>
                        <a:t>(206,11)</a:t>
                      </a:r>
                    </a:p>
                  </a:txBody>
                  <a:tcPr marL="5707" marR="5707" marT="570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 </a:t>
                      </a:r>
                    </a:p>
                  </a:txBody>
                  <a:tcPr marL="5707" marR="5707" marT="570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l-GR" sz="700" b="0" i="0" u="none" strike="noStrike">
                          <a:solidFill>
                            <a:srgbClr val="000000"/>
                          </a:solidFill>
                          <a:effectLst/>
                          <a:latin typeface="Arial" panose="020B0604020202020204" pitchFamily="34" charset="0"/>
                        </a:rPr>
                        <a:t>-372,45</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34376"/>
                  </a:ext>
                </a:extLst>
              </a:tr>
              <a:tr h="119327">
                <a:tc>
                  <a:txBody>
                    <a:bodyPr/>
                    <a:lstStyle/>
                    <a:p>
                      <a:pPr algn="l" rtl="0" fontAlgn="b"/>
                      <a:r>
                        <a:rPr lang="en-US" sz="700" b="1" i="1" u="none" strike="noStrike">
                          <a:solidFill>
                            <a:srgbClr val="000000"/>
                          </a:solidFill>
                          <a:effectLst/>
                          <a:latin typeface="Arial" panose="020B0604020202020204" pitchFamily="34" charset="0"/>
                        </a:rPr>
                        <a:t>Cash flows from financing activities</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l-GR" sz="800" b="1" i="0" u="none" strike="noStrike" dirty="0">
                          <a:solidFill>
                            <a:srgbClr val="000000"/>
                          </a:solidFill>
                          <a:effectLst/>
                          <a:latin typeface="Arial" panose="020B0604020202020204" pitchFamily="34" charset="0"/>
                        </a:rPr>
                        <a:t>(</a:t>
                      </a:r>
                      <a:r>
                        <a:rPr lang="en-US" sz="800" b="1" i="0" u="none" strike="noStrike" dirty="0">
                          <a:solidFill>
                            <a:srgbClr val="000000"/>
                          </a:solidFill>
                          <a:effectLst/>
                          <a:latin typeface="Arial" panose="020B0604020202020204" pitchFamily="34" charset="0"/>
                        </a:rPr>
                        <a:t>1.052</a:t>
                      </a:r>
                      <a:r>
                        <a:rPr lang="el-GR" sz="800" b="1" i="0" u="none" strike="noStrike" dirty="0">
                          <a:solidFill>
                            <a:srgbClr val="000000"/>
                          </a:solidFill>
                          <a:effectLst/>
                          <a:latin typeface="Arial" panose="020B0604020202020204" pitchFamily="34" charset="0"/>
                        </a:rPr>
                        <a:t>,</a:t>
                      </a:r>
                      <a:r>
                        <a:rPr lang="en-US" sz="800" b="1" i="0" u="none" strike="noStrike" dirty="0">
                          <a:solidFill>
                            <a:srgbClr val="000000"/>
                          </a:solidFill>
                          <a:effectLst/>
                          <a:latin typeface="Arial" panose="020B0604020202020204" pitchFamily="34" charset="0"/>
                        </a:rPr>
                        <a:t>36</a:t>
                      </a:r>
                      <a:r>
                        <a:rPr lang="el-GR" sz="800" b="1" i="0" u="none" strike="noStrike" dirty="0">
                          <a:solidFill>
                            <a:srgbClr val="000000"/>
                          </a:solidFill>
                          <a:effectLst/>
                          <a:latin typeface="Arial" panose="020B0604020202020204" pitchFamily="34" charset="0"/>
                        </a:rPr>
                        <a:t>)</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l-GR" sz="800" b="1" i="0" u="none" strike="noStrike" dirty="0">
                          <a:solidFill>
                            <a:srgbClr val="000000"/>
                          </a:solidFill>
                          <a:effectLst/>
                          <a:latin typeface="Arial" panose="020B0604020202020204" pitchFamily="34" charset="0"/>
                        </a:rPr>
                        <a:t>(</a:t>
                      </a:r>
                      <a:r>
                        <a:rPr lang="en-US" sz="800" b="1" i="0" u="none" strike="noStrike" dirty="0">
                          <a:solidFill>
                            <a:srgbClr val="000000"/>
                          </a:solidFill>
                          <a:effectLst/>
                          <a:latin typeface="Arial" panose="020B0604020202020204" pitchFamily="34" charset="0"/>
                        </a:rPr>
                        <a:t>378</a:t>
                      </a:r>
                      <a:r>
                        <a:rPr lang="el-GR" sz="800" b="1" i="0" u="none" strike="noStrike" dirty="0">
                          <a:solidFill>
                            <a:srgbClr val="000000"/>
                          </a:solidFill>
                          <a:effectLst/>
                          <a:latin typeface="Arial" panose="020B0604020202020204" pitchFamily="34" charset="0"/>
                        </a:rPr>
                        <a:t>,</a:t>
                      </a:r>
                      <a:r>
                        <a:rPr lang="en-US" sz="800" b="1" i="0" u="none" strike="noStrike" dirty="0">
                          <a:solidFill>
                            <a:srgbClr val="000000"/>
                          </a:solidFill>
                          <a:effectLst/>
                          <a:latin typeface="Arial" panose="020B0604020202020204" pitchFamily="34" charset="0"/>
                        </a:rPr>
                        <a:t>76</a:t>
                      </a:r>
                      <a:r>
                        <a:rPr lang="el-GR" sz="800" b="1" i="0" u="none" strike="noStrike" dirty="0">
                          <a:solidFill>
                            <a:srgbClr val="000000"/>
                          </a:solidFill>
                          <a:effectLst/>
                          <a:latin typeface="Arial" panose="020B0604020202020204" pitchFamily="34" charset="0"/>
                        </a:rPr>
                        <a:t>)</a:t>
                      </a:r>
                    </a:p>
                  </a:txBody>
                  <a:tcPr marL="5707" marR="5707" marT="57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1" i="0" u="none" strike="noStrike">
                          <a:solidFill>
                            <a:srgbClr val="000000"/>
                          </a:solidFill>
                          <a:effectLst/>
                          <a:latin typeface="Arial" panose="020B0604020202020204" pitchFamily="34" charset="0"/>
                        </a:rPr>
                        <a:t>3.000,88</a:t>
                      </a:r>
                    </a:p>
                  </a:txBody>
                  <a:tcPr marL="5707" marR="5707" marT="57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700" b="1" i="0" u="none" strike="noStrike">
                          <a:solidFill>
                            <a:srgbClr val="000000"/>
                          </a:solidFill>
                          <a:effectLst/>
                          <a:latin typeface="Arial" panose="020B0604020202020204" pitchFamily="34" charset="0"/>
                        </a:rPr>
                        <a:t>144,93</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02060577"/>
                  </a:ext>
                </a:extLst>
              </a:tr>
              <a:tr h="125956">
                <a:tc>
                  <a:txBody>
                    <a:bodyPr/>
                    <a:lstStyle/>
                    <a:p>
                      <a:pPr algn="l" rtl="0" fontAlgn="b"/>
                      <a:r>
                        <a:rPr lang="en-US" sz="700" b="1" i="0" u="none" strike="noStrike">
                          <a:solidFill>
                            <a:srgbClr val="000000"/>
                          </a:solidFill>
                          <a:effectLst/>
                          <a:latin typeface="Arial" panose="020B0604020202020204" pitchFamily="34" charset="0"/>
                        </a:rPr>
                        <a:t>Change in cash and cash equivalents</a:t>
                      </a:r>
                    </a:p>
                  </a:txBody>
                  <a:tcPr marL="5707" marR="5707" marT="5707"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(347</a:t>
                      </a:r>
                      <a:r>
                        <a:rPr lang="el-GR" sz="800" b="1" i="0" u="none" strike="noStrike" dirty="0">
                          <a:solidFill>
                            <a:srgbClr val="000000"/>
                          </a:solidFill>
                          <a:effectLst/>
                          <a:latin typeface="Arial" panose="020B0604020202020204" pitchFamily="34" charset="0"/>
                        </a:rPr>
                        <a:t>,5</a:t>
                      </a:r>
                      <a:r>
                        <a:rPr lang="en-US" sz="800" b="1" i="0" u="none" strike="noStrike">
                          <a:solidFill>
                            <a:srgbClr val="000000"/>
                          </a:solidFill>
                          <a:effectLst/>
                          <a:latin typeface="Arial" panose="020B0604020202020204" pitchFamily="34" charset="0"/>
                        </a:rPr>
                        <a:t>8)</a:t>
                      </a:r>
                      <a:r>
                        <a:rPr lang="el-GR" sz="800" b="1" i="0" u="none" strike="noStrike">
                          <a:solidFill>
                            <a:srgbClr val="000000"/>
                          </a:solidFill>
                          <a:effectLst/>
                          <a:latin typeface="Arial" panose="020B0604020202020204" pitchFamily="34" charset="0"/>
                        </a:rPr>
                        <a:t> </a:t>
                      </a:r>
                    </a:p>
                  </a:txBody>
                  <a:tcPr marL="5707" marR="5707" marT="5707"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2</a:t>
                      </a:r>
                      <a:r>
                        <a:rPr lang="el-GR" sz="800" b="1" i="0" u="none" strike="noStrike" dirty="0">
                          <a:solidFill>
                            <a:srgbClr val="000000"/>
                          </a:solidFill>
                          <a:effectLst/>
                          <a:latin typeface="Arial" panose="020B0604020202020204" pitchFamily="34" charset="0"/>
                        </a:rPr>
                        <a:t>.</a:t>
                      </a:r>
                      <a:r>
                        <a:rPr lang="en-US" sz="800" b="1" i="0" u="none" strike="noStrike" dirty="0">
                          <a:solidFill>
                            <a:srgbClr val="000000"/>
                          </a:solidFill>
                          <a:effectLst/>
                          <a:latin typeface="Arial" panose="020B0604020202020204" pitchFamily="34" charset="0"/>
                        </a:rPr>
                        <a:t>533</a:t>
                      </a:r>
                      <a:r>
                        <a:rPr lang="el-GR" sz="800" b="1" i="0" u="none" strike="noStrike" dirty="0">
                          <a:solidFill>
                            <a:srgbClr val="000000"/>
                          </a:solidFill>
                          <a:effectLst/>
                          <a:latin typeface="Arial" panose="020B0604020202020204" pitchFamily="34" charset="0"/>
                        </a:rPr>
                        <a:t>,</a:t>
                      </a:r>
                      <a:r>
                        <a:rPr lang="en-US" sz="800" b="1" i="0" u="none" strike="noStrike" dirty="0">
                          <a:solidFill>
                            <a:srgbClr val="000000"/>
                          </a:solidFill>
                          <a:effectLst/>
                          <a:latin typeface="Arial" panose="020B0604020202020204" pitchFamily="34" charset="0"/>
                        </a:rPr>
                        <a:t>59</a:t>
                      </a:r>
                      <a:r>
                        <a:rPr lang="el-GR" sz="800" b="1" i="0" u="none" strike="noStrike" dirty="0">
                          <a:solidFill>
                            <a:srgbClr val="000000"/>
                          </a:solidFill>
                          <a:effectLst/>
                          <a:latin typeface="Arial" panose="020B0604020202020204" pitchFamily="34" charset="0"/>
                        </a:rPr>
                        <a:t> </a:t>
                      </a:r>
                    </a:p>
                  </a:txBody>
                  <a:tcPr marL="5707" marR="5707" marT="5707"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1" i="0" u="none" strike="noStrike">
                          <a:solidFill>
                            <a:srgbClr val="000000"/>
                          </a:solidFill>
                          <a:effectLst/>
                          <a:latin typeface="Arial" panose="020B0604020202020204" pitchFamily="34" charset="0"/>
                        </a:rPr>
                        <a:t>3.584,09</a:t>
                      </a:r>
                    </a:p>
                  </a:txBody>
                  <a:tcPr marL="5707" marR="5707" marT="5707"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700" b="1" i="0" u="none" strike="noStrike">
                          <a:solidFill>
                            <a:srgbClr val="000000"/>
                          </a:solidFill>
                          <a:effectLst/>
                          <a:latin typeface="Arial" panose="020B0604020202020204" pitchFamily="34" charset="0"/>
                        </a:rPr>
                        <a:t>885,31</a:t>
                      </a:r>
                    </a:p>
                  </a:txBody>
                  <a:tcPr marL="5707" marR="5707" marT="5707"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54156963"/>
                  </a:ext>
                </a:extLst>
              </a:tr>
              <a:tr h="218767">
                <a:tc>
                  <a:txBody>
                    <a:bodyPr/>
                    <a:lstStyle/>
                    <a:p>
                      <a:pPr algn="l" rtl="0" fontAlgn="b"/>
                      <a:r>
                        <a:rPr lang="en-US" sz="700" b="0" i="0" u="none" strike="noStrike">
                          <a:solidFill>
                            <a:srgbClr val="000000"/>
                          </a:solidFill>
                          <a:effectLst/>
                          <a:latin typeface="Arial" panose="020B0604020202020204" pitchFamily="34" charset="0"/>
                        </a:rPr>
                        <a:t>Cash and cash equivalents beginning of period</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a:solidFill>
                            <a:srgbClr val="000000"/>
                          </a:solidFill>
                          <a:effectLst/>
                          <a:latin typeface="Arial" panose="020B0604020202020204" pitchFamily="34" charset="0"/>
                        </a:rPr>
                        <a:t>7.708,63 </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800" b="0" i="0" u="none" strike="noStrike" dirty="0">
                          <a:solidFill>
                            <a:srgbClr val="000000"/>
                          </a:solidFill>
                          <a:effectLst/>
                          <a:latin typeface="Arial" panose="020B0604020202020204" pitchFamily="34" charset="0"/>
                        </a:rPr>
                        <a:t>8.593,95 </a:t>
                      </a:r>
                    </a:p>
                  </a:txBody>
                  <a:tcPr marL="5707" marR="5707" marT="5707"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0" i="0" u="none" strike="noStrike">
                          <a:solidFill>
                            <a:srgbClr val="000000"/>
                          </a:solidFill>
                          <a:effectLst/>
                          <a:latin typeface="Arial" panose="020B0604020202020204" pitchFamily="34" charset="0"/>
                        </a:rPr>
                        <a:t>4.124,55</a:t>
                      </a:r>
                    </a:p>
                  </a:txBody>
                  <a:tcPr marL="5707" marR="5707" marT="5707"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l-GR" sz="700" b="0" i="0" u="none" strike="noStrike" dirty="0">
                          <a:solidFill>
                            <a:srgbClr val="000000"/>
                          </a:solidFill>
                          <a:effectLst/>
                          <a:latin typeface="Arial" panose="020B0604020202020204" pitchFamily="34" charset="0"/>
                        </a:rPr>
                        <a:t>7.708,63</a:t>
                      </a:r>
                    </a:p>
                  </a:txBody>
                  <a:tcPr marL="5707" marR="5707" marT="570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658382"/>
                  </a:ext>
                </a:extLst>
              </a:tr>
              <a:tr h="218767">
                <a:tc>
                  <a:txBody>
                    <a:bodyPr/>
                    <a:lstStyle/>
                    <a:p>
                      <a:pPr algn="l" rtl="0" fontAlgn="b"/>
                      <a:r>
                        <a:rPr lang="en-US" sz="700" b="1" i="0" u="none" strike="noStrike">
                          <a:solidFill>
                            <a:srgbClr val="000000"/>
                          </a:solidFill>
                          <a:effectLst/>
                          <a:latin typeface="Arial" panose="020B0604020202020204" pitchFamily="34" charset="0"/>
                        </a:rPr>
                        <a:t>Cash and cash equivalents end of period</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l-GR" sz="800" b="1" i="0" u="none" strike="noStrike">
                          <a:solidFill>
                            <a:srgbClr val="000000"/>
                          </a:solidFill>
                          <a:effectLst/>
                          <a:latin typeface="Arial" panose="020B0604020202020204" pitchFamily="34" charset="0"/>
                        </a:rPr>
                        <a:t>7.361,06 </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l-GR" sz="800" b="1" i="0" u="none" strike="noStrike" dirty="0">
                          <a:solidFill>
                            <a:srgbClr val="000000"/>
                          </a:solidFill>
                          <a:effectLst/>
                          <a:latin typeface="Arial" panose="020B0604020202020204" pitchFamily="34" charset="0"/>
                        </a:rPr>
                        <a:t>11.127,54 </a:t>
                      </a:r>
                    </a:p>
                  </a:txBody>
                  <a:tcPr marL="5707" marR="5707" marT="57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rtl="0" fontAlgn="b"/>
                      <a:r>
                        <a:rPr lang="el-GR" sz="700" b="1" i="0" u="none" strike="noStrike">
                          <a:solidFill>
                            <a:srgbClr val="000000"/>
                          </a:solidFill>
                          <a:effectLst/>
                          <a:latin typeface="Arial" panose="020B0604020202020204" pitchFamily="34" charset="0"/>
                        </a:rPr>
                        <a:t>7.708,63</a:t>
                      </a:r>
                    </a:p>
                  </a:txBody>
                  <a:tcPr marL="5707" marR="5707" marT="57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l-GR" sz="700" b="1" i="0" u="none" strike="noStrike" dirty="0">
                          <a:solidFill>
                            <a:srgbClr val="000000"/>
                          </a:solidFill>
                          <a:effectLst/>
                          <a:latin typeface="Arial" panose="020B0604020202020204" pitchFamily="34" charset="0"/>
                        </a:rPr>
                        <a:t>8.593,95</a:t>
                      </a:r>
                    </a:p>
                  </a:txBody>
                  <a:tcPr marL="5707" marR="5707" marT="570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83628452"/>
                  </a:ext>
                </a:extLst>
              </a:tr>
            </a:tbl>
          </a:graphicData>
        </a:graphic>
      </p:graphicFrame>
    </p:spTree>
    <p:extLst>
      <p:ext uri="{BB962C8B-B14F-4D97-AF65-F5344CB8AC3E}">
        <p14:creationId xmlns:p14="http://schemas.microsoft.com/office/powerpoint/2010/main" val="2611746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1" y="419711"/>
            <a:ext cx="5367751" cy="461665"/>
          </a:xfrm>
          <a:prstGeom prst="rect">
            <a:avLst/>
          </a:prstGeom>
          <a:noFill/>
        </p:spPr>
        <p:txBody>
          <a:bodyPr wrap="none" rtlCol="0">
            <a:spAutoFit/>
          </a:bodyPr>
          <a:lstStyle/>
          <a:p>
            <a:r>
              <a:rPr lang="en-US" sz="2400" b="1" dirty="0"/>
              <a:t>Data Communication Financial Overview</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33</a:t>
            </a:fld>
            <a:endParaRPr lang="el-GR"/>
          </a:p>
        </p:txBody>
      </p:sp>
      <p:sp>
        <p:nvSpPr>
          <p:cNvPr id="6" name="BJPseudoFooter">
            <a:extLst>
              <a:ext uri="{FF2B5EF4-FFF2-40B4-BE49-F238E27FC236}">
                <a16:creationId xmlns:a16="http://schemas.microsoft.com/office/drawing/2014/main" id="{1C8C880B-DF98-42A9-BEE2-8BB5C6BA407B}"/>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29" name="TextBox 28">
            <a:extLst>
              <a:ext uri="{FF2B5EF4-FFF2-40B4-BE49-F238E27FC236}">
                <a16:creationId xmlns:a16="http://schemas.microsoft.com/office/drawing/2014/main" id="{ABE8A9EB-6BEA-4A57-9940-B831D2C652DC}"/>
              </a:ext>
            </a:extLst>
          </p:cNvPr>
          <p:cNvSpPr txBox="1"/>
          <p:nvPr/>
        </p:nvSpPr>
        <p:spPr>
          <a:xfrm>
            <a:off x="2386824" y="3194688"/>
            <a:ext cx="2976057" cy="646331"/>
          </a:xfrm>
          <a:prstGeom prst="rect">
            <a:avLst/>
          </a:prstGeom>
          <a:noFill/>
        </p:spPr>
        <p:txBody>
          <a:bodyPr wrap="square">
            <a:spAutoFit/>
          </a:bodyPr>
          <a:lstStyle/>
          <a:p>
            <a:r>
              <a:rPr lang="en-US" b="1" dirty="0">
                <a:solidFill>
                  <a:schemeClr val="bg1"/>
                </a:solidFill>
              </a:rPr>
              <a:t>Large &amp; Medium-sized businesses</a:t>
            </a:r>
            <a:endParaRPr lang="el-GR" sz="1800" b="1" dirty="0">
              <a:solidFill>
                <a:schemeClr val="bg1"/>
              </a:solidFill>
            </a:endParaRPr>
          </a:p>
        </p:txBody>
      </p:sp>
      <p:pic>
        <p:nvPicPr>
          <p:cNvPr id="60" name="Graphic 3" descr="Store">
            <a:extLst>
              <a:ext uri="{FF2B5EF4-FFF2-40B4-BE49-F238E27FC236}">
                <a16:creationId xmlns:a16="http://schemas.microsoft.com/office/drawing/2014/main" id="{D696674E-70A5-46D5-A652-AA6385DE21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0076" y="5137415"/>
            <a:ext cx="373524" cy="301367"/>
          </a:xfrm>
          <a:prstGeom prst="rect">
            <a:avLst/>
          </a:prstGeom>
        </p:spPr>
      </p:pic>
      <p:pic>
        <p:nvPicPr>
          <p:cNvPr id="66" name="Graphic 3" descr="Store">
            <a:extLst>
              <a:ext uri="{FF2B5EF4-FFF2-40B4-BE49-F238E27FC236}">
                <a16:creationId xmlns:a16="http://schemas.microsoft.com/office/drawing/2014/main" id="{767D8014-94C3-4048-A21E-DE0BD058F6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9609" y="5127965"/>
            <a:ext cx="373524" cy="301367"/>
          </a:xfrm>
          <a:prstGeom prst="rect">
            <a:avLst/>
          </a:prstGeom>
        </p:spPr>
      </p:pic>
      <p:pic>
        <p:nvPicPr>
          <p:cNvPr id="70" name="Picture 6" descr="Αποτέλεσμα εικόνας για client icon&quot;">
            <a:hlinkClick r:id="rId6"/>
            <a:extLst>
              <a:ext uri="{FF2B5EF4-FFF2-40B4-BE49-F238E27FC236}">
                <a16:creationId xmlns:a16="http://schemas.microsoft.com/office/drawing/2014/main" id="{2155D607-8187-462F-8466-52CF1131E0B2}"/>
              </a:ext>
            </a:extLst>
          </p:cNvPr>
          <p:cNvPicPr>
            <a:picLocks noChangeAspect="1" noChangeArrowheads="1"/>
          </p:cNvPicPr>
          <p:nvPr/>
        </p:nvPicPr>
        <p:blipFill>
          <a:blip r:embed="rId7" cstate="print">
            <a:biLevel thresh="25000"/>
            <a:extLst>
              <a:ext uri="{BEBA8EAE-BF5A-486C-A8C5-ECC9F3942E4B}">
                <a14:imgProps xmlns:a14="http://schemas.microsoft.com/office/drawing/2010/main">
                  <a14:imgLayer r:embed="rId8">
                    <a14:imgEffect>
                      <a14:sharpenSoften amount="100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640444" y="2835791"/>
            <a:ext cx="344372" cy="35851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27" descr="Schoolhouse">
            <a:extLst>
              <a:ext uri="{FF2B5EF4-FFF2-40B4-BE49-F238E27FC236}">
                <a16:creationId xmlns:a16="http://schemas.microsoft.com/office/drawing/2014/main" id="{F1C5C657-698D-4EB6-8C70-F5402EE55AD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55329" y="2745191"/>
            <a:ext cx="542397" cy="530723"/>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5582" y="1579418"/>
            <a:ext cx="1316594" cy="60280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98741993"/>
              </p:ext>
            </p:extLst>
          </p:nvPr>
        </p:nvGraphicFramePr>
        <p:xfrm>
          <a:off x="801329" y="2433604"/>
          <a:ext cx="5957551" cy="3153387"/>
        </p:xfrm>
        <a:graphic>
          <a:graphicData uri="http://schemas.openxmlformats.org/drawingml/2006/table">
            <a:tbl>
              <a:tblPr firstRow="1" firstCol="1" bandRow="1">
                <a:tableStyleId>{5C22544A-7EE6-4342-B048-85BDC9FD1C3A}</a:tableStyleId>
              </a:tblPr>
              <a:tblGrid>
                <a:gridCol w="2293352">
                  <a:extLst>
                    <a:ext uri="{9D8B030D-6E8A-4147-A177-3AD203B41FA5}">
                      <a16:colId xmlns:a16="http://schemas.microsoft.com/office/drawing/2014/main" val="2346678827"/>
                    </a:ext>
                  </a:extLst>
                </a:gridCol>
                <a:gridCol w="236423">
                  <a:extLst>
                    <a:ext uri="{9D8B030D-6E8A-4147-A177-3AD203B41FA5}">
                      <a16:colId xmlns:a16="http://schemas.microsoft.com/office/drawing/2014/main" val="251138714"/>
                    </a:ext>
                  </a:extLst>
                </a:gridCol>
                <a:gridCol w="1052112">
                  <a:extLst>
                    <a:ext uri="{9D8B030D-6E8A-4147-A177-3AD203B41FA5}">
                      <a16:colId xmlns:a16="http://schemas.microsoft.com/office/drawing/2014/main" val="431256229"/>
                    </a:ext>
                  </a:extLst>
                </a:gridCol>
                <a:gridCol w="186000">
                  <a:extLst>
                    <a:ext uri="{9D8B030D-6E8A-4147-A177-3AD203B41FA5}">
                      <a16:colId xmlns:a16="http://schemas.microsoft.com/office/drawing/2014/main" val="103719779"/>
                    </a:ext>
                  </a:extLst>
                </a:gridCol>
                <a:gridCol w="1001832">
                  <a:extLst>
                    <a:ext uri="{9D8B030D-6E8A-4147-A177-3AD203B41FA5}">
                      <a16:colId xmlns:a16="http://schemas.microsoft.com/office/drawing/2014/main" val="2806829589"/>
                    </a:ext>
                  </a:extLst>
                </a:gridCol>
                <a:gridCol w="186000">
                  <a:extLst>
                    <a:ext uri="{9D8B030D-6E8A-4147-A177-3AD203B41FA5}">
                      <a16:colId xmlns:a16="http://schemas.microsoft.com/office/drawing/2014/main" val="3789993943"/>
                    </a:ext>
                  </a:extLst>
                </a:gridCol>
                <a:gridCol w="1001832">
                  <a:extLst>
                    <a:ext uri="{9D8B030D-6E8A-4147-A177-3AD203B41FA5}">
                      <a16:colId xmlns:a16="http://schemas.microsoft.com/office/drawing/2014/main" val="2750336900"/>
                    </a:ext>
                  </a:extLst>
                </a:gridCol>
              </a:tblGrid>
              <a:tr h="260546">
                <a:tc>
                  <a:txBody>
                    <a:bodyPr/>
                    <a:lstStyle/>
                    <a:p>
                      <a:pPr>
                        <a:lnSpc>
                          <a:spcPct val="107000"/>
                        </a:lnSpc>
                      </a:pPr>
                      <a:endParaRPr lang="el-GR" sz="1300" dirty="0">
                        <a:effectLst/>
                        <a:latin typeface="Calibri" panose="020F0502020204030204" pitchFamily="34" charset="0"/>
                        <a:cs typeface="Times New Roman" panose="02020603050405020304" pitchFamily="18" charset="0"/>
                      </a:endParaRPr>
                    </a:p>
                  </a:txBody>
                  <a:tcPr marL="78469" marR="78469" marT="0" marB="0" anchor="ctr"/>
                </a:tc>
                <a:tc>
                  <a:txBody>
                    <a:bodyPr/>
                    <a:lstStyle/>
                    <a:p>
                      <a:pPr algn="ct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ctr">
                        <a:lnSpc>
                          <a:spcPct val="106000"/>
                        </a:lnSpc>
                        <a:spcAft>
                          <a:spcPts val="800"/>
                        </a:spcAft>
                      </a:pPr>
                      <a:r>
                        <a:rPr lang="el-GR" sz="1100" dirty="0">
                          <a:effectLst/>
                        </a:rPr>
                        <a:t>30.06.2017</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ct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ctr">
                        <a:lnSpc>
                          <a:spcPct val="106000"/>
                        </a:lnSpc>
                        <a:spcAft>
                          <a:spcPts val="800"/>
                        </a:spcAft>
                      </a:pPr>
                      <a:r>
                        <a:rPr lang="el-GR" sz="1100" dirty="0">
                          <a:effectLst/>
                        </a:rPr>
                        <a:t>30.06.2018</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ct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ctr">
                        <a:lnSpc>
                          <a:spcPct val="106000"/>
                        </a:lnSpc>
                        <a:spcAft>
                          <a:spcPts val="800"/>
                        </a:spcAft>
                      </a:pPr>
                      <a:r>
                        <a:rPr lang="el-GR" sz="1100" dirty="0">
                          <a:effectLst/>
                        </a:rPr>
                        <a:t>30.06.2019</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1314974598"/>
                  </a:ext>
                </a:extLst>
              </a:tr>
              <a:tr h="248138">
                <a:tc>
                  <a:txBody>
                    <a:bodyPr/>
                    <a:lstStyle/>
                    <a:p>
                      <a:pP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extLst>
                  <a:ext uri="{0D108BD9-81ED-4DB2-BD59-A6C34878D82A}">
                    <a16:rowId xmlns:a16="http://schemas.microsoft.com/office/drawing/2014/main" val="3632810406"/>
                  </a:ext>
                </a:extLst>
              </a:tr>
              <a:tr h="248138">
                <a:tc>
                  <a:txBody>
                    <a:bodyPr/>
                    <a:lstStyle/>
                    <a:p>
                      <a:pPr>
                        <a:lnSpc>
                          <a:spcPct val="106000"/>
                        </a:lnSpc>
                        <a:spcAft>
                          <a:spcPts val="800"/>
                        </a:spcAft>
                      </a:pPr>
                      <a:r>
                        <a:rPr lang="en-US" sz="1100" dirty="0">
                          <a:effectLst/>
                        </a:rPr>
                        <a:t>Turnover (Sales)</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5.933.653,52</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a:effectLst/>
                        </a:rPr>
                        <a:t>6.285.874,51</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6.153.820,22</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4287609897"/>
                  </a:ext>
                </a:extLst>
              </a:tr>
              <a:tr h="248138">
                <a:tc>
                  <a:txBody>
                    <a:bodyPr/>
                    <a:lstStyle/>
                    <a:p>
                      <a:pPr>
                        <a:lnSpc>
                          <a:spcPct val="106000"/>
                        </a:lnSpc>
                        <a:spcAft>
                          <a:spcPts val="800"/>
                        </a:spcAft>
                      </a:pPr>
                      <a:r>
                        <a:rPr lang="en-US"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705504607"/>
                  </a:ext>
                </a:extLst>
              </a:tr>
              <a:tr h="361828">
                <a:tc>
                  <a:txBody>
                    <a:bodyPr/>
                    <a:lstStyle/>
                    <a:p>
                      <a:pPr>
                        <a:lnSpc>
                          <a:spcPct val="106000"/>
                        </a:lnSpc>
                        <a:spcAft>
                          <a:spcPts val="800"/>
                        </a:spcAft>
                      </a:pPr>
                      <a:r>
                        <a:rPr lang="en-US" sz="1100" dirty="0">
                          <a:effectLst/>
                        </a:rPr>
                        <a:t>Gross Operating Results Profit / - Loss</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2.071.330,41</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a:effectLst/>
                        </a:rPr>
                        <a:t>2.281.212,43</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2.267.922,48</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4072894553"/>
                  </a:ext>
                </a:extLst>
              </a:tr>
              <a:tr h="248138">
                <a:tc>
                  <a:txBody>
                    <a:bodyPr/>
                    <a:lstStyle/>
                    <a:p>
                      <a:pPr>
                        <a:lnSpc>
                          <a:spcPct val="106000"/>
                        </a:lnSpc>
                        <a:spcAft>
                          <a:spcPts val="800"/>
                        </a:spcAft>
                      </a:pPr>
                      <a:r>
                        <a:rPr lang="en-US"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1715752069"/>
                  </a:ext>
                </a:extLst>
              </a:tr>
              <a:tr h="260546">
                <a:tc>
                  <a:txBody>
                    <a:bodyPr/>
                    <a:lstStyle/>
                    <a:p>
                      <a:pPr>
                        <a:lnSpc>
                          <a:spcPct val="106000"/>
                        </a:lnSpc>
                        <a:spcAft>
                          <a:spcPts val="800"/>
                        </a:spcAft>
                      </a:pPr>
                      <a:r>
                        <a:rPr lang="en-US" sz="1100" dirty="0">
                          <a:effectLst/>
                        </a:rPr>
                        <a:t>Operating Results Profit / - Loss</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117.376,29</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106.945,64</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94.219,81</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1130819965"/>
                  </a:ext>
                </a:extLst>
              </a:tr>
              <a:tr h="248138">
                <a:tc>
                  <a:txBody>
                    <a:bodyPr/>
                    <a:lstStyle/>
                    <a:p>
                      <a:pPr>
                        <a:lnSpc>
                          <a:spcPct val="106000"/>
                        </a:lnSpc>
                        <a:spcAft>
                          <a:spcPts val="800"/>
                        </a:spcAft>
                      </a:pPr>
                      <a:r>
                        <a:rPr lang="en-US"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81603842"/>
                  </a:ext>
                </a:extLst>
              </a:tr>
              <a:tr h="260546">
                <a:tc>
                  <a:txBody>
                    <a:bodyPr/>
                    <a:lstStyle/>
                    <a:p>
                      <a:pPr>
                        <a:lnSpc>
                          <a:spcPct val="106000"/>
                        </a:lnSpc>
                        <a:spcAft>
                          <a:spcPts val="800"/>
                        </a:spcAft>
                      </a:pPr>
                      <a:r>
                        <a:rPr lang="en-US" sz="1100" dirty="0">
                          <a:effectLst/>
                        </a:rPr>
                        <a:t>Net Income Before Taxes</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56.253,21</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a:effectLst/>
                        </a:rPr>
                        <a:t>68.235,74</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51.937,52</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137036683"/>
                  </a:ext>
                </a:extLst>
              </a:tr>
              <a:tr h="260546">
                <a:tc>
                  <a:txBody>
                    <a:bodyPr/>
                    <a:lstStyle/>
                    <a:p>
                      <a:pPr>
                        <a:lnSpc>
                          <a:spcPct val="106000"/>
                        </a:lnSpc>
                        <a:spcAft>
                          <a:spcPts val="800"/>
                        </a:spcAft>
                      </a:pPr>
                      <a:r>
                        <a:rPr lang="en-US"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1447334130"/>
                  </a:ext>
                </a:extLst>
              </a:tr>
              <a:tr h="508685">
                <a:tc>
                  <a:txBody>
                    <a:bodyPr/>
                    <a:lstStyle/>
                    <a:p>
                      <a:pPr>
                        <a:lnSpc>
                          <a:spcPct val="106000"/>
                        </a:lnSpc>
                        <a:spcAft>
                          <a:spcPts val="800"/>
                        </a:spcAft>
                      </a:pPr>
                      <a:r>
                        <a:rPr lang="en-US" sz="1100" dirty="0">
                          <a:effectLst/>
                        </a:rPr>
                        <a:t>Net Income After Tax</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16.432,44</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dirty="0">
                          <a:effectLst/>
                        </a:rPr>
                        <a:t> </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a:effectLst/>
                        </a:rPr>
                        <a:t>11.265,12</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tc>
                  <a:txBody>
                    <a:bodyPr/>
                    <a:lstStyle/>
                    <a:p>
                      <a:pPr algn="r">
                        <a:lnSpc>
                          <a:spcPct val="106000"/>
                        </a:lnSpc>
                        <a:spcAft>
                          <a:spcPts val="800"/>
                        </a:spcAft>
                      </a:pPr>
                      <a:r>
                        <a:rPr lang="el-GR" sz="1100">
                          <a:effectLst/>
                        </a:rPr>
                        <a:t> </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b"/>
                </a:tc>
                <a:tc>
                  <a:txBody>
                    <a:bodyPr/>
                    <a:lstStyle/>
                    <a:p>
                      <a:pPr algn="r">
                        <a:lnSpc>
                          <a:spcPct val="106000"/>
                        </a:lnSpc>
                        <a:spcAft>
                          <a:spcPts val="800"/>
                        </a:spcAft>
                      </a:pPr>
                      <a:r>
                        <a:rPr lang="el-GR" sz="1100" dirty="0">
                          <a:effectLst/>
                        </a:rPr>
                        <a:t>8.887,51</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8469" marR="78469" marT="0" marB="0" anchor="ctr"/>
                </a:tc>
                <a:extLst>
                  <a:ext uri="{0D108BD9-81ED-4DB2-BD59-A6C34878D82A}">
                    <a16:rowId xmlns:a16="http://schemas.microsoft.com/office/drawing/2014/main" val="2210878284"/>
                  </a:ext>
                </a:extLst>
              </a:tr>
            </a:tbl>
          </a:graphicData>
        </a:graphic>
      </p:graphicFrame>
    </p:spTree>
    <p:extLst>
      <p:ext uri="{BB962C8B-B14F-4D97-AF65-F5344CB8AC3E}">
        <p14:creationId xmlns:p14="http://schemas.microsoft.com/office/powerpoint/2010/main" val="347464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34</a:t>
            </a:fld>
            <a:endParaRPr lang="el-GR"/>
          </a:p>
        </p:txBody>
      </p:sp>
      <p:pic>
        <p:nvPicPr>
          <p:cNvPr id="3074" name="Picture 2" descr="Αποτέλεσμα εικόνας για information technology&quot;">
            <a:hlinkClick r:id="rId4"/>
          </p:cNvPr>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8727" y="2852936"/>
            <a:ext cx="597666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Appendix</a:t>
            </a:r>
            <a:endParaRPr lang="el-GR" sz="3200" b="1" dirty="0"/>
          </a:p>
        </p:txBody>
      </p:sp>
      <p:sp>
        <p:nvSpPr>
          <p:cNvPr id="3" name="BJPseudoFooter">
            <a:extLst>
              <a:ext uri="{FF2B5EF4-FFF2-40B4-BE49-F238E27FC236}">
                <a16:creationId xmlns:a16="http://schemas.microsoft.com/office/drawing/2014/main" id="{BB1ED806-8130-4DFA-AAF9-21B447E0029E}"/>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Tree>
    <p:extLst>
      <p:ext uri="{BB962C8B-B14F-4D97-AF65-F5344CB8AC3E}">
        <p14:creationId xmlns:p14="http://schemas.microsoft.com/office/powerpoint/2010/main" val="215930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6A3BE1F-58EC-44F9-8CD5-0E5D8075D1E0}"/>
              </a:ext>
            </a:extLst>
          </p:cNvPr>
          <p:cNvGraphicFramePr/>
          <p:nvPr>
            <p:extLst>
              <p:ext uri="{D42A27DB-BD31-4B8C-83A1-F6EECF244321}">
                <p14:modId xmlns:p14="http://schemas.microsoft.com/office/powerpoint/2010/main" val="1977212058"/>
              </p:ext>
            </p:extLst>
          </p:nvPr>
        </p:nvGraphicFramePr>
        <p:xfrm>
          <a:off x="2572436" y="1087553"/>
          <a:ext cx="3491179" cy="245716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593804" y="397789"/>
            <a:ext cx="5429435" cy="461665"/>
          </a:xfrm>
          <a:prstGeom prst="rect">
            <a:avLst/>
          </a:prstGeom>
          <a:noFill/>
        </p:spPr>
        <p:txBody>
          <a:bodyPr wrap="none" rtlCol="0">
            <a:spAutoFit/>
          </a:bodyPr>
          <a:lstStyle/>
          <a:p>
            <a:r>
              <a:rPr lang="en-US" sz="2400" b="1"/>
              <a:t>Epsilon Net Management &amp; HR Overview</a:t>
            </a:r>
            <a:endParaRPr lang="el-GR" sz="2400" b="1"/>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35</a:t>
            </a:fld>
            <a:endParaRPr lang="el-GR" dirty="0"/>
          </a:p>
        </p:txBody>
      </p:sp>
      <p:sp>
        <p:nvSpPr>
          <p:cNvPr id="186" name="TextBox 185">
            <a:extLst>
              <a:ext uri="{FF2B5EF4-FFF2-40B4-BE49-F238E27FC236}">
                <a16:creationId xmlns:a16="http://schemas.microsoft.com/office/drawing/2014/main" id="{DC85A0EA-55AB-4432-AF41-8600FB4D5373}"/>
              </a:ext>
            </a:extLst>
          </p:cNvPr>
          <p:cNvSpPr txBox="1"/>
          <p:nvPr/>
        </p:nvSpPr>
        <p:spPr>
          <a:xfrm>
            <a:off x="1295181" y="5295059"/>
            <a:ext cx="7761491" cy="984885"/>
          </a:xfrm>
          <a:prstGeom prst="rect">
            <a:avLst/>
          </a:prstGeom>
          <a:noFill/>
        </p:spPr>
        <p:txBody>
          <a:bodyPr wrap="square" lIns="0" rIns="0" rtlCol="0">
            <a:spAutoFit/>
          </a:bodyPr>
          <a:lstStyle/>
          <a:p>
            <a:pPr defTabSz="1218987"/>
            <a:r>
              <a:rPr lang="en-US" b="1" i="1" dirty="0">
                <a:solidFill>
                  <a:srgbClr val="0070C0"/>
                </a:solidFill>
                <a:latin typeface="Arial" panose="020B0604020202020204" pitchFamily="34" charset="0"/>
                <a:cs typeface="Arial" panose="020B0604020202020204" pitchFamily="34" charset="0"/>
              </a:rPr>
              <a:t>more than </a:t>
            </a:r>
            <a:r>
              <a:rPr lang="en-IN" sz="4000" b="1" i="1" dirty="0">
                <a:solidFill>
                  <a:srgbClr val="0070C0"/>
                </a:solidFill>
                <a:latin typeface="Arial" panose="020B0604020202020204" pitchFamily="34" charset="0"/>
                <a:cs typeface="Arial" panose="020B0604020202020204" pitchFamily="34" charset="0"/>
              </a:rPr>
              <a:t>20</a:t>
            </a:r>
            <a:r>
              <a:rPr lang="en-IN" sz="2400" b="1" i="1" dirty="0">
                <a:solidFill>
                  <a:srgbClr val="0070C0"/>
                </a:solidFill>
                <a:latin typeface="Arial" panose="020B0604020202020204" pitchFamily="34" charset="0"/>
                <a:cs typeface="Arial" panose="020B0604020202020204" pitchFamily="34" charset="0"/>
              </a:rPr>
              <a:t> </a:t>
            </a:r>
            <a:r>
              <a:rPr lang="en-IN" b="1" i="1" dirty="0">
                <a:solidFill>
                  <a:srgbClr val="0070C0"/>
                </a:solidFill>
                <a:latin typeface="Arial" panose="020B0604020202020204" pitchFamily="34" charset="0"/>
                <a:cs typeface="Arial" panose="020B0604020202020204" pitchFamily="34" charset="0"/>
              </a:rPr>
              <a:t>Years Experience</a:t>
            </a:r>
            <a:endParaRPr lang="el-GR" b="1" i="1" dirty="0">
              <a:solidFill>
                <a:srgbClr val="0070C0"/>
              </a:solidFill>
              <a:latin typeface="Arial" panose="020B0604020202020204" pitchFamily="34" charset="0"/>
              <a:cs typeface="Arial" panose="020B0604020202020204" pitchFamily="34" charset="0"/>
            </a:endParaRPr>
          </a:p>
          <a:p>
            <a:pPr defTabSz="1218987"/>
            <a:r>
              <a:rPr lang="en-IN" b="1" i="1" dirty="0">
                <a:solidFill>
                  <a:srgbClr val="0070C0"/>
                </a:solidFill>
                <a:latin typeface="Arial" panose="020B0604020202020204" pitchFamily="34" charset="0"/>
                <a:cs typeface="Arial" panose="020B0604020202020204" pitchFamily="34" charset="0"/>
              </a:rPr>
              <a:t> in Information Systems Technology</a:t>
            </a:r>
          </a:p>
        </p:txBody>
      </p:sp>
      <p:sp>
        <p:nvSpPr>
          <p:cNvPr id="188" name="Rectangle: Rounded Corners 1062">
            <a:extLst>
              <a:ext uri="{FF2B5EF4-FFF2-40B4-BE49-F238E27FC236}">
                <a16:creationId xmlns:a16="http://schemas.microsoft.com/office/drawing/2014/main" id="{B031362B-98FB-448A-9742-3D1F459006D1}"/>
              </a:ext>
            </a:extLst>
          </p:cNvPr>
          <p:cNvSpPr/>
          <p:nvPr/>
        </p:nvSpPr>
        <p:spPr>
          <a:xfrm>
            <a:off x="467544" y="3722952"/>
            <a:ext cx="4101572" cy="1440160"/>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327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9" name="Rectangle: Rounded Corners 1063">
            <a:extLst>
              <a:ext uri="{FF2B5EF4-FFF2-40B4-BE49-F238E27FC236}">
                <a16:creationId xmlns:a16="http://schemas.microsoft.com/office/drawing/2014/main" id="{440E2917-B76A-4510-B775-3BD25C5DDC07}"/>
              </a:ext>
            </a:extLst>
          </p:cNvPr>
          <p:cNvSpPr/>
          <p:nvPr/>
        </p:nvSpPr>
        <p:spPr>
          <a:xfrm>
            <a:off x="4656060" y="3722952"/>
            <a:ext cx="4101572" cy="1440160"/>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91140 w 3361564"/>
              <a:gd name="connsiteY7" fmla="*/ 1642819 h 1736188"/>
              <a:gd name="connsiteX8" fmla="*/ 0 w 3361564"/>
              <a:gd name="connsiteY8" fmla="*/ 1446818 h 1736188"/>
              <a:gd name="connsiteX9" fmla="*/ 0 w 3361564"/>
              <a:gd name="connsiteY9" fmla="*/ 289370 h 1736188"/>
              <a:gd name="connsiteX0" fmla="*/ 29311 w 3390875"/>
              <a:gd name="connsiteY0" fmla="*/ 289370 h 1736188"/>
              <a:gd name="connsiteX1" fmla="*/ 318681 w 3390875"/>
              <a:gd name="connsiteY1" fmla="*/ 0 h 1736188"/>
              <a:gd name="connsiteX2" fmla="*/ 3101505 w 3390875"/>
              <a:gd name="connsiteY2" fmla="*/ 0 h 1736188"/>
              <a:gd name="connsiteX3" fmla="*/ 3390875 w 3390875"/>
              <a:gd name="connsiteY3" fmla="*/ 289370 h 1736188"/>
              <a:gd name="connsiteX4" fmla="*/ 3390875 w 3390875"/>
              <a:gd name="connsiteY4" fmla="*/ 1446818 h 1736188"/>
              <a:gd name="connsiteX5" fmla="*/ 3101505 w 3390875"/>
              <a:gd name="connsiteY5" fmla="*/ 1736188 h 1736188"/>
              <a:gd name="connsiteX6" fmla="*/ 318681 w 3390875"/>
              <a:gd name="connsiteY6" fmla="*/ 1736188 h 1736188"/>
              <a:gd name="connsiteX7" fmla="*/ 29311 w 3390875"/>
              <a:gd name="connsiteY7" fmla="*/ 1446818 h 1736188"/>
              <a:gd name="connsiteX8" fmla="*/ 29311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cubicBezTo>
                  <a:pt x="3361564" y="1606633"/>
                  <a:pt x="3232009" y="1736188"/>
                  <a:pt x="3072194" y="1736188"/>
                </a:cubicBezTo>
                <a:lnTo>
                  <a:pt x="289370" y="1736188"/>
                </a:lnTo>
                <a:lnTo>
                  <a:pt x="0" y="1446818"/>
                </a:lnTo>
                <a:lnTo>
                  <a:pt x="0" y="28937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0" name="TextBox 189">
            <a:extLst>
              <a:ext uri="{FF2B5EF4-FFF2-40B4-BE49-F238E27FC236}">
                <a16:creationId xmlns:a16="http://schemas.microsoft.com/office/drawing/2014/main" id="{68AE7FF0-57A6-4DB9-851D-4A1AED6D64C7}"/>
              </a:ext>
            </a:extLst>
          </p:cNvPr>
          <p:cNvSpPr txBox="1"/>
          <p:nvPr/>
        </p:nvSpPr>
        <p:spPr>
          <a:xfrm>
            <a:off x="694816" y="4666450"/>
            <a:ext cx="3628675" cy="218586"/>
          </a:xfrm>
          <a:prstGeom prst="rect">
            <a:avLst/>
          </a:prstGeom>
          <a:noFill/>
        </p:spPr>
        <p:txBody>
          <a:bodyPr wrap="square" lIns="0" tIns="0" rIns="0" bIns="0" rtlCol="0">
            <a:spAutoFit/>
          </a:bodyPr>
          <a:lstStyle/>
          <a:p>
            <a:pPr>
              <a:lnSpc>
                <a:spcPct val="110000"/>
              </a:lnSpc>
            </a:pPr>
            <a:r>
              <a:rPr lang="es-US" sz="1200" dirty="0">
                <a:solidFill>
                  <a:schemeClr val="bg1"/>
                </a:solidFill>
                <a:latin typeface="Arial" panose="020B0604020202020204" pitchFamily="34" charset="0"/>
                <a:ea typeface="Open Sans" pitchFamily="34" charset="0"/>
                <a:cs typeface="Arial" panose="020B0604020202020204" pitchFamily="34" charset="0"/>
              </a:rPr>
              <a:t>Of </a:t>
            </a:r>
            <a:r>
              <a:rPr lang="es-US" sz="1200" dirty="0" err="1">
                <a:solidFill>
                  <a:schemeClr val="bg1"/>
                </a:solidFill>
                <a:latin typeface="Arial" panose="020B0604020202020204" pitchFamily="34" charset="0"/>
                <a:ea typeface="Open Sans" pitchFamily="34" charset="0"/>
                <a:cs typeface="Arial" panose="020B0604020202020204" pitchFamily="34" charset="0"/>
              </a:rPr>
              <a:t>employees</a:t>
            </a:r>
            <a:r>
              <a:rPr lang="es-US" sz="1200" dirty="0">
                <a:solidFill>
                  <a:schemeClr val="bg1"/>
                </a:solidFill>
                <a:latin typeface="Arial" panose="020B0604020202020204" pitchFamily="34" charset="0"/>
                <a:ea typeface="Open Sans" pitchFamily="34" charset="0"/>
                <a:cs typeface="Arial" panose="020B0604020202020204" pitchFamily="34" charset="0"/>
              </a:rPr>
              <a:t> </a:t>
            </a:r>
            <a:r>
              <a:rPr lang="es-US" sz="1200" dirty="0" err="1">
                <a:solidFill>
                  <a:schemeClr val="bg1"/>
                </a:solidFill>
                <a:latin typeface="Arial" panose="020B0604020202020204" pitchFamily="34" charset="0"/>
                <a:ea typeface="Open Sans" pitchFamily="34" charset="0"/>
                <a:cs typeface="Arial" panose="020B0604020202020204" pitchFamily="34" charset="0"/>
              </a:rPr>
              <a:t>have</a:t>
            </a:r>
            <a:r>
              <a:rPr lang="es-US" sz="1200" dirty="0">
                <a:solidFill>
                  <a:schemeClr val="bg1"/>
                </a:solidFill>
                <a:latin typeface="Arial" panose="020B0604020202020204" pitchFamily="34" charset="0"/>
                <a:ea typeface="Open Sans" pitchFamily="34" charset="0"/>
                <a:cs typeface="Arial" panose="020B0604020202020204" pitchFamily="34" charset="0"/>
              </a:rPr>
              <a:t> </a:t>
            </a:r>
            <a:r>
              <a:rPr lang="es-US" sz="1400" b="1" dirty="0" err="1">
                <a:solidFill>
                  <a:schemeClr val="bg1"/>
                </a:solidFill>
                <a:latin typeface="Arial" panose="020B0604020202020204" pitchFamily="34" charset="0"/>
                <a:ea typeface="Open Sans" pitchFamily="34" charset="0"/>
                <a:cs typeface="Arial" panose="020B0604020202020204" pitchFamily="34" charset="0"/>
              </a:rPr>
              <a:t>higher</a:t>
            </a:r>
            <a:r>
              <a:rPr lang="es-US" sz="1400" b="1" dirty="0">
                <a:solidFill>
                  <a:schemeClr val="bg1"/>
                </a:solidFill>
                <a:latin typeface="Arial" panose="020B0604020202020204" pitchFamily="34" charset="0"/>
                <a:ea typeface="Open Sans" pitchFamily="34" charset="0"/>
                <a:cs typeface="Arial" panose="020B0604020202020204" pitchFamily="34" charset="0"/>
              </a:rPr>
              <a:t> </a:t>
            </a:r>
            <a:r>
              <a:rPr lang="es-US" sz="1400" b="1" dirty="0" err="1">
                <a:solidFill>
                  <a:schemeClr val="bg1"/>
                </a:solidFill>
                <a:latin typeface="Arial" panose="020B0604020202020204" pitchFamily="34" charset="0"/>
                <a:ea typeface="Open Sans" pitchFamily="34" charset="0"/>
                <a:cs typeface="Arial" panose="020B0604020202020204" pitchFamily="34" charset="0"/>
              </a:rPr>
              <a:t>education</a:t>
            </a:r>
            <a:r>
              <a:rPr lang="es-US" sz="1400" b="1" dirty="0">
                <a:solidFill>
                  <a:schemeClr val="bg1"/>
                </a:solidFill>
                <a:latin typeface="Arial" panose="020B0604020202020204" pitchFamily="34" charset="0"/>
                <a:ea typeface="Open Sans" pitchFamily="34" charset="0"/>
                <a:cs typeface="Arial" panose="020B0604020202020204" pitchFamily="34" charset="0"/>
              </a:rPr>
              <a:t> </a:t>
            </a:r>
            <a:r>
              <a:rPr lang="es-US" sz="1400" b="1" dirty="0" err="1">
                <a:solidFill>
                  <a:schemeClr val="bg1"/>
                </a:solidFill>
                <a:latin typeface="Arial" panose="020B0604020202020204" pitchFamily="34" charset="0"/>
                <a:ea typeface="Open Sans" pitchFamily="34" charset="0"/>
                <a:cs typeface="Arial" panose="020B0604020202020204" pitchFamily="34" charset="0"/>
              </a:rPr>
              <a:t>degrees</a:t>
            </a:r>
            <a:endParaRPr lang="en-US" sz="1400" b="1" dirty="0">
              <a:solidFill>
                <a:schemeClr val="bg1"/>
              </a:solidFill>
              <a:latin typeface="Arial" panose="020B0604020202020204" pitchFamily="34" charset="0"/>
              <a:ea typeface="Open Sans" pitchFamily="34" charset="0"/>
              <a:cs typeface="Arial" panose="020B0604020202020204" pitchFamily="34" charset="0"/>
            </a:endParaRPr>
          </a:p>
        </p:txBody>
      </p:sp>
      <p:sp>
        <p:nvSpPr>
          <p:cNvPr id="191" name="TextBox 190">
            <a:extLst>
              <a:ext uri="{FF2B5EF4-FFF2-40B4-BE49-F238E27FC236}">
                <a16:creationId xmlns:a16="http://schemas.microsoft.com/office/drawing/2014/main" id="{4A68025A-6C61-42B2-9CDE-F979ACD24F95}"/>
              </a:ext>
            </a:extLst>
          </p:cNvPr>
          <p:cNvSpPr txBox="1"/>
          <p:nvPr/>
        </p:nvSpPr>
        <p:spPr>
          <a:xfrm>
            <a:off x="4956084" y="4567320"/>
            <a:ext cx="1222805" cy="455574"/>
          </a:xfrm>
          <a:prstGeom prst="rect">
            <a:avLst/>
          </a:prstGeom>
          <a:noFill/>
        </p:spPr>
        <p:txBody>
          <a:bodyPr wrap="square" lIns="0" tIns="0" rIns="0" bIns="0" rtlCol="0">
            <a:spAutoFit/>
          </a:bodyPr>
          <a:lstStyle/>
          <a:p>
            <a:pPr>
              <a:lnSpc>
                <a:spcPct val="110000"/>
              </a:lnSpc>
            </a:pPr>
            <a:r>
              <a:rPr lang="es-US" sz="1400" dirty="0">
                <a:solidFill>
                  <a:schemeClr val="bg1"/>
                </a:solidFill>
                <a:latin typeface="Arial" panose="020B0604020202020204" pitchFamily="34" charset="0"/>
                <a:ea typeface="Open Sans" pitchFamily="34" charset="0"/>
                <a:cs typeface="Arial" panose="020B0604020202020204" pitchFamily="34" charset="0"/>
              </a:rPr>
              <a:t>Of </a:t>
            </a:r>
            <a:r>
              <a:rPr lang="es-US" sz="1400" dirty="0" err="1">
                <a:solidFill>
                  <a:schemeClr val="bg1"/>
                </a:solidFill>
                <a:latin typeface="Arial" panose="020B0604020202020204" pitchFamily="34" charset="0"/>
                <a:ea typeface="Open Sans" pitchFamily="34" charset="0"/>
                <a:cs typeface="Arial" panose="020B0604020202020204" pitchFamily="34" charset="0"/>
              </a:rPr>
              <a:t>employees</a:t>
            </a:r>
            <a:r>
              <a:rPr lang="es-US" sz="1400" dirty="0">
                <a:solidFill>
                  <a:schemeClr val="bg1"/>
                </a:solidFill>
                <a:latin typeface="Arial" panose="020B0604020202020204" pitchFamily="34" charset="0"/>
                <a:ea typeface="Open Sans" pitchFamily="34" charset="0"/>
                <a:cs typeface="Arial" panose="020B0604020202020204" pitchFamily="34" charset="0"/>
              </a:rPr>
              <a:t> </a:t>
            </a:r>
            <a:r>
              <a:rPr lang="es-US" sz="1400" b="1" dirty="0" err="1">
                <a:solidFill>
                  <a:schemeClr val="bg1"/>
                </a:solidFill>
                <a:latin typeface="Arial" panose="020B0604020202020204" pitchFamily="34" charset="0"/>
                <a:ea typeface="Open Sans" pitchFamily="34" charset="0"/>
                <a:cs typeface="Arial" panose="020B0604020202020204" pitchFamily="34" charset="0"/>
              </a:rPr>
              <a:t>under</a:t>
            </a:r>
            <a:r>
              <a:rPr lang="es-US" sz="1400" dirty="0">
                <a:solidFill>
                  <a:schemeClr val="bg1"/>
                </a:solidFill>
                <a:latin typeface="Arial" panose="020B0604020202020204" pitchFamily="34" charset="0"/>
                <a:ea typeface="Open Sans" pitchFamily="34" charset="0"/>
                <a:cs typeface="Arial" panose="020B0604020202020204" pitchFamily="34" charset="0"/>
              </a:rPr>
              <a:t> </a:t>
            </a:r>
            <a:r>
              <a:rPr lang="es-US" sz="1400" b="1" dirty="0">
                <a:solidFill>
                  <a:schemeClr val="bg1"/>
                </a:solidFill>
                <a:latin typeface="Arial" panose="020B0604020202020204" pitchFamily="34" charset="0"/>
                <a:ea typeface="Open Sans" pitchFamily="34" charset="0"/>
                <a:cs typeface="Arial" panose="020B0604020202020204" pitchFamily="34" charset="0"/>
              </a:rPr>
              <a:t>38</a:t>
            </a:r>
            <a:endParaRPr lang="en-US" sz="1400" b="1" dirty="0">
              <a:solidFill>
                <a:schemeClr val="bg1"/>
              </a:solidFill>
              <a:latin typeface="Arial" panose="020B0604020202020204" pitchFamily="34" charset="0"/>
              <a:ea typeface="Open Sans" pitchFamily="34" charset="0"/>
              <a:cs typeface="Arial" panose="020B0604020202020204" pitchFamily="34" charset="0"/>
            </a:endParaRPr>
          </a:p>
        </p:txBody>
      </p:sp>
      <p:sp>
        <p:nvSpPr>
          <p:cNvPr id="192" name="TextBox 191">
            <a:extLst>
              <a:ext uri="{FF2B5EF4-FFF2-40B4-BE49-F238E27FC236}">
                <a16:creationId xmlns:a16="http://schemas.microsoft.com/office/drawing/2014/main" id="{8CDC4FC3-BCCA-49BB-97D6-6CA50D6A35D4}"/>
              </a:ext>
            </a:extLst>
          </p:cNvPr>
          <p:cNvSpPr txBox="1"/>
          <p:nvPr/>
        </p:nvSpPr>
        <p:spPr>
          <a:xfrm>
            <a:off x="694817" y="4034023"/>
            <a:ext cx="820738" cy="584775"/>
          </a:xfrm>
          <a:prstGeom prst="rect">
            <a:avLst/>
          </a:prstGeom>
          <a:noFill/>
        </p:spPr>
        <p:txBody>
          <a:bodyPr wrap="none" lIns="0" rIns="0" rtlCol="0">
            <a:spAutoFit/>
          </a:bodyPr>
          <a:lstStyle/>
          <a:p>
            <a:r>
              <a:rPr lang="en-IN" sz="3200" b="1" dirty="0">
                <a:solidFill>
                  <a:schemeClr val="bg1"/>
                </a:solidFill>
                <a:latin typeface="Arial" panose="020B0604020202020204" pitchFamily="34" charset="0"/>
                <a:cs typeface="Arial" panose="020B0604020202020204" pitchFamily="34" charset="0"/>
              </a:rPr>
              <a:t>61%</a:t>
            </a:r>
          </a:p>
        </p:txBody>
      </p:sp>
      <p:sp>
        <p:nvSpPr>
          <p:cNvPr id="193" name="TextBox 192">
            <a:extLst>
              <a:ext uri="{FF2B5EF4-FFF2-40B4-BE49-F238E27FC236}">
                <a16:creationId xmlns:a16="http://schemas.microsoft.com/office/drawing/2014/main" id="{9AB67DD6-A8B2-4A68-AB14-AE4377297430}"/>
              </a:ext>
            </a:extLst>
          </p:cNvPr>
          <p:cNvSpPr txBox="1"/>
          <p:nvPr/>
        </p:nvSpPr>
        <p:spPr>
          <a:xfrm>
            <a:off x="4917183" y="3850747"/>
            <a:ext cx="820738" cy="584775"/>
          </a:xfrm>
          <a:prstGeom prst="rect">
            <a:avLst/>
          </a:prstGeom>
          <a:noFill/>
        </p:spPr>
        <p:txBody>
          <a:bodyPr wrap="none" lIns="0" rIns="0" rtlCol="0">
            <a:spAutoFit/>
          </a:bodyPr>
          <a:lstStyle/>
          <a:p>
            <a:r>
              <a:rPr lang="en-IN" sz="3200" b="1" dirty="0">
                <a:solidFill>
                  <a:schemeClr val="bg1"/>
                </a:solidFill>
                <a:latin typeface="Arial" panose="020B0604020202020204" pitchFamily="34" charset="0"/>
                <a:cs typeface="Arial" panose="020B0604020202020204" pitchFamily="34" charset="0"/>
              </a:rPr>
              <a:t>49%</a:t>
            </a:r>
          </a:p>
        </p:txBody>
      </p:sp>
      <p:grpSp>
        <p:nvGrpSpPr>
          <p:cNvPr id="194" name="Group 193">
            <a:extLst>
              <a:ext uri="{FF2B5EF4-FFF2-40B4-BE49-F238E27FC236}">
                <a16:creationId xmlns:a16="http://schemas.microsoft.com/office/drawing/2014/main" id="{29361CEE-E59D-4445-9076-118FEEF06437}"/>
              </a:ext>
            </a:extLst>
          </p:cNvPr>
          <p:cNvGrpSpPr/>
          <p:nvPr/>
        </p:nvGrpSpPr>
        <p:grpSpPr>
          <a:xfrm>
            <a:off x="1619672" y="3929112"/>
            <a:ext cx="288000" cy="612000"/>
            <a:chOff x="-2986088" y="-171450"/>
            <a:chExt cx="2417763" cy="5516563"/>
          </a:xfrm>
          <a:solidFill>
            <a:schemeClr val="bg1"/>
          </a:solidFill>
        </p:grpSpPr>
        <p:sp>
          <p:nvSpPr>
            <p:cNvPr id="195" name="Freeform 5">
              <a:extLst>
                <a:ext uri="{FF2B5EF4-FFF2-40B4-BE49-F238E27FC236}">
                  <a16:creationId xmlns:a16="http://schemas.microsoft.com/office/drawing/2014/main"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6" name="Freeform 6">
              <a:extLst>
                <a:ext uri="{FF2B5EF4-FFF2-40B4-BE49-F238E27FC236}">
                  <a16:creationId xmlns:a16="http://schemas.microsoft.com/office/drawing/2014/main"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97" name="Group 196">
            <a:extLst>
              <a:ext uri="{FF2B5EF4-FFF2-40B4-BE49-F238E27FC236}">
                <a16:creationId xmlns:a16="http://schemas.microsoft.com/office/drawing/2014/main" id="{9B5EDE69-5C8A-4A23-81F9-71DED5027DAC}"/>
              </a:ext>
            </a:extLst>
          </p:cNvPr>
          <p:cNvGrpSpPr/>
          <p:nvPr/>
        </p:nvGrpSpPr>
        <p:grpSpPr>
          <a:xfrm>
            <a:off x="1895708" y="3929112"/>
            <a:ext cx="288000" cy="612000"/>
            <a:chOff x="-2986088" y="-171450"/>
            <a:chExt cx="2417763" cy="5516563"/>
          </a:xfrm>
          <a:solidFill>
            <a:schemeClr val="bg1"/>
          </a:solidFill>
        </p:grpSpPr>
        <p:sp>
          <p:nvSpPr>
            <p:cNvPr id="198" name="Freeform 5">
              <a:extLst>
                <a:ext uri="{FF2B5EF4-FFF2-40B4-BE49-F238E27FC236}">
                  <a16:creationId xmlns:a16="http://schemas.microsoft.com/office/drawing/2014/main" id="{38588A30-753F-4FA8-9BF4-947D32B3B975}"/>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9" name="Freeform 6">
              <a:extLst>
                <a:ext uri="{FF2B5EF4-FFF2-40B4-BE49-F238E27FC236}">
                  <a16:creationId xmlns:a16="http://schemas.microsoft.com/office/drawing/2014/main" id="{B2EFBC95-1C7A-43A9-9F57-0A639F4915B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00" name="Group 199">
            <a:extLst>
              <a:ext uri="{FF2B5EF4-FFF2-40B4-BE49-F238E27FC236}">
                <a16:creationId xmlns:a16="http://schemas.microsoft.com/office/drawing/2014/main" id="{C94A9C53-482F-4661-A98F-9E6C5ED0C1D2}"/>
              </a:ext>
            </a:extLst>
          </p:cNvPr>
          <p:cNvGrpSpPr/>
          <p:nvPr/>
        </p:nvGrpSpPr>
        <p:grpSpPr>
          <a:xfrm>
            <a:off x="2171744" y="3929112"/>
            <a:ext cx="288000" cy="612000"/>
            <a:chOff x="-2986088" y="-171450"/>
            <a:chExt cx="2417763" cy="5516563"/>
          </a:xfrm>
          <a:solidFill>
            <a:schemeClr val="bg1"/>
          </a:solidFill>
        </p:grpSpPr>
        <p:sp>
          <p:nvSpPr>
            <p:cNvPr id="201" name="Freeform 5">
              <a:extLst>
                <a:ext uri="{FF2B5EF4-FFF2-40B4-BE49-F238E27FC236}">
                  <a16:creationId xmlns:a16="http://schemas.microsoft.com/office/drawing/2014/main" id="{C0514E2C-E4CA-40DC-9776-3051FBD83DA6}"/>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2" name="Freeform 6">
              <a:extLst>
                <a:ext uri="{FF2B5EF4-FFF2-40B4-BE49-F238E27FC236}">
                  <a16:creationId xmlns:a16="http://schemas.microsoft.com/office/drawing/2014/main" id="{DFF581DD-4CD6-492C-99B9-333CD6C1DA93}"/>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03" name="Group 202">
            <a:extLst>
              <a:ext uri="{FF2B5EF4-FFF2-40B4-BE49-F238E27FC236}">
                <a16:creationId xmlns:a16="http://schemas.microsoft.com/office/drawing/2014/main" id="{440DFC70-36C3-4A7E-840C-908D3DCD3DA0}"/>
              </a:ext>
            </a:extLst>
          </p:cNvPr>
          <p:cNvGrpSpPr/>
          <p:nvPr/>
        </p:nvGrpSpPr>
        <p:grpSpPr>
          <a:xfrm>
            <a:off x="3275888" y="3929112"/>
            <a:ext cx="288000" cy="612000"/>
            <a:chOff x="-2986088" y="-171450"/>
            <a:chExt cx="2417763" cy="5516563"/>
          </a:xfrm>
          <a:solidFill>
            <a:schemeClr val="accent1">
              <a:lumMod val="75000"/>
            </a:schemeClr>
          </a:solidFill>
        </p:grpSpPr>
        <p:sp>
          <p:nvSpPr>
            <p:cNvPr id="204" name="Freeform 5">
              <a:extLst>
                <a:ext uri="{FF2B5EF4-FFF2-40B4-BE49-F238E27FC236}">
                  <a16:creationId xmlns:a16="http://schemas.microsoft.com/office/drawing/2014/main" id="{263A6333-3E5D-4F50-990E-4DA2B874FACC}"/>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 name="Freeform 6">
              <a:extLst>
                <a:ext uri="{FF2B5EF4-FFF2-40B4-BE49-F238E27FC236}">
                  <a16:creationId xmlns:a16="http://schemas.microsoft.com/office/drawing/2014/main" id="{9D05982F-1D6F-4A3B-B7FD-4AB15659EA9E}"/>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06" name="Group 205">
            <a:extLst>
              <a:ext uri="{FF2B5EF4-FFF2-40B4-BE49-F238E27FC236}">
                <a16:creationId xmlns:a16="http://schemas.microsoft.com/office/drawing/2014/main" id="{B9D470A6-BC6B-4282-A9FA-27BE04F610AC}"/>
              </a:ext>
            </a:extLst>
          </p:cNvPr>
          <p:cNvGrpSpPr/>
          <p:nvPr/>
        </p:nvGrpSpPr>
        <p:grpSpPr>
          <a:xfrm>
            <a:off x="3551924" y="3929112"/>
            <a:ext cx="288000" cy="612000"/>
            <a:chOff x="-2986088" y="-171450"/>
            <a:chExt cx="2417763" cy="5516563"/>
          </a:xfrm>
          <a:solidFill>
            <a:schemeClr val="accent1">
              <a:lumMod val="75000"/>
            </a:schemeClr>
          </a:solidFill>
        </p:grpSpPr>
        <p:sp>
          <p:nvSpPr>
            <p:cNvPr id="207" name="Freeform 5">
              <a:extLst>
                <a:ext uri="{FF2B5EF4-FFF2-40B4-BE49-F238E27FC236}">
                  <a16:creationId xmlns:a16="http://schemas.microsoft.com/office/drawing/2014/main" id="{37099285-76E1-450F-A968-56B1A5F1A990}"/>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8" name="Freeform 6">
              <a:extLst>
                <a:ext uri="{FF2B5EF4-FFF2-40B4-BE49-F238E27FC236}">
                  <a16:creationId xmlns:a16="http://schemas.microsoft.com/office/drawing/2014/main" id="{78094DCF-3962-46D3-A3BA-DEC321B370E0}"/>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09" name="Group 208">
            <a:extLst>
              <a:ext uri="{FF2B5EF4-FFF2-40B4-BE49-F238E27FC236}">
                <a16:creationId xmlns:a16="http://schemas.microsoft.com/office/drawing/2014/main" id="{95EDAEDF-EAA5-4A18-9760-F37DC40EC410}"/>
              </a:ext>
            </a:extLst>
          </p:cNvPr>
          <p:cNvGrpSpPr/>
          <p:nvPr/>
        </p:nvGrpSpPr>
        <p:grpSpPr>
          <a:xfrm>
            <a:off x="3827960" y="3929112"/>
            <a:ext cx="288000" cy="612000"/>
            <a:chOff x="-2986088" y="-171450"/>
            <a:chExt cx="2417763" cy="5516563"/>
          </a:xfrm>
          <a:solidFill>
            <a:schemeClr val="accent1">
              <a:lumMod val="75000"/>
            </a:schemeClr>
          </a:solidFill>
        </p:grpSpPr>
        <p:sp>
          <p:nvSpPr>
            <p:cNvPr id="210" name="Freeform 5">
              <a:extLst>
                <a:ext uri="{FF2B5EF4-FFF2-40B4-BE49-F238E27FC236}">
                  <a16:creationId xmlns:a16="http://schemas.microsoft.com/office/drawing/2014/main" id="{DFE8C069-EBA2-469E-ABDE-5EE52D3C88B6}"/>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1" name="Freeform 6">
              <a:extLst>
                <a:ext uri="{FF2B5EF4-FFF2-40B4-BE49-F238E27FC236}">
                  <a16:creationId xmlns:a16="http://schemas.microsoft.com/office/drawing/2014/main" id="{F82726F0-67EF-4739-ADC5-4FC9033256D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12" name="Group 211">
            <a:extLst>
              <a:ext uri="{FF2B5EF4-FFF2-40B4-BE49-F238E27FC236}">
                <a16:creationId xmlns:a16="http://schemas.microsoft.com/office/drawing/2014/main" id="{372EB918-55DA-4CC9-B4D9-0F64FCAC3779}"/>
              </a:ext>
            </a:extLst>
          </p:cNvPr>
          <p:cNvGrpSpPr/>
          <p:nvPr/>
        </p:nvGrpSpPr>
        <p:grpSpPr>
          <a:xfrm>
            <a:off x="4103992" y="3929112"/>
            <a:ext cx="288000" cy="612000"/>
            <a:chOff x="-2986088" y="-171450"/>
            <a:chExt cx="2417763" cy="5516563"/>
          </a:xfrm>
          <a:solidFill>
            <a:schemeClr val="accent1">
              <a:lumMod val="75000"/>
            </a:schemeClr>
          </a:solidFill>
        </p:grpSpPr>
        <p:sp>
          <p:nvSpPr>
            <p:cNvPr id="213" name="Freeform 5">
              <a:extLst>
                <a:ext uri="{FF2B5EF4-FFF2-40B4-BE49-F238E27FC236}">
                  <a16:creationId xmlns:a16="http://schemas.microsoft.com/office/drawing/2014/main" id="{9536C06C-92DD-46B0-96E9-CE41BC8D4C32}"/>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4" name="Freeform 6">
              <a:extLst>
                <a:ext uri="{FF2B5EF4-FFF2-40B4-BE49-F238E27FC236}">
                  <a16:creationId xmlns:a16="http://schemas.microsoft.com/office/drawing/2014/main" id="{F459C962-66F8-4AE6-9542-147DA1D268C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45" name="Group 244">
            <a:extLst>
              <a:ext uri="{FF2B5EF4-FFF2-40B4-BE49-F238E27FC236}">
                <a16:creationId xmlns:a16="http://schemas.microsoft.com/office/drawing/2014/main" id="{29361CEE-E59D-4445-9076-118FEEF06437}"/>
              </a:ext>
            </a:extLst>
          </p:cNvPr>
          <p:cNvGrpSpPr/>
          <p:nvPr/>
        </p:nvGrpSpPr>
        <p:grpSpPr>
          <a:xfrm>
            <a:off x="2447780" y="3938257"/>
            <a:ext cx="288000" cy="612000"/>
            <a:chOff x="-2986088" y="-171450"/>
            <a:chExt cx="2417763" cy="5516563"/>
          </a:xfrm>
          <a:solidFill>
            <a:schemeClr val="bg1"/>
          </a:solidFill>
        </p:grpSpPr>
        <p:sp>
          <p:nvSpPr>
            <p:cNvPr id="246" name="Freeform 5">
              <a:extLst>
                <a:ext uri="{FF2B5EF4-FFF2-40B4-BE49-F238E27FC236}">
                  <a16:creationId xmlns:a16="http://schemas.microsoft.com/office/drawing/2014/main"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7" name="Freeform 6">
              <a:extLst>
                <a:ext uri="{FF2B5EF4-FFF2-40B4-BE49-F238E27FC236}">
                  <a16:creationId xmlns:a16="http://schemas.microsoft.com/office/drawing/2014/main"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48" name="Group 247">
            <a:extLst>
              <a:ext uri="{FF2B5EF4-FFF2-40B4-BE49-F238E27FC236}">
                <a16:creationId xmlns:a16="http://schemas.microsoft.com/office/drawing/2014/main" id="{9B5EDE69-5C8A-4A23-81F9-71DED5027DAC}"/>
              </a:ext>
            </a:extLst>
          </p:cNvPr>
          <p:cNvGrpSpPr/>
          <p:nvPr/>
        </p:nvGrpSpPr>
        <p:grpSpPr>
          <a:xfrm>
            <a:off x="2723816" y="3938257"/>
            <a:ext cx="288000" cy="612000"/>
            <a:chOff x="-2986088" y="-171450"/>
            <a:chExt cx="2417763" cy="5516563"/>
          </a:xfrm>
          <a:solidFill>
            <a:schemeClr val="bg1"/>
          </a:solidFill>
        </p:grpSpPr>
        <p:sp>
          <p:nvSpPr>
            <p:cNvPr id="249" name="Freeform 5">
              <a:extLst>
                <a:ext uri="{FF2B5EF4-FFF2-40B4-BE49-F238E27FC236}">
                  <a16:creationId xmlns:a16="http://schemas.microsoft.com/office/drawing/2014/main" id="{38588A30-753F-4FA8-9BF4-947D32B3B975}"/>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0" name="Freeform 6">
              <a:extLst>
                <a:ext uri="{FF2B5EF4-FFF2-40B4-BE49-F238E27FC236}">
                  <a16:creationId xmlns:a16="http://schemas.microsoft.com/office/drawing/2014/main" id="{B2EFBC95-1C7A-43A9-9F57-0A639F4915B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51" name="Group 250">
            <a:extLst>
              <a:ext uri="{FF2B5EF4-FFF2-40B4-BE49-F238E27FC236}">
                <a16:creationId xmlns:a16="http://schemas.microsoft.com/office/drawing/2014/main" id="{C94A9C53-482F-4661-A98F-9E6C5ED0C1D2}"/>
              </a:ext>
            </a:extLst>
          </p:cNvPr>
          <p:cNvGrpSpPr/>
          <p:nvPr/>
        </p:nvGrpSpPr>
        <p:grpSpPr>
          <a:xfrm>
            <a:off x="2999852" y="3938257"/>
            <a:ext cx="288000" cy="612000"/>
            <a:chOff x="-2986088" y="-171450"/>
            <a:chExt cx="2417763" cy="5516563"/>
          </a:xfrm>
          <a:solidFill>
            <a:schemeClr val="bg1"/>
          </a:solidFill>
        </p:grpSpPr>
        <p:sp>
          <p:nvSpPr>
            <p:cNvPr id="252" name="Freeform 5">
              <a:extLst>
                <a:ext uri="{FF2B5EF4-FFF2-40B4-BE49-F238E27FC236}">
                  <a16:creationId xmlns:a16="http://schemas.microsoft.com/office/drawing/2014/main" id="{C0514E2C-E4CA-40DC-9776-3051FBD83DA6}"/>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3" name="Freeform 6">
              <a:extLst>
                <a:ext uri="{FF2B5EF4-FFF2-40B4-BE49-F238E27FC236}">
                  <a16:creationId xmlns:a16="http://schemas.microsoft.com/office/drawing/2014/main" id="{DFF581DD-4CD6-492C-99B9-333CD6C1DA93}"/>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55" name="Freeform 254">
            <a:extLst>
              <a:ext uri="{FF2B5EF4-FFF2-40B4-BE49-F238E27FC236}">
                <a16:creationId xmlns:a16="http://schemas.microsoft.com/office/drawing/2014/main" id="{B7C86153-9162-4D0E-BCAC-18D245228881}"/>
              </a:ext>
            </a:extLst>
          </p:cNvPr>
          <p:cNvSpPr>
            <a:spLocks noEditPoints="1"/>
          </p:cNvSpPr>
          <p:nvPr/>
        </p:nvSpPr>
        <p:spPr bwMode="auto">
          <a:xfrm>
            <a:off x="416636" y="5476295"/>
            <a:ext cx="720080" cy="720080"/>
          </a:xfrm>
          <a:custGeom>
            <a:avLst/>
            <a:gdLst>
              <a:gd name="T0" fmla="*/ 2271 w 2281"/>
              <a:gd name="T1" fmla="*/ 1015 h 2279"/>
              <a:gd name="T2" fmla="*/ 2198 w 2281"/>
              <a:gd name="T3" fmla="*/ 959 h 2279"/>
              <a:gd name="T4" fmla="*/ 1962 w 2281"/>
              <a:gd name="T5" fmla="*/ 803 h 2279"/>
              <a:gd name="T6" fmla="*/ 2026 w 2281"/>
              <a:gd name="T7" fmla="*/ 521 h 2279"/>
              <a:gd name="T8" fmla="*/ 2033 w 2281"/>
              <a:gd name="T9" fmla="*/ 435 h 2279"/>
              <a:gd name="T10" fmla="*/ 1852 w 2281"/>
              <a:gd name="T11" fmla="*/ 253 h 2279"/>
              <a:gd name="T12" fmla="*/ 1766 w 2281"/>
              <a:gd name="T13" fmla="*/ 260 h 2279"/>
              <a:gd name="T14" fmla="*/ 1482 w 2281"/>
              <a:gd name="T15" fmla="*/ 324 h 2279"/>
              <a:gd name="T16" fmla="*/ 1328 w 2281"/>
              <a:gd name="T17" fmla="*/ 77 h 2279"/>
              <a:gd name="T18" fmla="*/ 1272 w 2281"/>
              <a:gd name="T19" fmla="*/ 11 h 2279"/>
              <a:gd name="T20" fmla="*/ 1016 w 2281"/>
              <a:gd name="T21" fmla="*/ 10 h 2279"/>
              <a:gd name="T22" fmla="*/ 960 w 2281"/>
              <a:gd name="T23" fmla="*/ 75 h 2279"/>
              <a:gd name="T24" fmla="*/ 804 w 2281"/>
              <a:gd name="T25" fmla="*/ 318 h 2279"/>
              <a:gd name="T26" fmla="*/ 523 w 2281"/>
              <a:gd name="T27" fmla="*/ 254 h 2279"/>
              <a:gd name="T28" fmla="*/ 437 w 2281"/>
              <a:gd name="T29" fmla="*/ 246 h 2279"/>
              <a:gd name="T30" fmla="*/ 253 w 2281"/>
              <a:gd name="T31" fmla="*/ 428 h 2279"/>
              <a:gd name="T32" fmla="*/ 259 w 2281"/>
              <a:gd name="T33" fmla="*/ 515 h 2279"/>
              <a:gd name="T34" fmla="*/ 323 w 2281"/>
              <a:gd name="T35" fmla="*/ 799 h 2279"/>
              <a:gd name="T36" fmla="*/ 75 w 2281"/>
              <a:gd name="T37" fmla="*/ 953 h 2279"/>
              <a:gd name="T38" fmla="*/ 10 w 2281"/>
              <a:gd name="T39" fmla="*/ 1009 h 2279"/>
              <a:gd name="T40" fmla="*/ 9 w 2281"/>
              <a:gd name="T41" fmla="*/ 1267 h 2279"/>
              <a:gd name="T42" fmla="*/ 84 w 2281"/>
              <a:gd name="T43" fmla="*/ 1323 h 2279"/>
              <a:gd name="T44" fmla="*/ 318 w 2281"/>
              <a:gd name="T45" fmla="*/ 1479 h 2279"/>
              <a:gd name="T46" fmla="*/ 254 w 2281"/>
              <a:gd name="T47" fmla="*/ 1761 h 2279"/>
              <a:gd name="T48" fmla="*/ 247 w 2281"/>
              <a:gd name="T49" fmla="*/ 1847 h 2279"/>
              <a:gd name="T50" fmla="*/ 427 w 2281"/>
              <a:gd name="T51" fmla="*/ 2029 h 2279"/>
              <a:gd name="T52" fmla="*/ 514 w 2281"/>
              <a:gd name="T53" fmla="*/ 2022 h 2279"/>
              <a:gd name="T54" fmla="*/ 798 w 2281"/>
              <a:gd name="T55" fmla="*/ 1958 h 2279"/>
              <a:gd name="T56" fmla="*/ 952 w 2281"/>
              <a:gd name="T57" fmla="*/ 2205 h 2279"/>
              <a:gd name="T58" fmla="*/ 1008 w 2281"/>
              <a:gd name="T59" fmla="*/ 2271 h 2279"/>
              <a:gd name="T60" fmla="*/ 1139 w 2281"/>
              <a:gd name="T61" fmla="*/ 2279 h 2279"/>
              <a:gd name="T62" fmla="*/ 1264 w 2281"/>
              <a:gd name="T63" fmla="*/ 2272 h 2279"/>
              <a:gd name="T64" fmla="*/ 1320 w 2281"/>
              <a:gd name="T65" fmla="*/ 2207 h 2279"/>
              <a:gd name="T66" fmla="*/ 1476 w 2281"/>
              <a:gd name="T67" fmla="*/ 1964 h 2279"/>
              <a:gd name="T68" fmla="*/ 1757 w 2281"/>
              <a:gd name="T69" fmla="*/ 2028 h 2279"/>
              <a:gd name="T70" fmla="*/ 1843 w 2281"/>
              <a:gd name="T71" fmla="*/ 2036 h 2279"/>
              <a:gd name="T72" fmla="*/ 2027 w 2281"/>
              <a:gd name="T73" fmla="*/ 1854 h 2279"/>
              <a:gd name="T74" fmla="*/ 2021 w 2281"/>
              <a:gd name="T75" fmla="*/ 1767 h 2279"/>
              <a:gd name="T76" fmla="*/ 1957 w 2281"/>
              <a:gd name="T77" fmla="*/ 1483 h 2279"/>
              <a:gd name="T78" fmla="*/ 2190 w 2281"/>
              <a:gd name="T79" fmla="*/ 1329 h 2279"/>
              <a:gd name="T80" fmla="*/ 2204 w 2281"/>
              <a:gd name="T81" fmla="*/ 1329 h 2279"/>
              <a:gd name="T82" fmla="*/ 2270 w 2281"/>
              <a:gd name="T83" fmla="*/ 1273 h 2279"/>
              <a:gd name="T84" fmla="*/ 2271 w 2281"/>
              <a:gd name="T85" fmla="*/ 1015 h 2279"/>
              <a:gd name="T86" fmla="*/ 1142 w 2281"/>
              <a:gd name="T87" fmla="*/ 1523 h 2279"/>
              <a:gd name="T88" fmla="*/ 762 w 2281"/>
              <a:gd name="T89" fmla="*/ 1143 h 2279"/>
              <a:gd name="T90" fmla="*/ 1142 w 2281"/>
              <a:gd name="T91" fmla="*/ 764 h 2279"/>
              <a:gd name="T92" fmla="*/ 1521 w 2281"/>
              <a:gd name="T93" fmla="*/ 1143 h 2279"/>
              <a:gd name="T94" fmla="*/ 1142 w 2281"/>
              <a:gd name="T95" fmla="*/ 1523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1" h="2279">
                <a:moveTo>
                  <a:pt x="2271" y="1015"/>
                </a:moveTo>
                <a:cubicBezTo>
                  <a:pt x="2267" y="983"/>
                  <a:pt x="2230" y="959"/>
                  <a:pt x="2198" y="959"/>
                </a:cubicBezTo>
                <a:cubicBezTo>
                  <a:pt x="2093" y="959"/>
                  <a:pt x="2001" y="897"/>
                  <a:pt x="1962" y="803"/>
                </a:cubicBezTo>
                <a:cubicBezTo>
                  <a:pt x="1922" y="706"/>
                  <a:pt x="1948" y="593"/>
                  <a:pt x="2026" y="521"/>
                </a:cubicBezTo>
                <a:cubicBezTo>
                  <a:pt x="2050" y="499"/>
                  <a:pt x="2053" y="461"/>
                  <a:pt x="2033" y="435"/>
                </a:cubicBezTo>
                <a:cubicBezTo>
                  <a:pt x="1979" y="368"/>
                  <a:pt x="1919" y="306"/>
                  <a:pt x="1852" y="253"/>
                </a:cubicBezTo>
                <a:cubicBezTo>
                  <a:pt x="1826" y="233"/>
                  <a:pt x="1788" y="235"/>
                  <a:pt x="1766" y="260"/>
                </a:cubicBezTo>
                <a:cubicBezTo>
                  <a:pt x="1698" y="335"/>
                  <a:pt x="1576" y="363"/>
                  <a:pt x="1482" y="324"/>
                </a:cubicBezTo>
                <a:cubicBezTo>
                  <a:pt x="1384" y="283"/>
                  <a:pt x="1322" y="184"/>
                  <a:pt x="1328" y="77"/>
                </a:cubicBezTo>
                <a:cubicBezTo>
                  <a:pt x="1330" y="44"/>
                  <a:pt x="1306" y="14"/>
                  <a:pt x="1272" y="11"/>
                </a:cubicBezTo>
                <a:cubicBezTo>
                  <a:pt x="1187" y="1"/>
                  <a:pt x="1102" y="0"/>
                  <a:pt x="1016" y="10"/>
                </a:cubicBezTo>
                <a:cubicBezTo>
                  <a:pt x="983" y="14"/>
                  <a:pt x="959" y="42"/>
                  <a:pt x="960" y="75"/>
                </a:cubicBezTo>
                <a:cubicBezTo>
                  <a:pt x="964" y="181"/>
                  <a:pt x="901" y="278"/>
                  <a:pt x="804" y="318"/>
                </a:cubicBezTo>
                <a:cubicBezTo>
                  <a:pt x="711" y="356"/>
                  <a:pt x="590" y="328"/>
                  <a:pt x="523" y="254"/>
                </a:cubicBezTo>
                <a:cubicBezTo>
                  <a:pt x="500" y="229"/>
                  <a:pt x="463" y="226"/>
                  <a:pt x="437" y="246"/>
                </a:cubicBezTo>
                <a:cubicBezTo>
                  <a:pt x="368" y="300"/>
                  <a:pt x="306" y="361"/>
                  <a:pt x="253" y="428"/>
                </a:cubicBezTo>
                <a:cubicBezTo>
                  <a:pt x="232" y="455"/>
                  <a:pt x="235" y="492"/>
                  <a:pt x="259" y="515"/>
                </a:cubicBezTo>
                <a:cubicBezTo>
                  <a:pt x="339" y="587"/>
                  <a:pt x="364" y="701"/>
                  <a:pt x="323" y="799"/>
                </a:cubicBezTo>
                <a:cubicBezTo>
                  <a:pt x="284" y="892"/>
                  <a:pt x="187" y="953"/>
                  <a:pt x="75" y="953"/>
                </a:cubicBezTo>
                <a:cubicBezTo>
                  <a:pt x="39" y="952"/>
                  <a:pt x="14" y="976"/>
                  <a:pt x="10" y="1009"/>
                </a:cubicBezTo>
                <a:cubicBezTo>
                  <a:pt x="0" y="1094"/>
                  <a:pt x="0" y="1181"/>
                  <a:pt x="9" y="1267"/>
                </a:cubicBezTo>
                <a:cubicBezTo>
                  <a:pt x="13" y="1300"/>
                  <a:pt x="51" y="1323"/>
                  <a:pt x="84" y="1323"/>
                </a:cubicBezTo>
                <a:cubicBezTo>
                  <a:pt x="183" y="1321"/>
                  <a:pt x="278" y="1382"/>
                  <a:pt x="318" y="1479"/>
                </a:cubicBezTo>
                <a:cubicBezTo>
                  <a:pt x="358" y="1576"/>
                  <a:pt x="332" y="1689"/>
                  <a:pt x="254" y="1761"/>
                </a:cubicBezTo>
                <a:cubicBezTo>
                  <a:pt x="230" y="1783"/>
                  <a:pt x="227" y="1820"/>
                  <a:pt x="247" y="1847"/>
                </a:cubicBezTo>
                <a:cubicBezTo>
                  <a:pt x="300" y="1914"/>
                  <a:pt x="361" y="1975"/>
                  <a:pt x="427" y="2029"/>
                </a:cubicBezTo>
                <a:cubicBezTo>
                  <a:pt x="454" y="2050"/>
                  <a:pt x="491" y="2047"/>
                  <a:pt x="514" y="2022"/>
                </a:cubicBezTo>
                <a:cubicBezTo>
                  <a:pt x="582" y="1946"/>
                  <a:pt x="704" y="1919"/>
                  <a:pt x="798" y="1958"/>
                </a:cubicBezTo>
                <a:cubicBezTo>
                  <a:pt x="896" y="1999"/>
                  <a:pt x="958" y="2098"/>
                  <a:pt x="952" y="2205"/>
                </a:cubicBezTo>
                <a:cubicBezTo>
                  <a:pt x="950" y="2238"/>
                  <a:pt x="974" y="2268"/>
                  <a:pt x="1008" y="2271"/>
                </a:cubicBezTo>
                <a:cubicBezTo>
                  <a:pt x="1051" y="2276"/>
                  <a:pt x="1095" y="2279"/>
                  <a:pt x="1139" y="2279"/>
                </a:cubicBezTo>
                <a:cubicBezTo>
                  <a:pt x="1180" y="2279"/>
                  <a:pt x="1222" y="2277"/>
                  <a:pt x="1264" y="2272"/>
                </a:cubicBezTo>
                <a:cubicBezTo>
                  <a:pt x="1297" y="2268"/>
                  <a:pt x="1321" y="2240"/>
                  <a:pt x="1320" y="2207"/>
                </a:cubicBezTo>
                <a:cubicBezTo>
                  <a:pt x="1316" y="2101"/>
                  <a:pt x="1379" y="2004"/>
                  <a:pt x="1476" y="1964"/>
                </a:cubicBezTo>
                <a:cubicBezTo>
                  <a:pt x="1569" y="1926"/>
                  <a:pt x="1690" y="1954"/>
                  <a:pt x="1757" y="2028"/>
                </a:cubicBezTo>
                <a:cubicBezTo>
                  <a:pt x="1780" y="2053"/>
                  <a:pt x="1817" y="2056"/>
                  <a:pt x="1843" y="2036"/>
                </a:cubicBezTo>
                <a:cubicBezTo>
                  <a:pt x="1911" y="1982"/>
                  <a:pt x="1973" y="1921"/>
                  <a:pt x="2027" y="1854"/>
                </a:cubicBezTo>
                <a:cubicBezTo>
                  <a:pt x="2048" y="1827"/>
                  <a:pt x="2045" y="1790"/>
                  <a:pt x="2021" y="1767"/>
                </a:cubicBezTo>
                <a:cubicBezTo>
                  <a:pt x="1941" y="1695"/>
                  <a:pt x="1916" y="1581"/>
                  <a:pt x="1957" y="1483"/>
                </a:cubicBezTo>
                <a:cubicBezTo>
                  <a:pt x="1996" y="1391"/>
                  <a:pt x="2089" y="1329"/>
                  <a:pt x="2190" y="1329"/>
                </a:cubicBezTo>
                <a:cubicBezTo>
                  <a:pt x="2204" y="1329"/>
                  <a:pt x="2204" y="1329"/>
                  <a:pt x="2204" y="1329"/>
                </a:cubicBezTo>
                <a:cubicBezTo>
                  <a:pt x="2236" y="1332"/>
                  <a:pt x="2266" y="1307"/>
                  <a:pt x="2270" y="1273"/>
                </a:cubicBezTo>
                <a:cubicBezTo>
                  <a:pt x="2280" y="1188"/>
                  <a:pt x="2281" y="1101"/>
                  <a:pt x="2271" y="1015"/>
                </a:cubicBezTo>
                <a:close/>
                <a:moveTo>
                  <a:pt x="1142" y="1523"/>
                </a:moveTo>
                <a:cubicBezTo>
                  <a:pt x="933" y="1523"/>
                  <a:pt x="762" y="1353"/>
                  <a:pt x="762" y="1143"/>
                </a:cubicBezTo>
                <a:cubicBezTo>
                  <a:pt x="762" y="934"/>
                  <a:pt x="933" y="764"/>
                  <a:pt x="1142" y="764"/>
                </a:cubicBezTo>
                <a:cubicBezTo>
                  <a:pt x="1351" y="764"/>
                  <a:pt x="1521" y="934"/>
                  <a:pt x="1521" y="1143"/>
                </a:cubicBezTo>
                <a:cubicBezTo>
                  <a:pt x="1521" y="1353"/>
                  <a:pt x="1351" y="1523"/>
                  <a:pt x="1142" y="1523"/>
                </a:cubicBezTo>
                <a:close/>
              </a:path>
            </a:pathLst>
          </a:custGeom>
          <a:solidFill>
            <a:srgbClr val="3278CC"/>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9" name="TextBox 128">
            <a:extLst>
              <a:ext uri="{FF2B5EF4-FFF2-40B4-BE49-F238E27FC236}">
                <a16:creationId xmlns:a16="http://schemas.microsoft.com/office/drawing/2014/main" id="{9AB67DD6-A8B2-4A68-AB14-AE4377297430}"/>
              </a:ext>
            </a:extLst>
          </p:cNvPr>
          <p:cNvSpPr txBox="1"/>
          <p:nvPr/>
        </p:nvSpPr>
        <p:spPr>
          <a:xfrm>
            <a:off x="7462109" y="3854273"/>
            <a:ext cx="820738" cy="584775"/>
          </a:xfrm>
          <a:prstGeom prst="rect">
            <a:avLst/>
          </a:prstGeom>
          <a:noFill/>
        </p:spPr>
        <p:txBody>
          <a:bodyPr wrap="none" lIns="0" rIns="0" rtlCol="0">
            <a:spAutoFit/>
          </a:bodyPr>
          <a:lstStyle/>
          <a:p>
            <a:r>
              <a:rPr lang="en-IN" sz="3200" b="1" dirty="0">
                <a:solidFill>
                  <a:schemeClr val="bg1"/>
                </a:solidFill>
                <a:latin typeface="Arial" panose="020B0604020202020204" pitchFamily="34" charset="0"/>
                <a:cs typeface="Arial" panose="020B0604020202020204" pitchFamily="34" charset="0"/>
              </a:rPr>
              <a:t>87%</a:t>
            </a:r>
          </a:p>
        </p:txBody>
      </p:sp>
      <p:sp>
        <p:nvSpPr>
          <p:cNvPr id="132" name="TextBox 131">
            <a:extLst>
              <a:ext uri="{FF2B5EF4-FFF2-40B4-BE49-F238E27FC236}">
                <a16:creationId xmlns:a16="http://schemas.microsoft.com/office/drawing/2014/main" id="{4A68025A-6C61-42B2-9CDE-F979ACD24F95}"/>
              </a:ext>
            </a:extLst>
          </p:cNvPr>
          <p:cNvSpPr txBox="1"/>
          <p:nvPr/>
        </p:nvSpPr>
        <p:spPr>
          <a:xfrm>
            <a:off x="7285176" y="4567319"/>
            <a:ext cx="1199353" cy="455574"/>
          </a:xfrm>
          <a:prstGeom prst="rect">
            <a:avLst/>
          </a:prstGeom>
          <a:noFill/>
        </p:spPr>
        <p:txBody>
          <a:bodyPr wrap="square" lIns="0" tIns="0" rIns="0" bIns="0" rtlCol="0">
            <a:spAutoFit/>
          </a:bodyPr>
          <a:lstStyle/>
          <a:p>
            <a:pPr>
              <a:lnSpc>
                <a:spcPct val="110000"/>
              </a:lnSpc>
            </a:pPr>
            <a:r>
              <a:rPr lang="es-US" sz="1400" dirty="0">
                <a:solidFill>
                  <a:schemeClr val="bg1"/>
                </a:solidFill>
                <a:latin typeface="Arial" panose="020B0604020202020204" pitchFamily="34" charset="0"/>
                <a:ea typeface="Open Sans" pitchFamily="34" charset="0"/>
                <a:cs typeface="Arial" panose="020B0604020202020204" pitchFamily="34" charset="0"/>
              </a:rPr>
              <a:t>Of </a:t>
            </a:r>
            <a:r>
              <a:rPr lang="es-US" sz="1400" dirty="0" err="1">
                <a:solidFill>
                  <a:schemeClr val="bg1"/>
                </a:solidFill>
                <a:latin typeface="Arial" panose="020B0604020202020204" pitchFamily="34" charset="0"/>
                <a:ea typeface="Open Sans" pitchFamily="34" charset="0"/>
                <a:cs typeface="Arial" panose="020B0604020202020204" pitchFamily="34" charset="0"/>
              </a:rPr>
              <a:t>employees</a:t>
            </a:r>
            <a:r>
              <a:rPr lang="es-US" sz="1400" dirty="0">
                <a:solidFill>
                  <a:schemeClr val="bg1"/>
                </a:solidFill>
                <a:latin typeface="Arial" panose="020B0604020202020204" pitchFamily="34" charset="0"/>
                <a:ea typeface="Open Sans" pitchFamily="34" charset="0"/>
                <a:cs typeface="Arial" panose="020B0604020202020204" pitchFamily="34" charset="0"/>
              </a:rPr>
              <a:t> </a:t>
            </a:r>
            <a:r>
              <a:rPr lang="es-US" sz="1400" b="1" dirty="0" err="1">
                <a:solidFill>
                  <a:schemeClr val="bg1"/>
                </a:solidFill>
                <a:latin typeface="Arial" panose="020B0604020202020204" pitchFamily="34" charset="0"/>
                <a:ea typeface="Open Sans" pitchFamily="34" charset="0"/>
                <a:cs typeface="Arial" panose="020B0604020202020204" pitchFamily="34" charset="0"/>
              </a:rPr>
              <a:t>under</a:t>
            </a:r>
            <a:r>
              <a:rPr lang="es-US" sz="1400" dirty="0">
                <a:solidFill>
                  <a:schemeClr val="bg1"/>
                </a:solidFill>
                <a:latin typeface="Arial" panose="020B0604020202020204" pitchFamily="34" charset="0"/>
                <a:ea typeface="Open Sans" pitchFamily="34" charset="0"/>
                <a:cs typeface="Arial" panose="020B0604020202020204" pitchFamily="34" charset="0"/>
              </a:rPr>
              <a:t> </a:t>
            </a:r>
            <a:r>
              <a:rPr lang="es-US" sz="1400" b="1" dirty="0">
                <a:solidFill>
                  <a:schemeClr val="bg1"/>
                </a:solidFill>
                <a:latin typeface="Arial" panose="020B0604020202020204" pitchFamily="34" charset="0"/>
                <a:ea typeface="Open Sans" pitchFamily="34" charset="0"/>
                <a:cs typeface="Arial" panose="020B0604020202020204" pitchFamily="34" charset="0"/>
              </a:rPr>
              <a:t>50</a:t>
            </a:r>
            <a:endParaRPr lang="en-US" sz="1400" b="1" dirty="0">
              <a:solidFill>
                <a:schemeClr val="bg1"/>
              </a:solidFill>
              <a:latin typeface="Arial" panose="020B0604020202020204" pitchFamily="34" charset="0"/>
              <a:ea typeface="Open Sans" pitchFamily="34" charset="0"/>
              <a:cs typeface="Arial" panose="020B0604020202020204" pitchFamily="34" charset="0"/>
            </a:endParaRPr>
          </a:p>
        </p:txBody>
      </p:sp>
      <p:grpSp>
        <p:nvGrpSpPr>
          <p:cNvPr id="134" name="Group 133">
            <a:extLst>
              <a:ext uri="{FF2B5EF4-FFF2-40B4-BE49-F238E27FC236}">
                <a16:creationId xmlns:a16="http://schemas.microsoft.com/office/drawing/2014/main" id="{C94A9C53-482F-4661-A98F-9E6C5ED0C1D2}"/>
              </a:ext>
            </a:extLst>
          </p:cNvPr>
          <p:cNvGrpSpPr/>
          <p:nvPr/>
        </p:nvGrpSpPr>
        <p:grpSpPr>
          <a:xfrm>
            <a:off x="6507311" y="4068354"/>
            <a:ext cx="288000" cy="612000"/>
            <a:chOff x="-2986088" y="-171450"/>
            <a:chExt cx="2417763" cy="5516563"/>
          </a:xfrm>
          <a:solidFill>
            <a:schemeClr val="bg1"/>
          </a:solidFill>
        </p:grpSpPr>
        <p:sp>
          <p:nvSpPr>
            <p:cNvPr id="135" name="Freeform 5">
              <a:extLst>
                <a:ext uri="{FF2B5EF4-FFF2-40B4-BE49-F238E27FC236}">
                  <a16:creationId xmlns:a16="http://schemas.microsoft.com/office/drawing/2014/main" id="{C0514E2C-E4CA-40DC-9776-3051FBD83DA6}"/>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6">
              <a:extLst>
                <a:ext uri="{FF2B5EF4-FFF2-40B4-BE49-F238E27FC236}">
                  <a16:creationId xmlns:a16="http://schemas.microsoft.com/office/drawing/2014/main" id="{DFF581DD-4CD6-492C-99B9-333CD6C1DA93}"/>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pic>
        <p:nvPicPr>
          <p:cNvPr id="5" name="Picture 4" descr="A picture containing clock, drawing&#10;&#10;Description automatically generated">
            <a:extLst>
              <a:ext uri="{FF2B5EF4-FFF2-40B4-BE49-F238E27FC236}">
                <a16:creationId xmlns:a16="http://schemas.microsoft.com/office/drawing/2014/main" id="{6E34598B-B878-4DC6-B651-6593B0542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2453" y="1878760"/>
            <a:ext cx="452306" cy="452306"/>
          </a:xfrm>
          <a:prstGeom prst="rect">
            <a:avLst/>
          </a:prstGeom>
        </p:spPr>
      </p:pic>
      <p:sp>
        <p:nvSpPr>
          <p:cNvPr id="4" name="BJPseudoFooter">
            <a:extLst>
              <a:ext uri="{FF2B5EF4-FFF2-40B4-BE49-F238E27FC236}">
                <a16:creationId xmlns:a16="http://schemas.microsoft.com/office/drawing/2014/main" id="{FBF155EC-965B-4A75-9AF8-EE4272D4B62E}"/>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65" name="Oval 64">
            <a:extLst>
              <a:ext uri="{FF2B5EF4-FFF2-40B4-BE49-F238E27FC236}">
                <a16:creationId xmlns:a16="http://schemas.microsoft.com/office/drawing/2014/main" id="{31DEBA94-5FD1-454B-865F-3420DC8FE75A}"/>
              </a:ext>
            </a:extLst>
          </p:cNvPr>
          <p:cNvSpPr/>
          <p:nvPr/>
        </p:nvSpPr>
        <p:spPr>
          <a:xfrm>
            <a:off x="674125" y="1396806"/>
            <a:ext cx="1991226" cy="1868519"/>
          </a:xfrm>
          <a:prstGeom prst="ellipse">
            <a:avLst/>
          </a:prstGeom>
          <a:gradFill flip="none" rotWithShape="1">
            <a:gsLst>
              <a:gs pos="0">
                <a:srgbClr val="193B65">
                  <a:shade val="30000"/>
                  <a:satMod val="115000"/>
                </a:srgbClr>
              </a:gs>
              <a:gs pos="50000">
                <a:srgbClr val="193B65">
                  <a:shade val="67500"/>
                  <a:satMod val="115000"/>
                </a:srgbClr>
              </a:gs>
              <a:gs pos="100000">
                <a:srgbClr val="193B65">
                  <a:shade val="100000"/>
                  <a:satMod val="115000"/>
                </a:srgbClr>
              </a:gs>
            </a:gsLst>
            <a:lin ang="1890000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solidFill>
                <a:prstClr val="white"/>
              </a:solidFill>
              <a:latin typeface="Calibri"/>
            </a:endParaRPr>
          </a:p>
        </p:txBody>
      </p:sp>
      <p:sp>
        <p:nvSpPr>
          <p:cNvPr id="66" name="TextBox 65">
            <a:extLst>
              <a:ext uri="{FF2B5EF4-FFF2-40B4-BE49-F238E27FC236}">
                <a16:creationId xmlns:a16="http://schemas.microsoft.com/office/drawing/2014/main" id="{73B14476-0510-41C1-960D-86B7187366F9}"/>
              </a:ext>
            </a:extLst>
          </p:cNvPr>
          <p:cNvSpPr txBox="1"/>
          <p:nvPr/>
        </p:nvSpPr>
        <p:spPr>
          <a:xfrm>
            <a:off x="956726" y="2016064"/>
            <a:ext cx="1299854" cy="1180067"/>
          </a:xfrm>
          <a:prstGeom prst="rect">
            <a:avLst/>
          </a:prstGeom>
          <a:noFill/>
        </p:spPr>
        <p:txBody>
          <a:bodyPr wrap="square" rtlCol="0">
            <a:spAutoFit/>
          </a:bodyPr>
          <a:lstStyle/>
          <a:p>
            <a:pPr marL="0" marR="0" lvl="0" indent="0" algn="ctr" defTabSz="914400" rtl="0" eaLnBrk="1" fontAlgn="auto" latinLnBrk="0" hangingPunct="1">
              <a:lnSpc>
                <a:spcPts val="4125"/>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Calibri"/>
                <a:ea typeface="+mn-ea"/>
                <a:cs typeface="+mn-cs"/>
              </a:rPr>
              <a:t>Total</a:t>
            </a:r>
            <a:endParaRPr kumimoji="0" lang="el-GR"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ctr" defTabSz="914400" rtl="0" eaLnBrk="1" fontAlgn="auto" latinLnBrk="0" hangingPunct="1">
              <a:lnSpc>
                <a:spcPts val="4125"/>
              </a:lnSpc>
              <a:spcBef>
                <a:spcPts val="0"/>
              </a:spcBef>
              <a:spcAft>
                <a:spcPts val="0"/>
              </a:spcAft>
              <a:buClrTx/>
              <a:buSzTx/>
              <a:buFontTx/>
              <a:buNone/>
              <a:tabLst/>
              <a:defRPr/>
            </a:pPr>
            <a:r>
              <a:rPr kumimoji="0" lang="el-GR" sz="3600" b="1" i="0" u="none" strike="noStrike" kern="1200" cap="none" spc="0" normalizeH="0" baseline="0" noProof="0" dirty="0">
                <a:ln>
                  <a:noFill/>
                </a:ln>
                <a:solidFill>
                  <a:schemeClr val="bg1"/>
                </a:solidFill>
                <a:effectLst/>
                <a:uLnTx/>
                <a:uFillTx/>
                <a:latin typeface="Calibri"/>
                <a:ea typeface="+mn-ea"/>
                <a:cs typeface="+mn-cs"/>
              </a:rPr>
              <a:t>374</a:t>
            </a:r>
          </a:p>
        </p:txBody>
      </p:sp>
      <p:pic>
        <p:nvPicPr>
          <p:cNvPr id="67" name="Picture 66">
            <a:extLst>
              <a:ext uri="{FF2B5EF4-FFF2-40B4-BE49-F238E27FC236}">
                <a16:creationId xmlns:a16="http://schemas.microsoft.com/office/drawing/2014/main" id="{34547ADF-9F3B-443B-920C-F86D131B8EDB}"/>
              </a:ext>
            </a:extLst>
          </p:cNvPr>
          <p:cNvPicPr>
            <a:picLocks noChangeAspect="1"/>
          </p:cNvPicPr>
          <p:nvPr/>
        </p:nvPicPr>
        <p:blipFill>
          <a:blip r:embed="rId6" cstate="email">
            <a:biLevel thresh="25000"/>
            <a:extLst>
              <a:ext uri="{BEBA8EAE-BF5A-486C-A8C5-ECC9F3942E4B}">
                <a14:imgProps xmlns:a14="http://schemas.microsoft.com/office/drawing/2010/main">
                  <a14:imgLayer r:embed="rId7">
                    <a14:imgEffect>
                      <a14:sharpenSoften amount="25000"/>
                    </a14:imgEffect>
                    <a14:imgEffect>
                      <a14:colorTemperature colorTemp="2405"/>
                    </a14:imgEffect>
                  </a14:imgLayer>
                </a14:imgProps>
              </a:ext>
              <a:ext uri="{28A0092B-C50C-407E-A947-70E740481C1C}">
                <a14:useLocalDpi xmlns:a14="http://schemas.microsoft.com/office/drawing/2010/main"/>
              </a:ext>
            </a:extLst>
          </a:blip>
          <a:stretch>
            <a:fillRect/>
          </a:stretch>
        </p:blipFill>
        <p:spPr>
          <a:xfrm>
            <a:off x="1226319" y="1379669"/>
            <a:ext cx="859503" cy="938619"/>
          </a:xfrm>
          <a:prstGeom prst="rect">
            <a:avLst/>
          </a:prstGeom>
          <a:noFill/>
        </p:spPr>
      </p:pic>
      <p:sp>
        <p:nvSpPr>
          <p:cNvPr id="10" name="TextBox 9">
            <a:extLst>
              <a:ext uri="{FF2B5EF4-FFF2-40B4-BE49-F238E27FC236}">
                <a16:creationId xmlns:a16="http://schemas.microsoft.com/office/drawing/2014/main" id="{836BB6FB-3CFB-4287-BA60-2F1F75E2A5B8}"/>
              </a:ext>
            </a:extLst>
          </p:cNvPr>
          <p:cNvSpPr txBox="1"/>
          <p:nvPr/>
        </p:nvSpPr>
        <p:spPr>
          <a:xfrm>
            <a:off x="3450048" y="1777485"/>
            <a:ext cx="769185" cy="307777"/>
          </a:xfrm>
          <a:prstGeom prst="rect">
            <a:avLst/>
          </a:prstGeom>
          <a:noFill/>
        </p:spPr>
        <p:txBody>
          <a:bodyPr wrap="none" rtlCol="0">
            <a:spAutoFit/>
          </a:bodyPr>
          <a:lstStyle/>
          <a:p>
            <a:r>
              <a:rPr lang="en-US" sz="1400" b="1" dirty="0">
                <a:solidFill>
                  <a:schemeClr val="tx1">
                    <a:lumMod val="65000"/>
                    <a:lumOff val="35000"/>
                  </a:schemeClr>
                </a:solidFill>
              </a:rPr>
              <a:t>Women</a:t>
            </a:r>
            <a:endParaRPr lang="el-GR" sz="1400" b="1" dirty="0">
              <a:solidFill>
                <a:schemeClr val="tx1">
                  <a:lumMod val="65000"/>
                  <a:lumOff val="35000"/>
                </a:schemeClr>
              </a:solidFill>
            </a:endParaRPr>
          </a:p>
        </p:txBody>
      </p:sp>
      <p:sp>
        <p:nvSpPr>
          <p:cNvPr id="72" name="TextBox 71">
            <a:extLst>
              <a:ext uri="{FF2B5EF4-FFF2-40B4-BE49-F238E27FC236}">
                <a16:creationId xmlns:a16="http://schemas.microsoft.com/office/drawing/2014/main" id="{C70631A4-8228-4B1D-8AC3-0EDAE0956B14}"/>
              </a:ext>
            </a:extLst>
          </p:cNvPr>
          <p:cNvSpPr txBox="1"/>
          <p:nvPr/>
        </p:nvSpPr>
        <p:spPr>
          <a:xfrm>
            <a:off x="4223872" y="2587384"/>
            <a:ext cx="527709" cy="307777"/>
          </a:xfrm>
          <a:prstGeom prst="rect">
            <a:avLst/>
          </a:prstGeom>
          <a:noFill/>
        </p:spPr>
        <p:txBody>
          <a:bodyPr wrap="none" rtlCol="0">
            <a:spAutoFit/>
          </a:bodyPr>
          <a:lstStyle/>
          <a:p>
            <a:r>
              <a:rPr lang="en-US" sz="1400" b="1" dirty="0">
                <a:solidFill>
                  <a:schemeClr val="bg1"/>
                </a:solidFill>
              </a:rPr>
              <a:t>Men</a:t>
            </a:r>
            <a:endParaRPr lang="el-GR" sz="1400" b="1" dirty="0">
              <a:solidFill>
                <a:schemeClr val="bg1"/>
              </a:solidFill>
            </a:endParaRPr>
          </a:p>
        </p:txBody>
      </p:sp>
      <p:graphicFrame>
        <p:nvGraphicFramePr>
          <p:cNvPr id="73" name="Chart 72">
            <a:extLst>
              <a:ext uri="{FF2B5EF4-FFF2-40B4-BE49-F238E27FC236}">
                <a16:creationId xmlns:a16="http://schemas.microsoft.com/office/drawing/2014/main" id="{ECE9FD8A-C771-4439-B203-94B54FA65EE4}"/>
              </a:ext>
            </a:extLst>
          </p:cNvPr>
          <p:cNvGraphicFramePr/>
          <p:nvPr>
            <p:extLst>
              <p:ext uri="{D42A27DB-BD31-4B8C-83A1-F6EECF244321}">
                <p14:modId xmlns:p14="http://schemas.microsoft.com/office/powerpoint/2010/main" val="1233419513"/>
              </p:ext>
            </p:extLst>
          </p:nvPr>
        </p:nvGraphicFramePr>
        <p:xfrm>
          <a:off x="5355924" y="1180795"/>
          <a:ext cx="3454889" cy="2439313"/>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Box 11">
            <a:extLst>
              <a:ext uri="{FF2B5EF4-FFF2-40B4-BE49-F238E27FC236}">
                <a16:creationId xmlns:a16="http://schemas.microsoft.com/office/drawing/2014/main" id="{196198F5-87DE-45A4-AB88-DF4FF97E641D}"/>
              </a:ext>
            </a:extLst>
          </p:cNvPr>
          <p:cNvSpPr txBox="1"/>
          <p:nvPr/>
        </p:nvSpPr>
        <p:spPr>
          <a:xfrm>
            <a:off x="5820370" y="2784809"/>
            <a:ext cx="478016" cy="276999"/>
          </a:xfrm>
          <a:prstGeom prst="rect">
            <a:avLst/>
          </a:prstGeom>
          <a:noFill/>
        </p:spPr>
        <p:txBody>
          <a:bodyPr wrap="none" rtlCol="0">
            <a:spAutoFit/>
          </a:bodyPr>
          <a:lstStyle/>
          <a:p>
            <a:r>
              <a:rPr lang="en-US" sz="1200" b="1" dirty="0">
                <a:solidFill>
                  <a:schemeClr val="accent1">
                    <a:lumMod val="60000"/>
                    <a:lumOff val="40000"/>
                  </a:schemeClr>
                </a:solidFill>
              </a:rPr>
              <a:t>R&amp;D</a:t>
            </a:r>
            <a:endParaRPr lang="el-GR" sz="1200" b="1" dirty="0">
              <a:solidFill>
                <a:schemeClr val="accent1">
                  <a:lumMod val="60000"/>
                  <a:lumOff val="40000"/>
                </a:schemeClr>
              </a:solidFill>
            </a:endParaRPr>
          </a:p>
        </p:txBody>
      </p:sp>
      <p:sp>
        <p:nvSpPr>
          <p:cNvPr id="76" name="TextBox 75">
            <a:extLst>
              <a:ext uri="{FF2B5EF4-FFF2-40B4-BE49-F238E27FC236}">
                <a16:creationId xmlns:a16="http://schemas.microsoft.com/office/drawing/2014/main" id="{8A433B14-93FE-4392-9EC0-33F73F5B6998}"/>
              </a:ext>
            </a:extLst>
          </p:cNvPr>
          <p:cNvSpPr txBox="1"/>
          <p:nvPr/>
        </p:nvSpPr>
        <p:spPr>
          <a:xfrm>
            <a:off x="7966620" y="1433028"/>
            <a:ext cx="1177380" cy="830997"/>
          </a:xfrm>
          <a:prstGeom prst="rect">
            <a:avLst/>
          </a:prstGeom>
          <a:noFill/>
        </p:spPr>
        <p:txBody>
          <a:bodyPr wrap="square" rtlCol="0">
            <a:spAutoFit/>
          </a:bodyPr>
          <a:lstStyle/>
          <a:p>
            <a:r>
              <a:rPr lang="en-US" sz="1200" b="1" dirty="0">
                <a:solidFill>
                  <a:schemeClr val="accent1"/>
                </a:solidFill>
              </a:rPr>
              <a:t>Technical &amp; Financial / Labor Science Support</a:t>
            </a:r>
            <a:endParaRPr lang="el-GR" sz="1200" b="1" dirty="0">
              <a:solidFill>
                <a:schemeClr val="accent1"/>
              </a:solidFill>
            </a:endParaRPr>
          </a:p>
        </p:txBody>
      </p:sp>
      <p:sp>
        <p:nvSpPr>
          <p:cNvPr id="77" name="TextBox 76">
            <a:extLst>
              <a:ext uri="{FF2B5EF4-FFF2-40B4-BE49-F238E27FC236}">
                <a16:creationId xmlns:a16="http://schemas.microsoft.com/office/drawing/2014/main" id="{00FA5E93-BBDE-4CC4-AF70-E3AF436826C1}"/>
              </a:ext>
            </a:extLst>
          </p:cNvPr>
          <p:cNvSpPr txBox="1"/>
          <p:nvPr/>
        </p:nvSpPr>
        <p:spPr>
          <a:xfrm>
            <a:off x="5242198" y="1802360"/>
            <a:ext cx="912269" cy="461665"/>
          </a:xfrm>
          <a:prstGeom prst="rect">
            <a:avLst/>
          </a:prstGeom>
          <a:noFill/>
        </p:spPr>
        <p:txBody>
          <a:bodyPr wrap="square" rtlCol="0">
            <a:spAutoFit/>
          </a:bodyPr>
          <a:lstStyle/>
          <a:p>
            <a:pPr algn="r"/>
            <a:r>
              <a:rPr lang="en-US" sz="1200" b="1" dirty="0">
                <a:solidFill>
                  <a:schemeClr val="accent5"/>
                </a:solidFill>
              </a:rPr>
              <a:t>Sales &amp; Marketing </a:t>
            </a:r>
            <a:endParaRPr lang="el-GR" sz="1200" b="1" dirty="0">
              <a:solidFill>
                <a:schemeClr val="accent5"/>
              </a:solidFill>
            </a:endParaRPr>
          </a:p>
        </p:txBody>
      </p:sp>
      <p:sp>
        <p:nvSpPr>
          <p:cNvPr id="78" name="TextBox 77">
            <a:extLst>
              <a:ext uri="{FF2B5EF4-FFF2-40B4-BE49-F238E27FC236}">
                <a16:creationId xmlns:a16="http://schemas.microsoft.com/office/drawing/2014/main" id="{1115DBF0-6D22-4AD1-A206-06E59F878CAB}"/>
              </a:ext>
            </a:extLst>
          </p:cNvPr>
          <p:cNvSpPr txBox="1"/>
          <p:nvPr/>
        </p:nvSpPr>
        <p:spPr>
          <a:xfrm>
            <a:off x="5929168" y="1158320"/>
            <a:ext cx="1154201" cy="276999"/>
          </a:xfrm>
          <a:prstGeom prst="rect">
            <a:avLst/>
          </a:prstGeom>
          <a:noFill/>
        </p:spPr>
        <p:txBody>
          <a:bodyPr wrap="square" rtlCol="0">
            <a:spAutoFit/>
          </a:bodyPr>
          <a:lstStyle/>
          <a:p>
            <a:pPr algn="r"/>
            <a:r>
              <a:rPr lang="en-US" sz="1200" b="1" dirty="0">
                <a:solidFill>
                  <a:schemeClr val="tx2"/>
                </a:solidFill>
              </a:rPr>
              <a:t>Administrative</a:t>
            </a:r>
            <a:endParaRPr lang="el-GR" sz="1200" b="1" dirty="0">
              <a:solidFill>
                <a:schemeClr val="tx2"/>
              </a:solidFill>
            </a:endParaRPr>
          </a:p>
        </p:txBody>
      </p:sp>
      <p:pic>
        <p:nvPicPr>
          <p:cNvPr id="14" name="Graphic 13" descr="Female">
            <a:extLst>
              <a:ext uri="{FF2B5EF4-FFF2-40B4-BE49-F238E27FC236}">
                <a16:creationId xmlns:a16="http://schemas.microsoft.com/office/drawing/2014/main" id="{A3AF15C3-4C57-4490-B27D-94891E710F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50048" y="2414931"/>
            <a:ext cx="637208" cy="637208"/>
          </a:xfrm>
          <a:prstGeom prst="rect">
            <a:avLst/>
          </a:prstGeom>
        </p:spPr>
      </p:pic>
    </p:spTree>
    <p:extLst>
      <p:ext uri="{BB962C8B-B14F-4D97-AF65-F5344CB8AC3E}">
        <p14:creationId xmlns:p14="http://schemas.microsoft.com/office/powerpoint/2010/main" val="1348585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2081467" cy="461665"/>
          </a:xfrm>
          <a:prstGeom prst="rect">
            <a:avLst/>
          </a:prstGeom>
          <a:noFill/>
        </p:spPr>
        <p:txBody>
          <a:bodyPr wrap="none" rtlCol="0">
            <a:spAutoFit/>
          </a:bodyPr>
          <a:lstStyle/>
          <a:p>
            <a:r>
              <a:rPr lang="en-US" sz="2400" b="1" dirty="0"/>
              <a:t>Stock Statistics</a:t>
            </a:r>
            <a:endParaRPr lang="el-GR" sz="2400" b="1" i="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36</a:t>
            </a:fld>
            <a:endParaRPr lang="el-GR"/>
          </a:p>
        </p:txBody>
      </p:sp>
      <p:graphicFrame>
        <p:nvGraphicFramePr>
          <p:cNvPr id="9" name="Table 8">
            <a:extLst>
              <a:ext uri="{FF2B5EF4-FFF2-40B4-BE49-F238E27FC236}">
                <a16:creationId xmlns:a16="http://schemas.microsoft.com/office/drawing/2014/main" id="{FC0AA9F7-82D5-4946-A69A-00D6EADB045D}"/>
              </a:ext>
            </a:extLst>
          </p:cNvPr>
          <p:cNvGraphicFramePr>
            <a:graphicFrameLocks noGrp="1"/>
          </p:cNvGraphicFramePr>
          <p:nvPr>
            <p:extLst>
              <p:ext uri="{D42A27DB-BD31-4B8C-83A1-F6EECF244321}">
                <p14:modId xmlns:p14="http://schemas.microsoft.com/office/powerpoint/2010/main" val="1234704004"/>
              </p:ext>
            </p:extLst>
          </p:nvPr>
        </p:nvGraphicFramePr>
        <p:xfrm>
          <a:off x="533939" y="4508884"/>
          <a:ext cx="3642541" cy="1867360"/>
        </p:xfrm>
        <a:graphic>
          <a:graphicData uri="http://schemas.openxmlformats.org/drawingml/2006/table">
            <a:tbl>
              <a:tblPr firstCol="1">
                <a:tableStyleId>{93296810-A885-4BE3-A3E7-6D5BEEA58F35}</a:tableStyleId>
              </a:tblPr>
              <a:tblGrid>
                <a:gridCol w="2272569">
                  <a:extLst>
                    <a:ext uri="{9D8B030D-6E8A-4147-A177-3AD203B41FA5}">
                      <a16:colId xmlns:a16="http://schemas.microsoft.com/office/drawing/2014/main" val="2338692799"/>
                    </a:ext>
                  </a:extLst>
                </a:gridCol>
                <a:gridCol w="1369972">
                  <a:extLst>
                    <a:ext uri="{9D8B030D-6E8A-4147-A177-3AD203B41FA5}">
                      <a16:colId xmlns:a16="http://schemas.microsoft.com/office/drawing/2014/main" val="961939823"/>
                    </a:ext>
                  </a:extLst>
                </a:gridCol>
              </a:tblGrid>
              <a:tr h="373472">
                <a:tc>
                  <a:txBody>
                    <a:bodyPr/>
                    <a:lstStyle/>
                    <a:p>
                      <a:pPr algn="l" fontAlgn="b"/>
                      <a:r>
                        <a:rPr lang="en-US" sz="1100" u="none" strike="noStrike" dirty="0">
                          <a:effectLst/>
                        </a:rPr>
                        <a:t>Capitalization </a:t>
                      </a:r>
                      <a:r>
                        <a:rPr lang="en-US" sz="900" u="none" strike="noStrike" dirty="0">
                          <a:effectLst/>
                        </a:rPr>
                        <a:t>(31.10.2020 </a:t>
                      </a:r>
                      <a:r>
                        <a:rPr lang="el-GR" sz="900" u="none" strike="noStrike" dirty="0">
                          <a:effectLst/>
                        </a:rPr>
                        <a:t>€</a:t>
                      </a:r>
                      <a:r>
                        <a:rPr lang="en-US" sz="900" u="none" strike="noStrike" dirty="0">
                          <a:effectLst/>
                        </a:rPr>
                        <a:t>2,94)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3278CC"/>
                    </a:solidFill>
                  </a:tcPr>
                </a:tc>
                <a:tc>
                  <a:txBody>
                    <a:bodyPr/>
                    <a:lstStyle/>
                    <a:p>
                      <a:pPr algn="r" fontAlgn="b"/>
                      <a:r>
                        <a:rPr lang="el-GR" sz="1000" u="none" strike="noStrike" dirty="0">
                          <a:effectLst/>
                        </a:rPr>
                        <a:t>€ </a:t>
                      </a:r>
                      <a:r>
                        <a:rPr lang="en-US" sz="1000" u="none" strike="noStrike" dirty="0">
                          <a:effectLst/>
                        </a:rPr>
                        <a:t>39,396,0</a:t>
                      </a:r>
                      <a:r>
                        <a:rPr lang="el-GR" sz="1000" u="none" strike="noStrike" dirty="0">
                          <a:effectLst/>
                        </a:rPr>
                        <a:t>00 </a:t>
                      </a:r>
                      <a:endParaRPr lang="el-GR"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362362156"/>
                  </a:ext>
                </a:extLst>
              </a:tr>
              <a:tr h="373472">
                <a:tc>
                  <a:txBody>
                    <a:bodyPr/>
                    <a:lstStyle/>
                    <a:p>
                      <a:pPr algn="l" fontAlgn="b"/>
                      <a:r>
                        <a:rPr lang="en-US" sz="1100" u="none" strike="noStrike" dirty="0">
                          <a:effectLst/>
                        </a:rPr>
                        <a:t>Shares Outstanding</a:t>
                      </a:r>
                      <a:r>
                        <a:rPr lang="el-GR" sz="1100" u="none" strike="noStrike" dirty="0">
                          <a:effectLst/>
                        </a:rPr>
                        <a:t>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3278CC"/>
                    </a:solidFill>
                  </a:tcPr>
                </a:tc>
                <a:tc>
                  <a:txBody>
                    <a:bodyPr/>
                    <a:lstStyle/>
                    <a:p>
                      <a:pPr algn="r" fontAlgn="b"/>
                      <a:r>
                        <a:rPr lang="en-US" sz="1000" u="none" strike="noStrike" kern="1200" dirty="0">
                          <a:solidFill>
                            <a:schemeClr val="dk1"/>
                          </a:solidFill>
                          <a:effectLst/>
                          <a:latin typeface="+mn-lt"/>
                          <a:ea typeface="+mn-ea"/>
                          <a:cs typeface="+mn-cs"/>
                        </a:rPr>
                        <a:t>13.400.000</a:t>
                      </a:r>
                      <a:endParaRPr lang="el-GR" sz="1000" u="none" strike="noStrike" kern="1200" dirty="0">
                        <a:solidFill>
                          <a:schemeClr val="dk1"/>
                        </a:solidFill>
                        <a:effectLst/>
                        <a:latin typeface="+mn-lt"/>
                        <a:ea typeface="+mn-ea"/>
                        <a:cs typeface="+mn-cs"/>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203976953"/>
                  </a:ext>
                </a:extLst>
              </a:tr>
              <a:tr h="373472">
                <a:tc>
                  <a:txBody>
                    <a:bodyPr/>
                    <a:lstStyle/>
                    <a:p>
                      <a:pPr algn="l" fontAlgn="b"/>
                      <a:r>
                        <a:rPr lang="en-US" sz="1100" b="1" i="0" u="none" strike="noStrike" dirty="0">
                          <a:solidFill>
                            <a:schemeClr val="bg1"/>
                          </a:solidFill>
                          <a:effectLst/>
                          <a:latin typeface="+mn-lt"/>
                          <a:cs typeface="Arial" panose="020B0604020202020204" pitchFamily="34" charset="0"/>
                        </a:rPr>
                        <a:t>ISIN</a:t>
                      </a:r>
                    </a:p>
                  </a:txBody>
                  <a:tcPr marL="9525" marR="9525" marT="9525" marB="0" anchor="b">
                    <a:solidFill>
                      <a:srgbClr val="3278CC"/>
                    </a:solidFill>
                  </a:tcPr>
                </a:tc>
                <a:tc>
                  <a:txBody>
                    <a:bodyPr/>
                    <a:lstStyle/>
                    <a:p>
                      <a:pPr algn="r" fontAlgn="b"/>
                      <a:r>
                        <a:rPr lang="en-US" sz="1000" b="0" i="0" u="none" strike="noStrike" dirty="0">
                          <a:solidFill>
                            <a:srgbClr val="000000"/>
                          </a:solidFill>
                          <a:effectLst/>
                          <a:latin typeface="+mn-lt"/>
                          <a:cs typeface="Arial" panose="020B0604020202020204" pitchFamily="34" charset="0"/>
                        </a:rPr>
                        <a:t>GRS498003003</a:t>
                      </a:r>
                      <a:endParaRPr lang="el-GR" sz="1000" b="0" i="0" u="none" strike="noStrike" dirty="0">
                        <a:solidFill>
                          <a:srgbClr val="000000"/>
                        </a:solidFill>
                        <a:effectLst/>
                        <a:latin typeface="+mn-lt"/>
                        <a:cs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718391971"/>
                  </a:ext>
                </a:extLst>
              </a:tr>
              <a:tr h="373472">
                <a:tc>
                  <a:txBody>
                    <a:bodyPr/>
                    <a:lstStyle/>
                    <a:p>
                      <a:pPr algn="l" fontAlgn="b"/>
                      <a:r>
                        <a:rPr lang="en-US" sz="1100" b="1" i="0" u="none" strike="noStrike" dirty="0">
                          <a:solidFill>
                            <a:schemeClr val="bg1"/>
                          </a:solidFill>
                          <a:effectLst/>
                          <a:latin typeface="+mn-lt"/>
                          <a:cs typeface="Arial" panose="020B0604020202020204" pitchFamily="34" charset="0"/>
                        </a:rPr>
                        <a:t>Bloomberg</a:t>
                      </a:r>
                    </a:p>
                  </a:txBody>
                  <a:tcPr marL="9525" marR="9525" marT="9525" marB="0" anchor="b">
                    <a:solidFill>
                      <a:srgbClr val="3278CC"/>
                    </a:solidFill>
                  </a:tcPr>
                </a:tc>
                <a:tc>
                  <a:txBody>
                    <a:bodyPr/>
                    <a:lstStyle/>
                    <a:p>
                      <a:pPr algn="r" fontAlgn="b"/>
                      <a:r>
                        <a:rPr lang="en-US" sz="1000" b="0" i="0" u="none" strike="noStrike" dirty="0">
                          <a:solidFill>
                            <a:srgbClr val="000000"/>
                          </a:solidFill>
                          <a:effectLst/>
                          <a:latin typeface="+mn-lt"/>
                          <a:cs typeface="Arial" panose="020B0604020202020204" pitchFamily="34" charset="0"/>
                        </a:rPr>
                        <a:t>EPSIL:GA</a:t>
                      </a:r>
                      <a:endParaRPr lang="el-GR" sz="1000" b="0" i="0" u="none" strike="noStrike" dirty="0">
                        <a:solidFill>
                          <a:srgbClr val="000000"/>
                        </a:solidFill>
                        <a:effectLst/>
                        <a:latin typeface="+mn-lt"/>
                        <a:cs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524996792"/>
                  </a:ext>
                </a:extLst>
              </a:tr>
              <a:tr h="373472">
                <a:tc>
                  <a:txBody>
                    <a:bodyPr/>
                    <a:lstStyle/>
                    <a:p>
                      <a:pPr algn="l" fontAlgn="b"/>
                      <a:r>
                        <a:rPr lang="en-US" sz="1100" b="1" i="0" u="none" strike="noStrike" dirty="0">
                          <a:solidFill>
                            <a:schemeClr val="bg1"/>
                          </a:solidFill>
                          <a:effectLst/>
                          <a:latin typeface="+mn-lt"/>
                          <a:cs typeface="Arial" panose="020B0604020202020204" pitchFamily="34" charset="0"/>
                        </a:rPr>
                        <a:t>Listing Day Main Market ATHEX</a:t>
                      </a:r>
                    </a:p>
                  </a:txBody>
                  <a:tcPr marL="9525" marR="9525" marT="9525" marB="0" anchor="b">
                    <a:solidFill>
                      <a:srgbClr val="3278CC"/>
                    </a:solidFill>
                  </a:tcPr>
                </a:tc>
                <a:tc>
                  <a:txBody>
                    <a:bodyPr/>
                    <a:lstStyle/>
                    <a:p>
                      <a:pPr algn="r" fontAlgn="b"/>
                      <a:r>
                        <a:rPr lang="en-US" sz="1000" b="0" i="0" u="none" strike="noStrike" dirty="0">
                          <a:solidFill>
                            <a:srgbClr val="000000"/>
                          </a:solidFill>
                          <a:effectLst/>
                          <a:latin typeface="+mn-lt"/>
                          <a:cs typeface="Arial" panose="020B0604020202020204" pitchFamily="34" charset="0"/>
                        </a:rPr>
                        <a:t>15.07.2020</a:t>
                      </a:r>
                    </a:p>
                  </a:txBody>
                  <a:tcPr marL="9525" marR="9525" marT="9525" marB="0" anchor="b">
                    <a:solidFill>
                      <a:schemeClr val="accent1">
                        <a:lumMod val="20000"/>
                        <a:lumOff val="80000"/>
                      </a:schemeClr>
                    </a:solidFill>
                  </a:tcPr>
                </a:tc>
                <a:extLst>
                  <a:ext uri="{0D108BD9-81ED-4DB2-BD59-A6C34878D82A}">
                    <a16:rowId xmlns:a16="http://schemas.microsoft.com/office/drawing/2014/main" val="3338272495"/>
                  </a:ext>
                </a:extLst>
              </a:tr>
            </a:tbl>
          </a:graphicData>
        </a:graphic>
      </p:graphicFrame>
      <p:sp>
        <p:nvSpPr>
          <p:cNvPr id="3" name="TextBox 2">
            <a:extLst>
              <a:ext uri="{FF2B5EF4-FFF2-40B4-BE49-F238E27FC236}">
                <a16:creationId xmlns:a16="http://schemas.microsoft.com/office/drawing/2014/main" id="{35562593-9E2B-4794-8496-15114D01B0F5}"/>
              </a:ext>
            </a:extLst>
          </p:cNvPr>
          <p:cNvSpPr txBox="1"/>
          <p:nvPr/>
        </p:nvSpPr>
        <p:spPr>
          <a:xfrm>
            <a:off x="1396934" y="4103474"/>
            <a:ext cx="1916550" cy="338554"/>
          </a:xfrm>
          <a:prstGeom prst="rect">
            <a:avLst/>
          </a:prstGeom>
          <a:noFill/>
        </p:spPr>
        <p:txBody>
          <a:bodyPr wrap="none" rtlCol="0">
            <a:spAutoFit/>
          </a:bodyPr>
          <a:lstStyle/>
          <a:p>
            <a:r>
              <a:rPr lang="en-US" sz="1600" b="1" dirty="0"/>
              <a:t>General Information</a:t>
            </a:r>
            <a:endParaRPr lang="el-GR" sz="1600" b="1" dirty="0"/>
          </a:p>
        </p:txBody>
      </p:sp>
      <p:sp>
        <p:nvSpPr>
          <p:cNvPr id="4" name="TextBox 3">
            <a:extLst>
              <a:ext uri="{FF2B5EF4-FFF2-40B4-BE49-F238E27FC236}">
                <a16:creationId xmlns:a16="http://schemas.microsoft.com/office/drawing/2014/main" id="{71A965E9-9C70-4D15-9F65-D86459BFA390}"/>
              </a:ext>
            </a:extLst>
          </p:cNvPr>
          <p:cNvSpPr txBox="1"/>
          <p:nvPr/>
        </p:nvSpPr>
        <p:spPr>
          <a:xfrm>
            <a:off x="1396934" y="3684462"/>
            <a:ext cx="652743" cy="184666"/>
          </a:xfrm>
          <a:prstGeom prst="rect">
            <a:avLst/>
          </a:prstGeom>
          <a:noFill/>
        </p:spPr>
        <p:txBody>
          <a:bodyPr wrap="none" rtlCol="0">
            <a:spAutoFit/>
          </a:bodyPr>
          <a:lstStyle/>
          <a:p>
            <a:r>
              <a:rPr lang="en-US" sz="600" i="1" dirty="0">
                <a:solidFill>
                  <a:schemeClr val="tx1">
                    <a:lumMod val="65000"/>
                    <a:lumOff val="35000"/>
                  </a:schemeClr>
                </a:solidFill>
              </a:rPr>
              <a:t>Source: </a:t>
            </a:r>
            <a:r>
              <a:rPr lang="en-US" sz="600" i="1" dirty="0" err="1">
                <a:solidFill>
                  <a:schemeClr val="tx1">
                    <a:lumMod val="65000"/>
                    <a:lumOff val="35000"/>
                  </a:schemeClr>
                </a:solidFill>
              </a:rPr>
              <a:t>Inforex</a:t>
            </a:r>
            <a:endParaRPr lang="el-GR" sz="600" i="1" dirty="0">
              <a:solidFill>
                <a:schemeClr val="tx1">
                  <a:lumMod val="65000"/>
                  <a:lumOff val="35000"/>
                </a:schemeClr>
              </a:solidFill>
            </a:endParaRPr>
          </a:p>
        </p:txBody>
      </p:sp>
      <p:sp>
        <p:nvSpPr>
          <p:cNvPr id="5" name="BJPseudoFooter">
            <a:extLst>
              <a:ext uri="{FF2B5EF4-FFF2-40B4-BE49-F238E27FC236}">
                <a16:creationId xmlns:a16="http://schemas.microsoft.com/office/drawing/2014/main" id="{CEDFED03-C3CB-485D-99BD-B1269B69392A}"/>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6" name="Rectangle 5">
            <a:extLst>
              <a:ext uri="{FF2B5EF4-FFF2-40B4-BE49-F238E27FC236}">
                <a16:creationId xmlns:a16="http://schemas.microsoft.com/office/drawing/2014/main" id="{C7E93F0F-FE19-4F15-9C2E-28B720E839E5}"/>
              </a:ext>
            </a:extLst>
          </p:cNvPr>
          <p:cNvSpPr/>
          <p:nvPr/>
        </p:nvSpPr>
        <p:spPr>
          <a:xfrm>
            <a:off x="3503652" y="922662"/>
            <a:ext cx="2012282" cy="400110"/>
          </a:xfrm>
          <a:prstGeom prst="rect">
            <a:avLst/>
          </a:prstGeom>
        </p:spPr>
        <p:txBody>
          <a:bodyPr wrap="none">
            <a:spAutoFit/>
          </a:bodyPr>
          <a:lstStyle/>
          <a:p>
            <a:pPr lvl="0" algn="ctr">
              <a:defRPr sz="1400" b="0" i="0" u="none" strike="noStrike" kern="1200" spc="0" baseline="0">
                <a:solidFill>
                  <a:sysClr val="windowText" lastClr="000000">
                    <a:lumMod val="65000"/>
                    <a:lumOff val="35000"/>
                  </a:sysClr>
                </a:solidFill>
                <a:latin typeface="+mn-lt"/>
                <a:ea typeface="+mn-ea"/>
                <a:cs typeface="+mn-cs"/>
              </a:defRPr>
            </a:pPr>
            <a:r>
              <a:rPr lang="en-US" sz="2000" b="1" dirty="0">
                <a:solidFill>
                  <a:prstClr val="black"/>
                </a:solidFill>
              </a:rPr>
              <a:t>Epsilon</a:t>
            </a:r>
            <a:r>
              <a:rPr lang="en-US" dirty="0"/>
              <a:t> </a:t>
            </a:r>
            <a:r>
              <a:rPr lang="en-US" sz="2000" b="1" dirty="0">
                <a:solidFill>
                  <a:prstClr val="black"/>
                </a:solidFill>
              </a:rPr>
              <a:t>Net Chart</a:t>
            </a:r>
            <a:endParaRPr lang="el-GR" sz="2000" b="1" dirty="0">
              <a:solidFill>
                <a:prstClr val="black"/>
              </a:solidFill>
            </a:endParaRPr>
          </a:p>
        </p:txBody>
      </p:sp>
      <p:graphicFrame>
        <p:nvGraphicFramePr>
          <p:cNvPr id="13" name="Chart 12">
            <a:extLst>
              <a:ext uri="{FF2B5EF4-FFF2-40B4-BE49-F238E27FC236}">
                <a16:creationId xmlns:a16="http://schemas.microsoft.com/office/drawing/2014/main" id="{C1BFD988-AD19-4A9F-B9A6-1345771343AA}"/>
              </a:ext>
            </a:extLst>
          </p:cNvPr>
          <p:cNvGraphicFramePr>
            <a:graphicFrameLocks/>
          </p:cNvGraphicFramePr>
          <p:nvPr>
            <p:extLst>
              <p:ext uri="{D42A27DB-BD31-4B8C-83A1-F6EECF244321}">
                <p14:modId xmlns:p14="http://schemas.microsoft.com/office/powerpoint/2010/main" val="1375339389"/>
              </p:ext>
            </p:extLst>
          </p:nvPr>
        </p:nvGraphicFramePr>
        <p:xfrm>
          <a:off x="5013106" y="3999932"/>
          <a:ext cx="3491547" cy="25930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18455C2A-4AD7-45C9-A28D-5589C8FED072}"/>
              </a:ext>
            </a:extLst>
          </p:cNvPr>
          <p:cNvSpPr/>
          <p:nvPr/>
        </p:nvSpPr>
        <p:spPr>
          <a:xfrm>
            <a:off x="5270440" y="4081815"/>
            <a:ext cx="3211291" cy="338554"/>
          </a:xfrm>
          <a:prstGeom prst="rect">
            <a:avLst/>
          </a:prstGeom>
        </p:spPr>
        <p:txBody>
          <a:bodyPr wrap="square">
            <a:spAutoFit/>
          </a:bodyPr>
          <a:lstStyle/>
          <a:p>
            <a:r>
              <a:rPr lang="en-US" sz="1600" b="1" dirty="0"/>
              <a:t>Shareholders Structure -</a:t>
            </a:r>
            <a:r>
              <a:rPr lang="el-GR" sz="1600" b="1" dirty="0"/>
              <a:t> </a:t>
            </a:r>
            <a:r>
              <a:rPr lang="en-US" sz="1400" b="1" dirty="0"/>
              <a:t>31.10.2020</a:t>
            </a:r>
          </a:p>
        </p:txBody>
      </p:sp>
      <p:pic>
        <p:nvPicPr>
          <p:cNvPr id="10" name="Picture 9">
            <a:extLst>
              <a:ext uri="{FF2B5EF4-FFF2-40B4-BE49-F238E27FC236}">
                <a16:creationId xmlns:a16="http://schemas.microsoft.com/office/drawing/2014/main" id="{2328DC9B-5F5B-41C8-BCD8-C1E69B00E1BF}"/>
              </a:ext>
            </a:extLst>
          </p:cNvPr>
          <p:cNvPicPr>
            <a:picLocks noChangeAspect="1"/>
          </p:cNvPicPr>
          <p:nvPr/>
        </p:nvPicPr>
        <p:blipFill rotWithShape="1">
          <a:blip r:embed="rId5">
            <a:extLst>
              <a:ext uri="{28A0092B-C50C-407E-A947-70E740481C1C}">
                <a14:useLocalDpi xmlns:a14="http://schemas.microsoft.com/office/drawing/2010/main" val="0"/>
              </a:ext>
            </a:extLst>
          </a:blip>
          <a:srcRect t="90064"/>
          <a:stretch/>
        </p:blipFill>
        <p:spPr>
          <a:xfrm>
            <a:off x="0" y="3474059"/>
            <a:ext cx="9017000" cy="398381"/>
          </a:xfrm>
          <a:prstGeom prst="rect">
            <a:avLst/>
          </a:prstGeom>
        </p:spPr>
      </p:pic>
      <p:pic>
        <p:nvPicPr>
          <p:cNvPr id="8" name="Picture 7">
            <a:extLst>
              <a:ext uri="{FF2B5EF4-FFF2-40B4-BE49-F238E27FC236}">
                <a16:creationId xmlns:a16="http://schemas.microsoft.com/office/drawing/2014/main" id="{AA2E8770-DF51-41B1-BFD2-53829E2C0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78" y="739369"/>
            <a:ext cx="8892480" cy="2810694"/>
          </a:xfrm>
          <a:prstGeom prst="rect">
            <a:avLst/>
          </a:prstGeom>
        </p:spPr>
      </p:pic>
      <p:sp>
        <p:nvSpPr>
          <p:cNvPr id="11" name="TextBox 10">
            <a:extLst>
              <a:ext uri="{FF2B5EF4-FFF2-40B4-BE49-F238E27FC236}">
                <a16:creationId xmlns:a16="http://schemas.microsoft.com/office/drawing/2014/main" id="{94E15095-E8CB-4F48-91ED-6810A4053A76}"/>
              </a:ext>
            </a:extLst>
          </p:cNvPr>
          <p:cNvSpPr txBox="1"/>
          <p:nvPr/>
        </p:nvSpPr>
        <p:spPr>
          <a:xfrm>
            <a:off x="580245" y="3666124"/>
            <a:ext cx="8563755" cy="307777"/>
          </a:xfrm>
          <a:prstGeom prst="rect">
            <a:avLst/>
          </a:prstGeom>
          <a:solidFill>
            <a:schemeClr val="bg1"/>
          </a:solidFill>
        </p:spPr>
        <p:txBody>
          <a:bodyPr wrap="square" rtlCol="0">
            <a:spAutoFit/>
          </a:bodyPr>
          <a:lstStyle/>
          <a:p>
            <a:r>
              <a:rPr lang="en-US" sz="1400" dirty="0"/>
              <a:t>June ‘20          </a:t>
            </a:r>
            <a:r>
              <a:rPr lang="el-GR" sz="1400" dirty="0"/>
              <a:t>        </a:t>
            </a:r>
            <a:r>
              <a:rPr lang="en-US" sz="1400" dirty="0"/>
              <a:t>July ‘20            August ‘20      </a:t>
            </a:r>
            <a:r>
              <a:rPr lang="el-GR" sz="1400" dirty="0"/>
              <a:t>    </a:t>
            </a:r>
            <a:r>
              <a:rPr lang="en-US" sz="1400" dirty="0"/>
              <a:t> September ’20     </a:t>
            </a:r>
            <a:r>
              <a:rPr lang="el-GR" sz="1400" dirty="0"/>
              <a:t>     </a:t>
            </a:r>
            <a:r>
              <a:rPr lang="en-US" sz="1400" dirty="0"/>
              <a:t>October ‘20     </a:t>
            </a:r>
            <a:r>
              <a:rPr lang="el-GR" sz="1400" dirty="0"/>
              <a:t>   </a:t>
            </a:r>
            <a:r>
              <a:rPr lang="en-US" sz="1400" dirty="0"/>
              <a:t>November ‘20</a:t>
            </a:r>
          </a:p>
        </p:txBody>
      </p:sp>
      <p:sp>
        <p:nvSpPr>
          <p:cNvPr id="7" name="TextBox 6">
            <a:extLst>
              <a:ext uri="{FF2B5EF4-FFF2-40B4-BE49-F238E27FC236}">
                <a16:creationId xmlns:a16="http://schemas.microsoft.com/office/drawing/2014/main" id="{33C20675-F144-4B02-A565-70735220B77E}"/>
              </a:ext>
            </a:extLst>
          </p:cNvPr>
          <p:cNvSpPr txBox="1"/>
          <p:nvPr/>
        </p:nvSpPr>
        <p:spPr>
          <a:xfrm>
            <a:off x="8858691" y="649875"/>
            <a:ext cx="1143848" cy="2677656"/>
          </a:xfrm>
          <a:prstGeom prst="rect">
            <a:avLst/>
          </a:prstGeom>
          <a:noFill/>
        </p:spPr>
        <p:txBody>
          <a:bodyPr wrap="square" rtlCol="0">
            <a:spAutoFit/>
          </a:bodyPr>
          <a:lstStyle/>
          <a:p>
            <a:endParaRPr lang="el-GR" dirty="0"/>
          </a:p>
          <a:p>
            <a:endParaRPr lang="el-GR" dirty="0"/>
          </a:p>
          <a:p>
            <a:endParaRPr lang="el-GR" sz="1200" dirty="0"/>
          </a:p>
          <a:p>
            <a:endParaRPr lang="el-GR" sz="1200" dirty="0"/>
          </a:p>
          <a:p>
            <a:r>
              <a:rPr lang="el-GR" sz="1200" dirty="0"/>
              <a:t>3€</a:t>
            </a:r>
          </a:p>
          <a:p>
            <a:endParaRPr lang="el-GR" sz="1200" dirty="0"/>
          </a:p>
          <a:p>
            <a:endParaRPr lang="el-GR" sz="1200" dirty="0"/>
          </a:p>
          <a:p>
            <a:endParaRPr lang="el-GR" sz="1200" dirty="0"/>
          </a:p>
          <a:p>
            <a:r>
              <a:rPr lang="el-GR" sz="1200" dirty="0"/>
              <a:t>2€</a:t>
            </a:r>
          </a:p>
          <a:p>
            <a:endParaRPr lang="el-GR" sz="1200" dirty="0"/>
          </a:p>
          <a:p>
            <a:endParaRPr lang="el-GR" sz="1200" dirty="0"/>
          </a:p>
          <a:p>
            <a:endParaRPr lang="el-GR" sz="1200" dirty="0"/>
          </a:p>
          <a:p>
            <a:r>
              <a:rPr lang="el-GR" sz="1200" dirty="0"/>
              <a:t>1€</a:t>
            </a:r>
          </a:p>
        </p:txBody>
      </p:sp>
    </p:spTree>
    <p:extLst>
      <p:ext uri="{BB962C8B-B14F-4D97-AF65-F5344CB8AC3E}">
        <p14:creationId xmlns:p14="http://schemas.microsoft.com/office/powerpoint/2010/main" val="3836557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37</a:t>
            </a:fld>
            <a:endParaRPr lang="el-GR"/>
          </a:p>
        </p:txBody>
      </p:sp>
      <p:pic>
        <p:nvPicPr>
          <p:cNvPr id="3074" name="Picture 2" descr="Αποτέλεσμα εικόνας για information technology&quot;">
            <a:hlinkClick r:id="rId4"/>
          </p:cNvPr>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Manual Input 2"/>
          <p:cNvSpPr/>
          <p:nvPr/>
        </p:nvSpPr>
        <p:spPr>
          <a:xfrm>
            <a:off x="0" y="4005064"/>
            <a:ext cx="9144000" cy="2852936"/>
          </a:xfrm>
          <a:prstGeom prst="flowChartManualInpu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3154881" y="1988840"/>
            <a:ext cx="2834237" cy="830997"/>
          </a:xfrm>
          <a:prstGeom prst="rect">
            <a:avLst/>
          </a:prstGeom>
          <a:noFill/>
        </p:spPr>
        <p:txBody>
          <a:bodyPr wrap="none" rtlCol="0">
            <a:spAutoFit/>
          </a:bodyPr>
          <a:lstStyle/>
          <a:p>
            <a:r>
              <a:rPr lang="en-US" sz="4800" b="1">
                <a:solidFill>
                  <a:schemeClr val="tx1">
                    <a:lumMod val="65000"/>
                    <a:lumOff val="35000"/>
                  </a:schemeClr>
                </a:solidFill>
              </a:rPr>
              <a:t>Thank you</a:t>
            </a:r>
            <a:endParaRPr lang="el-GR" sz="4800" b="1">
              <a:solidFill>
                <a:schemeClr val="tx1">
                  <a:lumMod val="65000"/>
                  <a:lumOff val="35000"/>
                </a:schemeClr>
              </a:solidFill>
            </a:endParaRPr>
          </a:p>
        </p:txBody>
      </p:sp>
      <p:sp>
        <p:nvSpPr>
          <p:cNvPr id="5" name="TextBox 4"/>
          <p:cNvSpPr txBox="1"/>
          <p:nvPr/>
        </p:nvSpPr>
        <p:spPr>
          <a:xfrm>
            <a:off x="5399196" y="4202073"/>
            <a:ext cx="3617804" cy="1323439"/>
          </a:xfrm>
          <a:prstGeom prst="rect">
            <a:avLst/>
          </a:prstGeom>
          <a:noFill/>
        </p:spPr>
        <p:txBody>
          <a:bodyPr wrap="square" rtlCol="0">
            <a:spAutoFit/>
          </a:bodyPr>
          <a:lstStyle/>
          <a:p>
            <a:pPr algn="r"/>
            <a:r>
              <a:rPr lang="el-GR" sz="1600" b="1" dirty="0" err="1">
                <a:solidFill>
                  <a:schemeClr val="bg1"/>
                </a:solidFill>
              </a:rPr>
              <a:t>Epsilon</a:t>
            </a:r>
            <a:r>
              <a:rPr lang="el-GR" sz="1600" b="1" dirty="0">
                <a:solidFill>
                  <a:schemeClr val="bg1"/>
                </a:solidFill>
              </a:rPr>
              <a:t> </a:t>
            </a:r>
            <a:r>
              <a:rPr lang="el-GR" sz="1600" b="1" dirty="0" err="1">
                <a:solidFill>
                  <a:schemeClr val="bg1"/>
                </a:solidFill>
              </a:rPr>
              <a:t>Net</a:t>
            </a:r>
            <a:r>
              <a:rPr lang="el-GR" sz="1600" b="1" dirty="0">
                <a:solidFill>
                  <a:schemeClr val="bg1"/>
                </a:solidFill>
              </a:rPr>
              <a:t> Α.Ε. </a:t>
            </a:r>
            <a:endParaRPr lang="en-US" sz="1600" b="1" dirty="0">
              <a:solidFill>
                <a:schemeClr val="bg1"/>
              </a:solidFill>
            </a:endParaRPr>
          </a:p>
          <a:p>
            <a:pPr algn="r"/>
            <a:r>
              <a:rPr lang="en-US" sz="1600" dirty="0">
                <a:solidFill>
                  <a:schemeClr val="bg1"/>
                </a:solidFill>
                <a:hlinkClick r:id="rId7"/>
              </a:rPr>
              <a:t>https://www.epsilonnet.gr/</a:t>
            </a:r>
            <a:endParaRPr lang="el-GR" sz="1600" dirty="0">
              <a:solidFill>
                <a:schemeClr val="bg1"/>
              </a:solidFill>
            </a:endParaRPr>
          </a:p>
          <a:p>
            <a:pPr algn="r"/>
            <a:r>
              <a:rPr lang="en-US" sz="1600" dirty="0">
                <a:solidFill>
                  <a:schemeClr val="bg1"/>
                </a:solidFill>
              </a:rPr>
              <a:t>Contact Person: John Koutkoudakis – 0030 211</a:t>
            </a:r>
            <a:r>
              <a:rPr lang="el-GR" sz="1600" dirty="0">
                <a:solidFill>
                  <a:schemeClr val="bg1"/>
                </a:solidFill>
              </a:rPr>
              <a:t>  </a:t>
            </a:r>
            <a:r>
              <a:rPr lang="en-US" sz="1600" dirty="0">
                <a:solidFill>
                  <a:schemeClr val="bg1"/>
                </a:solidFill>
              </a:rPr>
              <a:t>5007000</a:t>
            </a:r>
          </a:p>
          <a:p>
            <a:pPr algn="r"/>
            <a:r>
              <a:rPr lang="en-US" sz="1600" dirty="0">
                <a:solidFill>
                  <a:schemeClr val="bg1"/>
                </a:solidFill>
              </a:rPr>
              <a:t>gk@epsilonnet.gr</a:t>
            </a:r>
            <a:endParaRPr lang="el-GR" sz="1600" dirty="0">
              <a:solidFill>
                <a:schemeClr val="bg1"/>
              </a:solidFill>
            </a:endParaRPr>
          </a:p>
        </p:txBody>
      </p:sp>
      <p:sp>
        <p:nvSpPr>
          <p:cNvPr id="2" name="BJPseudoFooter">
            <a:extLst>
              <a:ext uri="{FF2B5EF4-FFF2-40B4-BE49-F238E27FC236}">
                <a16:creationId xmlns:a16="http://schemas.microsoft.com/office/drawing/2014/main" id="{BD4C7840-F47A-4DCE-B169-26E498C0E983}"/>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Tree>
    <p:extLst>
      <p:ext uri="{BB962C8B-B14F-4D97-AF65-F5344CB8AC3E}">
        <p14:creationId xmlns:p14="http://schemas.microsoft.com/office/powerpoint/2010/main" val="268518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8BE8280-DDCF-4409-B564-751EA35B82BB}"/>
              </a:ext>
            </a:extLst>
          </p:cNvPr>
          <p:cNvSpPr/>
          <p:nvPr/>
        </p:nvSpPr>
        <p:spPr>
          <a:xfrm>
            <a:off x="3673034" y="4357497"/>
            <a:ext cx="2892474" cy="2184795"/>
          </a:xfrm>
          <a:prstGeom prst="roundRect">
            <a:avLst>
              <a:gd name="adj" fmla="val 92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Rounded Corners 8">
            <a:extLst>
              <a:ext uri="{FF2B5EF4-FFF2-40B4-BE49-F238E27FC236}">
                <a16:creationId xmlns:a16="http://schemas.microsoft.com/office/drawing/2014/main" id="{DC2D92CD-542B-485E-A377-C1E10338712C}"/>
              </a:ext>
            </a:extLst>
          </p:cNvPr>
          <p:cNvSpPr/>
          <p:nvPr/>
        </p:nvSpPr>
        <p:spPr>
          <a:xfrm>
            <a:off x="311711" y="4361547"/>
            <a:ext cx="3194651" cy="2180746"/>
          </a:xfrm>
          <a:prstGeom prst="roundRect">
            <a:avLst>
              <a:gd name="adj" fmla="val 61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solidFill>
                <a:srgbClr val="002060"/>
              </a:solidFill>
            </a:endParaRPr>
          </a:p>
        </p:txBody>
      </p:sp>
      <p:sp>
        <p:nvSpPr>
          <p:cNvPr id="20" name="TextBox 19"/>
          <p:cNvSpPr txBox="1"/>
          <p:nvPr/>
        </p:nvSpPr>
        <p:spPr>
          <a:xfrm>
            <a:off x="611560" y="397789"/>
            <a:ext cx="3938258" cy="461665"/>
          </a:xfrm>
          <a:prstGeom prst="rect">
            <a:avLst/>
          </a:prstGeom>
          <a:noFill/>
        </p:spPr>
        <p:txBody>
          <a:bodyPr wrap="none" rtlCol="0">
            <a:spAutoFit/>
          </a:bodyPr>
          <a:lstStyle/>
          <a:p>
            <a:r>
              <a:rPr lang="en-US" sz="2400" b="1" dirty="0"/>
              <a:t>Epsilon Net Group at a glance</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4</a:t>
            </a:fld>
            <a:endParaRPr lang="el-GR"/>
          </a:p>
        </p:txBody>
      </p:sp>
      <p:sp>
        <p:nvSpPr>
          <p:cNvPr id="6" name="Rounded Rectangle 5"/>
          <p:cNvSpPr/>
          <p:nvPr/>
        </p:nvSpPr>
        <p:spPr>
          <a:xfrm>
            <a:off x="6704211" y="982455"/>
            <a:ext cx="2104269" cy="5616624"/>
          </a:xfrm>
          <a:prstGeom prst="roundRect">
            <a:avLst>
              <a:gd name="adj" fmla="val 590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grpSp>
        <p:nvGrpSpPr>
          <p:cNvPr id="7" name="Group 6">
            <a:extLst>
              <a:ext uri="{FF2B5EF4-FFF2-40B4-BE49-F238E27FC236}">
                <a16:creationId xmlns:a16="http://schemas.microsoft.com/office/drawing/2014/main" id="{A2CD822E-211A-4602-B0F6-733739F0A615}"/>
              </a:ext>
            </a:extLst>
          </p:cNvPr>
          <p:cNvGrpSpPr/>
          <p:nvPr/>
        </p:nvGrpSpPr>
        <p:grpSpPr>
          <a:xfrm>
            <a:off x="517842" y="938457"/>
            <a:ext cx="6374025" cy="2549359"/>
            <a:chOff x="497994" y="978279"/>
            <a:chExt cx="6533883" cy="2510179"/>
          </a:xfrm>
        </p:grpSpPr>
        <p:sp>
          <p:nvSpPr>
            <p:cNvPr id="41" name="TextBox 40"/>
            <p:cNvSpPr txBox="1"/>
            <p:nvPr/>
          </p:nvSpPr>
          <p:spPr>
            <a:xfrm>
              <a:off x="4484769" y="1940670"/>
              <a:ext cx="2132947" cy="393961"/>
            </a:xfrm>
            <a:prstGeom prst="rect">
              <a:avLst/>
            </a:prstGeom>
            <a:noFill/>
            <a:ln w="12700">
              <a:noFill/>
            </a:ln>
          </p:spPr>
          <p:txBody>
            <a:bodyPr wrap="square" rtlCol="0">
              <a:spAutoFit/>
            </a:bodyPr>
            <a:lstStyle>
              <a:defPPr>
                <a:defRPr lang="el-GR"/>
              </a:defPPr>
              <a:lvl1pPr>
                <a:defRPr sz="2400" b="1">
                  <a:solidFill>
                    <a:schemeClr val="tx2"/>
                  </a:solidFill>
                </a:defRPr>
              </a:lvl1pPr>
            </a:lstStyle>
            <a:p>
              <a:r>
                <a:rPr lang="en-US" sz="2000" dirty="0">
                  <a:solidFill>
                    <a:srgbClr val="92D050"/>
                  </a:solidFill>
                </a:rPr>
                <a:t>+35 Products</a:t>
              </a:r>
            </a:p>
          </p:txBody>
        </p:sp>
        <p:grpSp>
          <p:nvGrpSpPr>
            <p:cNvPr id="2" name="Group 1"/>
            <p:cNvGrpSpPr/>
            <p:nvPr/>
          </p:nvGrpSpPr>
          <p:grpSpPr>
            <a:xfrm>
              <a:off x="2419574" y="978279"/>
              <a:ext cx="1612469" cy="2510179"/>
              <a:chOff x="2377495" y="2324862"/>
              <a:chExt cx="2438088" cy="3791674"/>
            </a:xfrm>
          </p:grpSpPr>
          <p:sp>
            <p:nvSpPr>
              <p:cNvPr id="23" name="Freeform 22"/>
              <p:cNvSpPr>
                <a:spLocks/>
              </p:cNvSpPr>
              <p:nvPr/>
            </p:nvSpPr>
            <p:spPr bwMode="auto">
              <a:xfrm>
                <a:off x="2411760" y="2324862"/>
                <a:ext cx="1147870" cy="888114"/>
              </a:xfrm>
              <a:custGeom>
                <a:avLst/>
                <a:gdLst>
                  <a:gd name="T0" fmla="*/ 579 w 579"/>
                  <a:gd name="T1" fmla="*/ 0 h 480"/>
                  <a:gd name="T2" fmla="*/ 579 w 579"/>
                  <a:gd name="T3" fmla="*/ 480 h 480"/>
                  <a:gd name="T4" fmla="*/ 0 w 579"/>
                  <a:gd name="T5" fmla="*/ 480 h 480"/>
                  <a:gd name="T6" fmla="*/ 579 w 579"/>
                  <a:gd name="T7" fmla="*/ 0 h 480"/>
                </a:gdLst>
                <a:ahLst/>
                <a:cxnLst>
                  <a:cxn ang="0">
                    <a:pos x="T0" y="T1"/>
                  </a:cxn>
                  <a:cxn ang="0">
                    <a:pos x="T2" y="T3"/>
                  </a:cxn>
                  <a:cxn ang="0">
                    <a:pos x="T4" y="T5"/>
                  </a:cxn>
                  <a:cxn ang="0">
                    <a:pos x="T6" y="T7"/>
                  </a:cxn>
                </a:cxnLst>
                <a:rect l="0" t="0" r="r" b="b"/>
                <a:pathLst>
                  <a:path w="579" h="480">
                    <a:moveTo>
                      <a:pt x="579" y="0"/>
                    </a:moveTo>
                    <a:cubicBezTo>
                      <a:pt x="579" y="480"/>
                      <a:pt x="579" y="480"/>
                      <a:pt x="579" y="480"/>
                    </a:cubicBezTo>
                    <a:cubicBezTo>
                      <a:pt x="0" y="480"/>
                      <a:pt x="0" y="480"/>
                      <a:pt x="0" y="480"/>
                    </a:cubicBezTo>
                    <a:cubicBezTo>
                      <a:pt x="63" y="215"/>
                      <a:pt x="298" y="13"/>
                      <a:pt x="579" y="0"/>
                    </a:cubicBezTo>
                    <a:close/>
                  </a:path>
                </a:pathLst>
              </a:custGeom>
              <a:solidFill>
                <a:schemeClr val="tx1">
                  <a:lumMod val="65000"/>
                  <a:lumOff val="35000"/>
                </a:schemeClr>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29" name="Freeform 28"/>
              <p:cNvSpPr>
                <a:spLocks/>
              </p:cNvSpPr>
              <p:nvPr/>
            </p:nvSpPr>
            <p:spPr bwMode="auto">
              <a:xfrm>
                <a:off x="2377495" y="3307140"/>
                <a:ext cx="1182135" cy="970304"/>
              </a:xfrm>
              <a:custGeom>
                <a:avLst/>
                <a:gdLst>
                  <a:gd name="T0" fmla="*/ 596 w 596"/>
                  <a:gd name="T1" fmla="*/ 0 h 524"/>
                  <a:gd name="T2" fmla="*/ 596 w 596"/>
                  <a:gd name="T3" fmla="*/ 524 h 524"/>
                  <a:gd name="T4" fmla="*/ 179 w 596"/>
                  <a:gd name="T5" fmla="*/ 524 h 524"/>
                  <a:gd name="T6" fmla="*/ 179 w 596"/>
                  <a:gd name="T7" fmla="*/ 524 h 524"/>
                  <a:gd name="T8" fmla="*/ 1 w 596"/>
                  <a:gd name="T9" fmla="*/ 99 h 524"/>
                  <a:gd name="T10" fmla="*/ 7 w 596"/>
                  <a:gd name="T11" fmla="*/ 0 h 524"/>
                  <a:gd name="T12" fmla="*/ 596 w 596"/>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596" h="524">
                    <a:moveTo>
                      <a:pt x="596" y="0"/>
                    </a:moveTo>
                    <a:cubicBezTo>
                      <a:pt x="596" y="524"/>
                      <a:pt x="596" y="524"/>
                      <a:pt x="596" y="524"/>
                    </a:cubicBezTo>
                    <a:cubicBezTo>
                      <a:pt x="179" y="524"/>
                      <a:pt x="179" y="524"/>
                      <a:pt x="179" y="524"/>
                    </a:cubicBezTo>
                    <a:cubicBezTo>
                      <a:pt x="179" y="524"/>
                      <a:pt x="179" y="524"/>
                      <a:pt x="179" y="524"/>
                    </a:cubicBezTo>
                    <a:cubicBezTo>
                      <a:pt x="71" y="414"/>
                      <a:pt x="4" y="264"/>
                      <a:pt x="1" y="99"/>
                    </a:cubicBezTo>
                    <a:cubicBezTo>
                      <a:pt x="0" y="66"/>
                      <a:pt x="3" y="32"/>
                      <a:pt x="7" y="0"/>
                    </a:cubicBezTo>
                    <a:lnTo>
                      <a:pt x="596" y="0"/>
                    </a:lnTo>
                    <a:close/>
                  </a:path>
                </a:pathLst>
              </a:custGeom>
              <a:solidFill>
                <a:schemeClr val="accent6"/>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30" name="Freeform 29"/>
              <p:cNvSpPr>
                <a:spLocks/>
              </p:cNvSpPr>
              <p:nvPr/>
            </p:nvSpPr>
            <p:spPr bwMode="auto">
              <a:xfrm>
                <a:off x="2825384" y="4365104"/>
                <a:ext cx="734245" cy="884690"/>
              </a:xfrm>
              <a:custGeom>
                <a:avLst/>
                <a:gdLst>
                  <a:gd name="T0" fmla="*/ 0 w 370"/>
                  <a:gd name="T1" fmla="*/ 0 h 478"/>
                  <a:gd name="T2" fmla="*/ 370 w 370"/>
                  <a:gd name="T3" fmla="*/ 0 h 478"/>
                  <a:gd name="T4" fmla="*/ 370 w 370"/>
                  <a:gd name="T5" fmla="*/ 478 h 478"/>
                  <a:gd name="T6" fmla="*/ 164 w 370"/>
                  <a:gd name="T7" fmla="*/ 478 h 478"/>
                  <a:gd name="T8" fmla="*/ 116 w 370"/>
                  <a:gd name="T9" fmla="*/ 429 h 478"/>
                  <a:gd name="T10" fmla="*/ 116 w 370"/>
                  <a:gd name="T11" fmla="*/ 339 h 478"/>
                  <a:gd name="T12" fmla="*/ 0 w 370"/>
                  <a:gd name="T13" fmla="*/ 0 h 478"/>
                </a:gdLst>
                <a:ahLst/>
                <a:cxnLst>
                  <a:cxn ang="0">
                    <a:pos x="T0" y="T1"/>
                  </a:cxn>
                  <a:cxn ang="0">
                    <a:pos x="T2" y="T3"/>
                  </a:cxn>
                  <a:cxn ang="0">
                    <a:pos x="T4" y="T5"/>
                  </a:cxn>
                  <a:cxn ang="0">
                    <a:pos x="T6" y="T7"/>
                  </a:cxn>
                  <a:cxn ang="0">
                    <a:pos x="T8" y="T9"/>
                  </a:cxn>
                  <a:cxn ang="0">
                    <a:pos x="T10" y="T11"/>
                  </a:cxn>
                  <a:cxn ang="0">
                    <a:pos x="T12" y="T13"/>
                  </a:cxn>
                </a:cxnLst>
                <a:rect l="0" t="0" r="r" b="b"/>
                <a:pathLst>
                  <a:path w="370" h="478">
                    <a:moveTo>
                      <a:pt x="0" y="0"/>
                    </a:moveTo>
                    <a:cubicBezTo>
                      <a:pt x="370" y="0"/>
                      <a:pt x="370" y="0"/>
                      <a:pt x="370" y="0"/>
                    </a:cubicBezTo>
                    <a:cubicBezTo>
                      <a:pt x="370" y="478"/>
                      <a:pt x="370" y="478"/>
                      <a:pt x="370" y="478"/>
                    </a:cubicBezTo>
                    <a:cubicBezTo>
                      <a:pt x="164" y="478"/>
                      <a:pt x="164" y="478"/>
                      <a:pt x="164" y="478"/>
                    </a:cubicBezTo>
                    <a:cubicBezTo>
                      <a:pt x="137" y="478"/>
                      <a:pt x="116" y="456"/>
                      <a:pt x="116" y="429"/>
                    </a:cubicBezTo>
                    <a:cubicBezTo>
                      <a:pt x="116" y="339"/>
                      <a:pt x="116" y="339"/>
                      <a:pt x="116" y="339"/>
                    </a:cubicBezTo>
                    <a:cubicBezTo>
                      <a:pt x="116" y="216"/>
                      <a:pt x="74" y="97"/>
                      <a:pt x="0" y="0"/>
                    </a:cubicBezTo>
                    <a:close/>
                  </a:path>
                </a:pathLst>
              </a:custGeom>
              <a:solidFill>
                <a:srgbClr val="0070C0"/>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31" name="Freeform 30"/>
              <p:cNvSpPr>
                <a:spLocks/>
              </p:cNvSpPr>
              <p:nvPr/>
            </p:nvSpPr>
            <p:spPr bwMode="auto">
              <a:xfrm>
                <a:off x="3635896" y="2324862"/>
                <a:ext cx="1147870" cy="888114"/>
              </a:xfrm>
              <a:custGeom>
                <a:avLst/>
                <a:gdLst>
                  <a:gd name="T0" fmla="*/ 579 w 579"/>
                  <a:gd name="T1" fmla="*/ 480 h 480"/>
                  <a:gd name="T2" fmla="*/ 0 w 579"/>
                  <a:gd name="T3" fmla="*/ 480 h 480"/>
                  <a:gd name="T4" fmla="*/ 0 w 579"/>
                  <a:gd name="T5" fmla="*/ 0 h 480"/>
                  <a:gd name="T6" fmla="*/ 579 w 579"/>
                  <a:gd name="T7" fmla="*/ 480 h 480"/>
                </a:gdLst>
                <a:ahLst/>
                <a:cxnLst>
                  <a:cxn ang="0">
                    <a:pos x="T0" y="T1"/>
                  </a:cxn>
                  <a:cxn ang="0">
                    <a:pos x="T2" y="T3"/>
                  </a:cxn>
                  <a:cxn ang="0">
                    <a:pos x="T4" y="T5"/>
                  </a:cxn>
                  <a:cxn ang="0">
                    <a:pos x="T6" y="T7"/>
                  </a:cxn>
                </a:cxnLst>
                <a:rect l="0" t="0" r="r" b="b"/>
                <a:pathLst>
                  <a:path w="579" h="480">
                    <a:moveTo>
                      <a:pt x="579" y="480"/>
                    </a:moveTo>
                    <a:cubicBezTo>
                      <a:pt x="0" y="480"/>
                      <a:pt x="0" y="480"/>
                      <a:pt x="0" y="480"/>
                    </a:cubicBezTo>
                    <a:cubicBezTo>
                      <a:pt x="0" y="0"/>
                      <a:pt x="0" y="0"/>
                      <a:pt x="0" y="0"/>
                    </a:cubicBezTo>
                    <a:cubicBezTo>
                      <a:pt x="283" y="12"/>
                      <a:pt x="517" y="213"/>
                      <a:pt x="579" y="480"/>
                    </a:cubicBezTo>
                    <a:close/>
                  </a:path>
                </a:pathLst>
              </a:custGeom>
              <a:solidFill>
                <a:schemeClr val="tx2"/>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32" name="Freeform 31"/>
              <p:cNvSpPr>
                <a:spLocks/>
              </p:cNvSpPr>
              <p:nvPr/>
            </p:nvSpPr>
            <p:spPr bwMode="auto">
              <a:xfrm>
                <a:off x="3635896" y="4365104"/>
                <a:ext cx="735469" cy="884690"/>
              </a:xfrm>
              <a:custGeom>
                <a:avLst/>
                <a:gdLst>
                  <a:gd name="T0" fmla="*/ 0 w 371"/>
                  <a:gd name="T1" fmla="*/ 0 h 478"/>
                  <a:gd name="T2" fmla="*/ 371 w 371"/>
                  <a:gd name="T3" fmla="*/ 0 h 478"/>
                  <a:gd name="T4" fmla="*/ 254 w 371"/>
                  <a:gd name="T5" fmla="*/ 343 h 478"/>
                  <a:gd name="T6" fmla="*/ 254 w 371"/>
                  <a:gd name="T7" fmla="*/ 429 h 478"/>
                  <a:gd name="T8" fmla="*/ 206 w 371"/>
                  <a:gd name="T9" fmla="*/ 478 h 478"/>
                  <a:gd name="T10" fmla="*/ 0 w 371"/>
                  <a:gd name="T11" fmla="*/ 478 h 478"/>
                  <a:gd name="T12" fmla="*/ 0 w 371"/>
                  <a:gd name="T13" fmla="*/ 0 h 478"/>
                </a:gdLst>
                <a:ahLst/>
                <a:cxnLst>
                  <a:cxn ang="0">
                    <a:pos x="T0" y="T1"/>
                  </a:cxn>
                  <a:cxn ang="0">
                    <a:pos x="T2" y="T3"/>
                  </a:cxn>
                  <a:cxn ang="0">
                    <a:pos x="T4" y="T5"/>
                  </a:cxn>
                  <a:cxn ang="0">
                    <a:pos x="T6" y="T7"/>
                  </a:cxn>
                  <a:cxn ang="0">
                    <a:pos x="T8" y="T9"/>
                  </a:cxn>
                  <a:cxn ang="0">
                    <a:pos x="T10" y="T11"/>
                  </a:cxn>
                  <a:cxn ang="0">
                    <a:pos x="T12" y="T13"/>
                  </a:cxn>
                </a:cxnLst>
                <a:rect l="0" t="0" r="r" b="b"/>
                <a:pathLst>
                  <a:path w="371" h="478">
                    <a:moveTo>
                      <a:pt x="0" y="0"/>
                    </a:moveTo>
                    <a:cubicBezTo>
                      <a:pt x="371" y="0"/>
                      <a:pt x="371" y="0"/>
                      <a:pt x="371" y="0"/>
                    </a:cubicBezTo>
                    <a:cubicBezTo>
                      <a:pt x="296" y="98"/>
                      <a:pt x="254" y="218"/>
                      <a:pt x="254" y="343"/>
                    </a:cubicBezTo>
                    <a:cubicBezTo>
                      <a:pt x="254" y="429"/>
                      <a:pt x="254" y="429"/>
                      <a:pt x="254" y="429"/>
                    </a:cubicBezTo>
                    <a:cubicBezTo>
                      <a:pt x="254" y="456"/>
                      <a:pt x="233" y="478"/>
                      <a:pt x="206" y="478"/>
                    </a:cubicBezTo>
                    <a:cubicBezTo>
                      <a:pt x="0" y="478"/>
                      <a:pt x="0" y="478"/>
                      <a:pt x="0" y="478"/>
                    </a:cubicBezTo>
                    <a:lnTo>
                      <a:pt x="0" y="0"/>
                    </a:lnTo>
                    <a:close/>
                  </a:path>
                </a:pathLst>
              </a:custGeom>
              <a:solidFill>
                <a:schemeClr val="bg1">
                  <a:lumMod val="65000"/>
                </a:schemeClr>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37" name="Freeform 36"/>
              <p:cNvSpPr>
                <a:spLocks/>
              </p:cNvSpPr>
              <p:nvPr/>
            </p:nvSpPr>
            <p:spPr bwMode="auto">
              <a:xfrm>
                <a:off x="3635896" y="3307140"/>
                <a:ext cx="1179687" cy="970304"/>
              </a:xfrm>
              <a:custGeom>
                <a:avLst/>
                <a:gdLst>
                  <a:gd name="T0" fmla="*/ 595 w 595"/>
                  <a:gd name="T1" fmla="*/ 88 h 524"/>
                  <a:gd name="T2" fmla="*/ 419 w 595"/>
                  <a:gd name="T3" fmla="*/ 522 h 524"/>
                  <a:gd name="T4" fmla="*/ 417 w 595"/>
                  <a:gd name="T5" fmla="*/ 524 h 524"/>
                  <a:gd name="T6" fmla="*/ 0 w 595"/>
                  <a:gd name="T7" fmla="*/ 524 h 524"/>
                  <a:gd name="T8" fmla="*/ 0 w 595"/>
                  <a:gd name="T9" fmla="*/ 0 h 524"/>
                  <a:gd name="T10" fmla="*/ 589 w 595"/>
                  <a:gd name="T11" fmla="*/ 0 h 524"/>
                  <a:gd name="T12" fmla="*/ 595 w 595"/>
                  <a:gd name="T13" fmla="*/ 88 h 524"/>
                </a:gdLst>
                <a:ahLst/>
                <a:cxnLst>
                  <a:cxn ang="0">
                    <a:pos x="T0" y="T1"/>
                  </a:cxn>
                  <a:cxn ang="0">
                    <a:pos x="T2" y="T3"/>
                  </a:cxn>
                  <a:cxn ang="0">
                    <a:pos x="T4" y="T5"/>
                  </a:cxn>
                  <a:cxn ang="0">
                    <a:pos x="T6" y="T7"/>
                  </a:cxn>
                  <a:cxn ang="0">
                    <a:pos x="T8" y="T9"/>
                  </a:cxn>
                  <a:cxn ang="0">
                    <a:pos x="T10" y="T11"/>
                  </a:cxn>
                  <a:cxn ang="0">
                    <a:pos x="T12" y="T13"/>
                  </a:cxn>
                </a:cxnLst>
                <a:rect l="0" t="0" r="r" b="b"/>
                <a:pathLst>
                  <a:path w="595" h="524">
                    <a:moveTo>
                      <a:pt x="595" y="88"/>
                    </a:moveTo>
                    <a:cubicBezTo>
                      <a:pt x="595" y="257"/>
                      <a:pt x="528" y="410"/>
                      <a:pt x="419" y="522"/>
                    </a:cubicBezTo>
                    <a:cubicBezTo>
                      <a:pt x="418" y="523"/>
                      <a:pt x="417" y="523"/>
                      <a:pt x="417" y="524"/>
                    </a:cubicBezTo>
                    <a:cubicBezTo>
                      <a:pt x="0" y="524"/>
                      <a:pt x="0" y="524"/>
                      <a:pt x="0" y="524"/>
                    </a:cubicBezTo>
                    <a:cubicBezTo>
                      <a:pt x="0" y="0"/>
                      <a:pt x="0" y="0"/>
                      <a:pt x="0" y="0"/>
                    </a:cubicBezTo>
                    <a:cubicBezTo>
                      <a:pt x="589" y="0"/>
                      <a:pt x="589" y="0"/>
                      <a:pt x="589" y="0"/>
                    </a:cubicBezTo>
                    <a:cubicBezTo>
                      <a:pt x="593" y="29"/>
                      <a:pt x="595" y="58"/>
                      <a:pt x="595" y="88"/>
                    </a:cubicBezTo>
                    <a:close/>
                  </a:path>
                </a:pathLst>
              </a:custGeom>
              <a:solidFill>
                <a:schemeClr val="accent3"/>
              </a:solidFill>
              <a:ln>
                <a:noFill/>
              </a:ln>
              <a:effectLst>
                <a:outerShdw blurRad="57785" dist="33020" dir="3180000" algn="ctr">
                  <a:srgbClr val="000000">
                    <a:alpha val="3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38" name="Freeform 37"/>
              <p:cNvSpPr>
                <a:spLocks/>
              </p:cNvSpPr>
              <p:nvPr/>
            </p:nvSpPr>
            <p:spPr bwMode="auto">
              <a:xfrm>
                <a:off x="3059832" y="5373216"/>
                <a:ext cx="1117276" cy="157532"/>
              </a:xfrm>
              <a:custGeom>
                <a:avLst/>
                <a:gdLst>
                  <a:gd name="T0" fmla="*/ 43 w 564"/>
                  <a:gd name="T1" fmla="*/ 85 h 85"/>
                  <a:gd name="T2" fmla="*/ 521 w 564"/>
                  <a:gd name="T3" fmla="*/ 85 h 85"/>
                  <a:gd name="T4" fmla="*/ 564 w 564"/>
                  <a:gd name="T5" fmla="*/ 42 h 85"/>
                  <a:gd name="T6" fmla="*/ 521 w 564"/>
                  <a:gd name="T7" fmla="*/ 0 h 85"/>
                  <a:gd name="T8" fmla="*/ 43 w 564"/>
                  <a:gd name="T9" fmla="*/ 0 h 85"/>
                  <a:gd name="T10" fmla="*/ 0 w 564"/>
                  <a:gd name="T11" fmla="*/ 42 h 85"/>
                  <a:gd name="T12" fmla="*/ 43 w 564"/>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564" h="85">
                    <a:moveTo>
                      <a:pt x="43" y="85"/>
                    </a:moveTo>
                    <a:cubicBezTo>
                      <a:pt x="521" y="85"/>
                      <a:pt x="521" y="85"/>
                      <a:pt x="521" y="85"/>
                    </a:cubicBezTo>
                    <a:cubicBezTo>
                      <a:pt x="545" y="85"/>
                      <a:pt x="564" y="66"/>
                      <a:pt x="564" y="42"/>
                    </a:cubicBezTo>
                    <a:cubicBezTo>
                      <a:pt x="564" y="19"/>
                      <a:pt x="545" y="0"/>
                      <a:pt x="521" y="0"/>
                    </a:cubicBezTo>
                    <a:cubicBezTo>
                      <a:pt x="43" y="0"/>
                      <a:pt x="43" y="0"/>
                      <a:pt x="43" y="0"/>
                    </a:cubicBezTo>
                    <a:cubicBezTo>
                      <a:pt x="19" y="0"/>
                      <a:pt x="0" y="19"/>
                      <a:pt x="0" y="42"/>
                    </a:cubicBezTo>
                    <a:cubicBezTo>
                      <a:pt x="0" y="66"/>
                      <a:pt x="19" y="85"/>
                      <a:pt x="43" y="85"/>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100000" t="100000"/>
                </a:path>
                <a:tileRect r="-100000" b="-100000"/>
              </a:gra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39" name="Freeform 38"/>
              <p:cNvSpPr>
                <a:spLocks/>
              </p:cNvSpPr>
              <p:nvPr/>
            </p:nvSpPr>
            <p:spPr bwMode="auto">
              <a:xfrm>
                <a:off x="3059832" y="5666457"/>
                <a:ext cx="1117276" cy="156391"/>
              </a:xfrm>
              <a:custGeom>
                <a:avLst/>
                <a:gdLst>
                  <a:gd name="T0" fmla="*/ 521 w 564"/>
                  <a:gd name="T1" fmla="*/ 0 h 85"/>
                  <a:gd name="T2" fmla="*/ 43 w 564"/>
                  <a:gd name="T3" fmla="*/ 0 h 85"/>
                  <a:gd name="T4" fmla="*/ 0 w 564"/>
                  <a:gd name="T5" fmla="*/ 43 h 85"/>
                  <a:gd name="T6" fmla="*/ 43 w 564"/>
                  <a:gd name="T7" fmla="*/ 85 h 85"/>
                  <a:gd name="T8" fmla="*/ 521 w 564"/>
                  <a:gd name="T9" fmla="*/ 85 h 85"/>
                  <a:gd name="T10" fmla="*/ 564 w 564"/>
                  <a:gd name="T11" fmla="*/ 43 h 85"/>
                  <a:gd name="T12" fmla="*/ 521 w 56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64" h="85">
                    <a:moveTo>
                      <a:pt x="521" y="0"/>
                    </a:moveTo>
                    <a:cubicBezTo>
                      <a:pt x="43" y="0"/>
                      <a:pt x="43" y="0"/>
                      <a:pt x="43" y="0"/>
                    </a:cubicBezTo>
                    <a:cubicBezTo>
                      <a:pt x="19" y="0"/>
                      <a:pt x="0" y="19"/>
                      <a:pt x="0" y="43"/>
                    </a:cubicBezTo>
                    <a:cubicBezTo>
                      <a:pt x="0" y="66"/>
                      <a:pt x="19" y="85"/>
                      <a:pt x="43" y="85"/>
                    </a:cubicBezTo>
                    <a:cubicBezTo>
                      <a:pt x="521" y="85"/>
                      <a:pt x="521" y="85"/>
                      <a:pt x="521" y="85"/>
                    </a:cubicBezTo>
                    <a:cubicBezTo>
                      <a:pt x="545" y="85"/>
                      <a:pt x="564" y="66"/>
                      <a:pt x="564" y="43"/>
                    </a:cubicBezTo>
                    <a:cubicBezTo>
                      <a:pt x="564" y="19"/>
                      <a:pt x="545" y="0"/>
                      <a:pt x="521"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100000" t="100000"/>
                </a:path>
                <a:tileRect r="-100000" b="-100000"/>
              </a:gra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40" name="Freeform 39"/>
              <p:cNvSpPr>
                <a:spLocks/>
              </p:cNvSpPr>
              <p:nvPr/>
            </p:nvSpPr>
            <p:spPr bwMode="auto">
              <a:xfrm>
                <a:off x="3227431" y="5959004"/>
                <a:ext cx="810116" cy="157532"/>
              </a:xfrm>
              <a:custGeom>
                <a:avLst/>
                <a:gdLst>
                  <a:gd name="T0" fmla="*/ 367 w 409"/>
                  <a:gd name="T1" fmla="*/ 0 h 85"/>
                  <a:gd name="T2" fmla="*/ 42 w 409"/>
                  <a:gd name="T3" fmla="*/ 0 h 85"/>
                  <a:gd name="T4" fmla="*/ 0 w 409"/>
                  <a:gd name="T5" fmla="*/ 43 h 85"/>
                  <a:gd name="T6" fmla="*/ 42 w 409"/>
                  <a:gd name="T7" fmla="*/ 85 h 85"/>
                  <a:gd name="T8" fmla="*/ 367 w 409"/>
                  <a:gd name="T9" fmla="*/ 85 h 85"/>
                  <a:gd name="T10" fmla="*/ 409 w 409"/>
                  <a:gd name="T11" fmla="*/ 43 h 85"/>
                  <a:gd name="T12" fmla="*/ 367 w 409"/>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409" h="85">
                    <a:moveTo>
                      <a:pt x="367" y="0"/>
                    </a:moveTo>
                    <a:cubicBezTo>
                      <a:pt x="42" y="0"/>
                      <a:pt x="42" y="0"/>
                      <a:pt x="42" y="0"/>
                    </a:cubicBezTo>
                    <a:cubicBezTo>
                      <a:pt x="19" y="0"/>
                      <a:pt x="0" y="19"/>
                      <a:pt x="0" y="43"/>
                    </a:cubicBezTo>
                    <a:cubicBezTo>
                      <a:pt x="0" y="66"/>
                      <a:pt x="19" y="85"/>
                      <a:pt x="42" y="85"/>
                    </a:cubicBezTo>
                    <a:cubicBezTo>
                      <a:pt x="367" y="85"/>
                      <a:pt x="367" y="85"/>
                      <a:pt x="367" y="85"/>
                    </a:cubicBezTo>
                    <a:cubicBezTo>
                      <a:pt x="390" y="85"/>
                      <a:pt x="409" y="66"/>
                      <a:pt x="409" y="43"/>
                    </a:cubicBezTo>
                    <a:cubicBezTo>
                      <a:pt x="409" y="19"/>
                      <a:pt x="390" y="0"/>
                      <a:pt x="367"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100000" t="100000"/>
                </a:path>
                <a:tileRect r="-100000" b="-100000"/>
              </a:gra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grpSp>
            <p:nvGrpSpPr>
              <p:cNvPr id="44" name="Group 43"/>
              <p:cNvGrpSpPr/>
              <p:nvPr/>
            </p:nvGrpSpPr>
            <p:grpSpPr>
              <a:xfrm>
                <a:off x="3678312" y="2605649"/>
                <a:ext cx="665715" cy="237439"/>
                <a:chOff x="6232525" y="1801814"/>
                <a:chExt cx="863599" cy="330200"/>
              </a:xfrm>
            </p:grpSpPr>
            <p:sp>
              <p:nvSpPr>
                <p:cNvPr id="88" name="Oval 87"/>
                <p:cNvSpPr>
                  <a:spLocks noChangeArrowheads="1"/>
                </p:cNvSpPr>
                <p:nvPr/>
              </p:nvSpPr>
              <p:spPr bwMode="auto">
                <a:xfrm>
                  <a:off x="6551612" y="1801814"/>
                  <a:ext cx="225425" cy="2270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89" name="Freeform 88"/>
                <p:cNvSpPr>
                  <a:spLocks/>
                </p:cNvSpPr>
                <p:nvPr/>
              </p:nvSpPr>
              <p:spPr bwMode="auto">
                <a:xfrm>
                  <a:off x="6483350" y="2043114"/>
                  <a:ext cx="358775" cy="88900"/>
                </a:xfrm>
                <a:custGeom>
                  <a:avLst/>
                  <a:gdLst>
                    <a:gd name="T0" fmla="*/ 106 w 139"/>
                    <a:gd name="T1" fmla="*/ 0 h 34"/>
                    <a:gd name="T2" fmla="*/ 34 w 139"/>
                    <a:gd name="T3" fmla="*/ 0 h 34"/>
                    <a:gd name="T4" fmla="*/ 0 w 139"/>
                    <a:gd name="T5" fmla="*/ 34 h 34"/>
                    <a:gd name="T6" fmla="*/ 0 w 139"/>
                    <a:gd name="T7" fmla="*/ 34 h 34"/>
                    <a:gd name="T8" fmla="*/ 139 w 139"/>
                    <a:gd name="T9" fmla="*/ 34 h 34"/>
                    <a:gd name="T10" fmla="*/ 139 w 139"/>
                    <a:gd name="T11" fmla="*/ 34 h 34"/>
                    <a:gd name="T12" fmla="*/ 106 w 1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39" h="34">
                      <a:moveTo>
                        <a:pt x="106" y="0"/>
                      </a:moveTo>
                      <a:cubicBezTo>
                        <a:pt x="34" y="0"/>
                        <a:pt x="34" y="0"/>
                        <a:pt x="34" y="0"/>
                      </a:cubicBezTo>
                      <a:cubicBezTo>
                        <a:pt x="15" y="0"/>
                        <a:pt x="0" y="16"/>
                        <a:pt x="0" y="34"/>
                      </a:cubicBezTo>
                      <a:cubicBezTo>
                        <a:pt x="0" y="34"/>
                        <a:pt x="0" y="34"/>
                        <a:pt x="0" y="34"/>
                      </a:cubicBezTo>
                      <a:cubicBezTo>
                        <a:pt x="139" y="34"/>
                        <a:pt x="139" y="34"/>
                        <a:pt x="139" y="34"/>
                      </a:cubicBezTo>
                      <a:cubicBezTo>
                        <a:pt x="139" y="34"/>
                        <a:pt x="139" y="34"/>
                        <a:pt x="139" y="34"/>
                      </a:cubicBezTo>
                      <a:cubicBezTo>
                        <a:pt x="139" y="16"/>
                        <a:pt x="124" y="0"/>
                        <a:pt x="10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90" name="Oval 89"/>
                <p:cNvSpPr>
                  <a:spLocks noChangeArrowheads="1"/>
                </p:cNvSpPr>
                <p:nvPr/>
              </p:nvSpPr>
              <p:spPr bwMode="auto">
                <a:xfrm>
                  <a:off x="6904037" y="1914526"/>
                  <a:ext cx="147637" cy="1492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91" name="Freeform 90"/>
                <p:cNvSpPr>
                  <a:spLocks/>
                </p:cNvSpPr>
                <p:nvPr/>
              </p:nvSpPr>
              <p:spPr bwMode="auto">
                <a:xfrm>
                  <a:off x="6859587" y="2074864"/>
                  <a:ext cx="236537" cy="57150"/>
                </a:xfrm>
                <a:custGeom>
                  <a:avLst/>
                  <a:gdLst>
                    <a:gd name="T0" fmla="*/ 70 w 92"/>
                    <a:gd name="T1" fmla="*/ 0 h 22"/>
                    <a:gd name="T2" fmla="*/ 23 w 92"/>
                    <a:gd name="T3" fmla="*/ 0 h 22"/>
                    <a:gd name="T4" fmla="*/ 0 w 92"/>
                    <a:gd name="T5" fmla="*/ 22 h 22"/>
                    <a:gd name="T6" fmla="*/ 0 w 92"/>
                    <a:gd name="T7" fmla="*/ 22 h 22"/>
                    <a:gd name="T8" fmla="*/ 92 w 92"/>
                    <a:gd name="T9" fmla="*/ 22 h 22"/>
                    <a:gd name="T10" fmla="*/ 92 w 92"/>
                    <a:gd name="T11" fmla="*/ 22 h 22"/>
                    <a:gd name="T12" fmla="*/ 70 w 9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2" h="22">
                      <a:moveTo>
                        <a:pt x="70" y="0"/>
                      </a:moveTo>
                      <a:cubicBezTo>
                        <a:pt x="23" y="0"/>
                        <a:pt x="23" y="0"/>
                        <a:pt x="23" y="0"/>
                      </a:cubicBezTo>
                      <a:cubicBezTo>
                        <a:pt x="10" y="0"/>
                        <a:pt x="0" y="10"/>
                        <a:pt x="0" y="22"/>
                      </a:cubicBezTo>
                      <a:cubicBezTo>
                        <a:pt x="0" y="22"/>
                        <a:pt x="0" y="22"/>
                        <a:pt x="0" y="22"/>
                      </a:cubicBezTo>
                      <a:cubicBezTo>
                        <a:pt x="92" y="22"/>
                        <a:pt x="92" y="22"/>
                        <a:pt x="92" y="22"/>
                      </a:cubicBezTo>
                      <a:cubicBezTo>
                        <a:pt x="92" y="22"/>
                        <a:pt x="92" y="22"/>
                        <a:pt x="92" y="22"/>
                      </a:cubicBezTo>
                      <a:cubicBezTo>
                        <a:pt x="92" y="10"/>
                        <a:pt x="82" y="0"/>
                        <a:pt x="7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92" name="Oval 91"/>
                <p:cNvSpPr>
                  <a:spLocks noChangeArrowheads="1"/>
                </p:cNvSpPr>
                <p:nvPr/>
              </p:nvSpPr>
              <p:spPr bwMode="auto">
                <a:xfrm>
                  <a:off x="6275387" y="1914526"/>
                  <a:ext cx="149225" cy="1492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93" name="Freeform 92"/>
                <p:cNvSpPr>
                  <a:spLocks/>
                </p:cNvSpPr>
                <p:nvPr/>
              </p:nvSpPr>
              <p:spPr bwMode="auto">
                <a:xfrm>
                  <a:off x="6232525" y="2074864"/>
                  <a:ext cx="233362" cy="57150"/>
                </a:xfrm>
                <a:custGeom>
                  <a:avLst/>
                  <a:gdLst>
                    <a:gd name="T0" fmla="*/ 22 w 91"/>
                    <a:gd name="T1" fmla="*/ 0 h 22"/>
                    <a:gd name="T2" fmla="*/ 69 w 91"/>
                    <a:gd name="T3" fmla="*/ 0 h 22"/>
                    <a:gd name="T4" fmla="*/ 91 w 91"/>
                    <a:gd name="T5" fmla="*/ 22 h 22"/>
                    <a:gd name="T6" fmla="*/ 91 w 91"/>
                    <a:gd name="T7" fmla="*/ 22 h 22"/>
                    <a:gd name="T8" fmla="*/ 0 w 91"/>
                    <a:gd name="T9" fmla="*/ 22 h 22"/>
                    <a:gd name="T10" fmla="*/ 0 w 91"/>
                    <a:gd name="T11" fmla="*/ 22 h 22"/>
                    <a:gd name="T12" fmla="*/ 22 w 9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1" h="22">
                      <a:moveTo>
                        <a:pt x="22" y="0"/>
                      </a:moveTo>
                      <a:cubicBezTo>
                        <a:pt x="69" y="0"/>
                        <a:pt x="69" y="0"/>
                        <a:pt x="69" y="0"/>
                      </a:cubicBezTo>
                      <a:cubicBezTo>
                        <a:pt x="81" y="0"/>
                        <a:pt x="91" y="10"/>
                        <a:pt x="91" y="22"/>
                      </a:cubicBezTo>
                      <a:cubicBezTo>
                        <a:pt x="91" y="22"/>
                        <a:pt x="91" y="22"/>
                        <a:pt x="91" y="22"/>
                      </a:cubicBezTo>
                      <a:cubicBezTo>
                        <a:pt x="0" y="22"/>
                        <a:pt x="0" y="22"/>
                        <a:pt x="0" y="22"/>
                      </a:cubicBezTo>
                      <a:cubicBezTo>
                        <a:pt x="0" y="22"/>
                        <a:pt x="0" y="22"/>
                        <a:pt x="0" y="22"/>
                      </a:cubicBezTo>
                      <a:cubicBezTo>
                        <a:pt x="0" y="10"/>
                        <a:pt x="10"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grpSp>
          <p:sp>
            <p:nvSpPr>
              <p:cNvPr id="46" name="Freeform 45"/>
              <p:cNvSpPr>
                <a:spLocks noEditPoints="1"/>
              </p:cNvSpPr>
              <p:nvPr/>
            </p:nvSpPr>
            <p:spPr bwMode="auto">
              <a:xfrm>
                <a:off x="2858732" y="2552787"/>
                <a:ext cx="440547" cy="410952"/>
              </a:xfrm>
              <a:custGeom>
                <a:avLst/>
                <a:gdLst>
                  <a:gd name="T0" fmla="*/ 0 w 222"/>
                  <a:gd name="T1" fmla="*/ 111 h 222"/>
                  <a:gd name="T2" fmla="*/ 222 w 222"/>
                  <a:gd name="T3" fmla="*/ 111 h 222"/>
                  <a:gd name="T4" fmla="*/ 119 w 222"/>
                  <a:gd name="T5" fmla="*/ 59 h 222"/>
                  <a:gd name="T6" fmla="*/ 148 w 222"/>
                  <a:gd name="T7" fmla="*/ 59 h 222"/>
                  <a:gd name="T8" fmla="*/ 152 w 222"/>
                  <a:gd name="T9" fmla="*/ 75 h 222"/>
                  <a:gd name="T10" fmla="*/ 119 w 222"/>
                  <a:gd name="T11" fmla="*/ 103 h 222"/>
                  <a:gd name="T12" fmla="*/ 152 w 222"/>
                  <a:gd name="T13" fmla="*/ 75 h 222"/>
                  <a:gd name="T14" fmla="*/ 103 w 222"/>
                  <a:gd name="T15" fmla="*/ 59 h 222"/>
                  <a:gd name="T16" fmla="*/ 103 w 222"/>
                  <a:gd name="T17" fmla="*/ 18 h 222"/>
                  <a:gd name="T18" fmla="*/ 103 w 222"/>
                  <a:gd name="T19" fmla="*/ 103 h 222"/>
                  <a:gd name="T20" fmla="*/ 70 w 222"/>
                  <a:gd name="T21" fmla="*/ 75 h 222"/>
                  <a:gd name="T22" fmla="*/ 51 w 222"/>
                  <a:gd name="T23" fmla="*/ 103 h 222"/>
                  <a:gd name="T24" fmla="*/ 23 w 222"/>
                  <a:gd name="T25" fmla="*/ 75 h 222"/>
                  <a:gd name="T26" fmla="*/ 51 w 222"/>
                  <a:gd name="T27" fmla="*/ 103 h 222"/>
                  <a:gd name="T28" fmla="*/ 51 w 222"/>
                  <a:gd name="T29" fmla="*/ 119 h 222"/>
                  <a:gd name="T30" fmla="*/ 23 w 222"/>
                  <a:gd name="T31" fmla="*/ 148 h 222"/>
                  <a:gd name="T32" fmla="*/ 66 w 222"/>
                  <a:gd name="T33" fmla="*/ 119 h 222"/>
                  <a:gd name="T34" fmla="*/ 103 w 222"/>
                  <a:gd name="T35" fmla="*/ 148 h 222"/>
                  <a:gd name="T36" fmla="*/ 66 w 222"/>
                  <a:gd name="T37" fmla="*/ 119 h 222"/>
                  <a:gd name="T38" fmla="*/ 103 w 222"/>
                  <a:gd name="T39" fmla="*/ 204 h 222"/>
                  <a:gd name="T40" fmla="*/ 103 w 222"/>
                  <a:gd name="T41" fmla="*/ 163 h 222"/>
                  <a:gd name="T42" fmla="*/ 119 w 222"/>
                  <a:gd name="T43" fmla="*/ 163 h 222"/>
                  <a:gd name="T44" fmla="*/ 119 w 222"/>
                  <a:gd name="T45" fmla="*/ 204 h 222"/>
                  <a:gd name="T46" fmla="*/ 119 w 222"/>
                  <a:gd name="T47" fmla="*/ 119 h 222"/>
                  <a:gd name="T48" fmla="*/ 152 w 222"/>
                  <a:gd name="T49" fmla="*/ 148 h 222"/>
                  <a:gd name="T50" fmla="*/ 171 w 222"/>
                  <a:gd name="T51" fmla="*/ 119 h 222"/>
                  <a:gd name="T52" fmla="*/ 199 w 222"/>
                  <a:gd name="T53" fmla="*/ 148 h 222"/>
                  <a:gd name="T54" fmla="*/ 171 w 222"/>
                  <a:gd name="T55" fmla="*/ 119 h 222"/>
                  <a:gd name="T56" fmla="*/ 168 w 222"/>
                  <a:gd name="T57" fmla="*/ 75 h 222"/>
                  <a:gd name="T58" fmla="*/ 205 w 222"/>
                  <a:gd name="T59" fmla="*/ 103 h 222"/>
                  <a:gd name="T60" fmla="*/ 190 w 222"/>
                  <a:gd name="T61" fmla="*/ 59 h 222"/>
                  <a:gd name="T62" fmla="*/ 149 w 222"/>
                  <a:gd name="T63" fmla="*/ 24 h 222"/>
                  <a:gd name="T64" fmla="*/ 73 w 222"/>
                  <a:gd name="T65" fmla="*/ 24 h 222"/>
                  <a:gd name="T66" fmla="*/ 32 w 222"/>
                  <a:gd name="T67" fmla="*/ 59 h 222"/>
                  <a:gd name="T68" fmla="*/ 32 w 222"/>
                  <a:gd name="T69" fmla="*/ 163 h 222"/>
                  <a:gd name="T70" fmla="*/ 73 w 222"/>
                  <a:gd name="T71" fmla="*/ 198 h 222"/>
                  <a:gd name="T72" fmla="*/ 149 w 222"/>
                  <a:gd name="T73" fmla="*/ 198 h 222"/>
                  <a:gd name="T74" fmla="*/ 190 w 222"/>
                  <a:gd name="T75" fmla="*/ 16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22">
                    <a:moveTo>
                      <a:pt x="111" y="0"/>
                    </a:moveTo>
                    <a:cubicBezTo>
                      <a:pt x="50" y="0"/>
                      <a:pt x="0" y="50"/>
                      <a:pt x="0" y="111"/>
                    </a:cubicBezTo>
                    <a:cubicBezTo>
                      <a:pt x="0" y="172"/>
                      <a:pt x="50" y="222"/>
                      <a:pt x="111" y="222"/>
                    </a:cubicBezTo>
                    <a:cubicBezTo>
                      <a:pt x="172" y="222"/>
                      <a:pt x="222" y="172"/>
                      <a:pt x="222" y="111"/>
                    </a:cubicBezTo>
                    <a:cubicBezTo>
                      <a:pt x="222" y="50"/>
                      <a:pt x="172" y="0"/>
                      <a:pt x="111" y="0"/>
                    </a:cubicBezTo>
                    <a:close/>
                    <a:moveTo>
                      <a:pt x="119" y="59"/>
                    </a:moveTo>
                    <a:cubicBezTo>
                      <a:pt x="119" y="18"/>
                      <a:pt x="119" y="18"/>
                      <a:pt x="119" y="18"/>
                    </a:cubicBezTo>
                    <a:cubicBezTo>
                      <a:pt x="130" y="23"/>
                      <a:pt x="141" y="37"/>
                      <a:pt x="148" y="59"/>
                    </a:cubicBezTo>
                    <a:lnTo>
                      <a:pt x="119" y="59"/>
                    </a:lnTo>
                    <a:close/>
                    <a:moveTo>
                      <a:pt x="152" y="75"/>
                    </a:moveTo>
                    <a:cubicBezTo>
                      <a:pt x="154" y="83"/>
                      <a:pt x="155" y="93"/>
                      <a:pt x="155" y="103"/>
                    </a:cubicBezTo>
                    <a:cubicBezTo>
                      <a:pt x="119" y="103"/>
                      <a:pt x="119" y="103"/>
                      <a:pt x="119" y="103"/>
                    </a:cubicBezTo>
                    <a:cubicBezTo>
                      <a:pt x="119" y="75"/>
                      <a:pt x="119" y="75"/>
                      <a:pt x="119" y="75"/>
                    </a:cubicBezTo>
                    <a:lnTo>
                      <a:pt x="152" y="75"/>
                    </a:lnTo>
                    <a:close/>
                    <a:moveTo>
                      <a:pt x="103" y="18"/>
                    </a:moveTo>
                    <a:cubicBezTo>
                      <a:pt x="103" y="59"/>
                      <a:pt x="103" y="59"/>
                      <a:pt x="103" y="59"/>
                    </a:cubicBezTo>
                    <a:cubicBezTo>
                      <a:pt x="74" y="59"/>
                      <a:pt x="74" y="59"/>
                      <a:pt x="74" y="59"/>
                    </a:cubicBezTo>
                    <a:cubicBezTo>
                      <a:pt x="81" y="37"/>
                      <a:pt x="92" y="23"/>
                      <a:pt x="103" y="18"/>
                    </a:cubicBezTo>
                    <a:close/>
                    <a:moveTo>
                      <a:pt x="103" y="75"/>
                    </a:moveTo>
                    <a:cubicBezTo>
                      <a:pt x="103" y="103"/>
                      <a:pt x="103" y="103"/>
                      <a:pt x="103" y="103"/>
                    </a:cubicBezTo>
                    <a:cubicBezTo>
                      <a:pt x="66" y="103"/>
                      <a:pt x="66" y="103"/>
                      <a:pt x="66" y="103"/>
                    </a:cubicBezTo>
                    <a:cubicBezTo>
                      <a:pt x="67" y="93"/>
                      <a:pt x="68" y="83"/>
                      <a:pt x="70" y="75"/>
                    </a:cubicBezTo>
                    <a:lnTo>
                      <a:pt x="103" y="75"/>
                    </a:lnTo>
                    <a:close/>
                    <a:moveTo>
                      <a:pt x="51" y="103"/>
                    </a:moveTo>
                    <a:cubicBezTo>
                      <a:pt x="17" y="103"/>
                      <a:pt x="17" y="103"/>
                      <a:pt x="17" y="103"/>
                    </a:cubicBezTo>
                    <a:cubicBezTo>
                      <a:pt x="17" y="93"/>
                      <a:pt x="20" y="84"/>
                      <a:pt x="23" y="75"/>
                    </a:cubicBezTo>
                    <a:cubicBezTo>
                      <a:pt x="54" y="75"/>
                      <a:pt x="54" y="75"/>
                      <a:pt x="54" y="75"/>
                    </a:cubicBezTo>
                    <a:cubicBezTo>
                      <a:pt x="52" y="84"/>
                      <a:pt x="51" y="93"/>
                      <a:pt x="51" y="103"/>
                    </a:cubicBezTo>
                    <a:close/>
                    <a:moveTo>
                      <a:pt x="17" y="119"/>
                    </a:moveTo>
                    <a:cubicBezTo>
                      <a:pt x="51" y="119"/>
                      <a:pt x="51" y="119"/>
                      <a:pt x="51" y="119"/>
                    </a:cubicBezTo>
                    <a:cubicBezTo>
                      <a:pt x="51" y="129"/>
                      <a:pt x="52" y="139"/>
                      <a:pt x="54" y="148"/>
                    </a:cubicBezTo>
                    <a:cubicBezTo>
                      <a:pt x="23" y="148"/>
                      <a:pt x="23" y="148"/>
                      <a:pt x="23" y="148"/>
                    </a:cubicBezTo>
                    <a:cubicBezTo>
                      <a:pt x="20" y="139"/>
                      <a:pt x="17" y="129"/>
                      <a:pt x="17" y="119"/>
                    </a:cubicBezTo>
                    <a:close/>
                    <a:moveTo>
                      <a:pt x="66" y="119"/>
                    </a:moveTo>
                    <a:cubicBezTo>
                      <a:pt x="103" y="119"/>
                      <a:pt x="103" y="119"/>
                      <a:pt x="103" y="119"/>
                    </a:cubicBezTo>
                    <a:cubicBezTo>
                      <a:pt x="103" y="148"/>
                      <a:pt x="103" y="148"/>
                      <a:pt x="103" y="148"/>
                    </a:cubicBezTo>
                    <a:cubicBezTo>
                      <a:pt x="70" y="148"/>
                      <a:pt x="70" y="148"/>
                      <a:pt x="70" y="148"/>
                    </a:cubicBezTo>
                    <a:cubicBezTo>
                      <a:pt x="68" y="139"/>
                      <a:pt x="67" y="129"/>
                      <a:pt x="66" y="119"/>
                    </a:cubicBezTo>
                    <a:close/>
                    <a:moveTo>
                      <a:pt x="103" y="163"/>
                    </a:moveTo>
                    <a:cubicBezTo>
                      <a:pt x="103" y="204"/>
                      <a:pt x="103" y="204"/>
                      <a:pt x="103" y="204"/>
                    </a:cubicBezTo>
                    <a:cubicBezTo>
                      <a:pt x="92" y="199"/>
                      <a:pt x="81" y="185"/>
                      <a:pt x="74" y="163"/>
                    </a:cubicBezTo>
                    <a:lnTo>
                      <a:pt x="103" y="163"/>
                    </a:lnTo>
                    <a:close/>
                    <a:moveTo>
                      <a:pt x="119" y="204"/>
                    </a:moveTo>
                    <a:cubicBezTo>
                      <a:pt x="119" y="163"/>
                      <a:pt x="119" y="163"/>
                      <a:pt x="119" y="163"/>
                    </a:cubicBezTo>
                    <a:cubicBezTo>
                      <a:pt x="148" y="163"/>
                      <a:pt x="148" y="163"/>
                      <a:pt x="148" y="163"/>
                    </a:cubicBezTo>
                    <a:cubicBezTo>
                      <a:pt x="141" y="185"/>
                      <a:pt x="130" y="199"/>
                      <a:pt x="119" y="204"/>
                    </a:cubicBezTo>
                    <a:close/>
                    <a:moveTo>
                      <a:pt x="119" y="148"/>
                    </a:moveTo>
                    <a:cubicBezTo>
                      <a:pt x="119" y="119"/>
                      <a:pt x="119" y="119"/>
                      <a:pt x="119" y="119"/>
                    </a:cubicBezTo>
                    <a:cubicBezTo>
                      <a:pt x="155" y="119"/>
                      <a:pt x="155" y="119"/>
                      <a:pt x="155" y="119"/>
                    </a:cubicBezTo>
                    <a:cubicBezTo>
                      <a:pt x="155" y="129"/>
                      <a:pt x="154" y="139"/>
                      <a:pt x="152" y="148"/>
                    </a:cubicBezTo>
                    <a:lnTo>
                      <a:pt x="119" y="148"/>
                    </a:lnTo>
                    <a:close/>
                    <a:moveTo>
                      <a:pt x="171" y="119"/>
                    </a:moveTo>
                    <a:cubicBezTo>
                      <a:pt x="205" y="119"/>
                      <a:pt x="205" y="119"/>
                      <a:pt x="205" y="119"/>
                    </a:cubicBezTo>
                    <a:cubicBezTo>
                      <a:pt x="205" y="129"/>
                      <a:pt x="202" y="139"/>
                      <a:pt x="199" y="148"/>
                    </a:cubicBezTo>
                    <a:cubicBezTo>
                      <a:pt x="168" y="148"/>
                      <a:pt x="168" y="148"/>
                      <a:pt x="168" y="148"/>
                    </a:cubicBezTo>
                    <a:cubicBezTo>
                      <a:pt x="170" y="139"/>
                      <a:pt x="171" y="129"/>
                      <a:pt x="171" y="119"/>
                    </a:cubicBezTo>
                    <a:close/>
                    <a:moveTo>
                      <a:pt x="171" y="103"/>
                    </a:moveTo>
                    <a:cubicBezTo>
                      <a:pt x="171" y="93"/>
                      <a:pt x="170" y="84"/>
                      <a:pt x="168" y="75"/>
                    </a:cubicBezTo>
                    <a:cubicBezTo>
                      <a:pt x="199" y="75"/>
                      <a:pt x="199" y="75"/>
                      <a:pt x="199" y="75"/>
                    </a:cubicBezTo>
                    <a:cubicBezTo>
                      <a:pt x="202" y="84"/>
                      <a:pt x="205" y="93"/>
                      <a:pt x="205" y="103"/>
                    </a:cubicBezTo>
                    <a:lnTo>
                      <a:pt x="171" y="103"/>
                    </a:lnTo>
                    <a:close/>
                    <a:moveTo>
                      <a:pt x="190" y="59"/>
                    </a:moveTo>
                    <a:cubicBezTo>
                      <a:pt x="165" y="59"/>
                      <a:pt x="165" y="59"/>
                      <a:pt x="165" y="59"/>
                    </a:cubicBezTo>
                    <a:cubicBezTo>
                      <a:pt x="161" y="45"/>
                      <a:pt x="155" y="34"/>
                      <a:pt x="149" y="24"/>
                    </a:cubicBezTo>
                    <a:cubicBezTo>
                      <a:pt x="166" y="32"/>
                      <a:pt x="180" y="44"/>
                      <a:pt x="190" y="59"/>
                    </a:cubicBezTo>
                    <a:close/>
                    <a:moveTo>
                      <a:pt x="73" y="24"/>
                    </a:moveTo>
                    <a:cubicBezTo>
                      <a:pt x="67" y="34"/>
                      <a:pt x="61" y="45"/>
                      <a:pt x="57" y="59"/>
                    </a:cubicBezTo>
                    <a:cubicBezTo>
                      <a:pt x="32" y="59"/>
                      <a:pt x="32" y="59"/>
                      <a:pt x="32" y="59"/>
                    </a:cubicBezTo>
                    <a:cubicBezTo>
                      <a:pt x="42" y="44"/>
                      <a:pt x="56" y="32"/>
                      <a:pt x="73" y="24"/>
                    </a:cubicBezTo>
                    <a:close/>
                    <a:moveTo>
                      <a:pt x="32" y="163"/>
                    </a:moveTo>
                    <a:cubicBezTo>
                      <a:pt x="57" y="163"/>
                      <a:pt x="57" y="163"/>
                      <a:pt x="57" y="163"/>
                    </a:cubicBezTo>
                    <a:cubicBezTo>
                      <a:pt x="61" y="177"/>
                      <a:pt x="67" y="189"/>
                      <a:pt x="73" y="198"/>
                    </a:cubicBezTo>
                    <a:cubicBezTo>
                      <a:pt x="56" y="191"/>
                      <a:pt x="42" y="179"/>
                      <a:pt x="32" y="163"/>
                    </a:cubicBezTo>
                    <a:close/>
                    <a:moveTo>
                      <a:pt x="149" y="198"/>
                    </a:moveTo>
                    <a:cubicBezTo>
                      <a:pt x="155" y="189"/>
                      <a:pt x="161" y="177"/>
                      <a:pt x="165" y="163"/>
                    </a:cubicBezTo>
                    <a:cubicBezTo>
                      <a:pt x="190" y="163"/>
                      <a:pt x="190" y="163"/>
                      <a:pt x="190" y="163"/>
                    </a:cubicBezTo>
                    <a:cubicBezTo>
                      <a:pt x="180" y="179"/>
                      <a:pt x="166" y="191"/>
                      <a:pt x="149" y="1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grpSp>
            <p:nvGrpSpPr>
              <p:cNvPr id="49" name="Group 48"/>
              <p:cNvGrpSpPr/>
              <p:nvPr/>
            </p:nvGrpSpPr>
            <p:grpSpPr>
              <a:xfrm>
                <a:off x="2639159" y="3425719"/>
                <a:ext cx="502958" cy="396113"/>
                <a:chOff x="4838700" y="2982914"/>
                <a:chExt cx="652462" cy="550863"/>
              </a:xfrm>
            </p:grpSpPr>
            <p:sp>
              <p:nvSpPr>
                <p:cNvPr id="80" name="Rectangle 79"/>
                <p:cNvSpPr>
                  <a:spLocks noChangeArrowheads="1"/>
                </p:cNvSpPr>
                <p:nvPr/>
              </p:nvSpPr>
              <p:spPr bwMode="auto">
                <a:xfrm>
                  <a:off x="4838700" y="3170239"/>
                  <a:ext cx="123825" cy="3635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81" name="Rectangle 80"/>
                <p:cNvSpPr>
                  <a:spLocks noChangeArrowheads="1"/>
                </p:cNvSpPr>
                <p:nvPr/>
              </p:nvSpPr>
              <p:spPr bwMode="auto">
                <a:xfrm>
                  <a:off x="5013325" y="3273426"/>
                  <a:ext cx="125412" cy="260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82" name="Rectangle 81"/>
                <p:cNvSpPr>
                  <a:spLocks noChangeArrowheads="1"/>
                </p:cNvSpPr>
                <p:nvPr/>
              </p:nvSpPr>
              <p:spPr bwMode="auto">
                <a:xfrm>
                  <a:off x="5191125" y="3114676"/>
                  <a:ext cx="122237" cy="4191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83" name="Rectangle 82"/>
                <p:cNvSpPr>
                  <a:spLocks noChangeArrowheads="1"/>
                </p:cNvSpPr>
                <p:nvPr/>
              </p:nvSpPr>
              <p:spPr bwMode="auto">
                <a:xfrm>
                  <a:off x="5365750" y="2982914"/>
                  <a:ext cx="125412" cy="5508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grpSp>
        </p:grpSp>
        <p:sp>
          <p:nvSpPr>
            <p:cNvPr id="109" name="TextBox 108"/>
            <p:cNvSpPr txBox="1"/>
            <p:nvPr/>
          </p:nvSpPr>
          <p:spPr>
            <a:xfrm>
              <a:off x="4285292" y="1260694"/>
              <a:ext cx="2132947" cy="393961"/>
            </a:xfrm>
            <a:prstGeom prst="rect">
              <a:avLst/>
            </a:prstGeom>
            <a:noFill/>
            <a:ln w="12700">
              <a:noFill/>
            </a:ln>
          </p:spPr>
          <p:txBody>
            <a:bodyPr wrap="square" rtlCol="0">
              <a:spAutoFit/>
            </a:bodyPr>
            <a:lstStyle/>
            <a:p>
              <a:r>
                <a:rPr lang="en-US" sz="2000" b="1" dirty="0">
                  <a:solidFill>
                    <a:schemeClr val="tx2"/>
                  </a:solidFill>
                </a:rPr>
                <a:t>+</a:t>
              </a:r>
              <a:r>
                <a:rPr lang="el-GR" sz="2000" b="1" dirty="0">
                  <a:solidFill>
                    <a:schemeClr val="tx2"/>
                  </a:solidFill>
                </a:rPr>
                <a:t>37</a:t>
              </a:r>
              <a:r>
                <a:rPr lang="en-US" sz="2000" b="1" dirty="0">
                  <a:solidFill>
                    <a:schemeClr val="tx2"/>
                  </a:solidFill>
                </a:rPr>
                <a:t>0 Employees</a:t>
              </a:r>
            </a:p>
          </p:txBody>
        </p:sp>
        <p:sp>
          <p:nvSpPr>
            <p:cNvPr id="112" name="Freeform 23">
              <a:extLst>
                <a:ext uri="{FF2B5EF4-FFF2-40B4-BE49-F238E27FC236}">
                  <a16:creationId xmlns:a16="http://schemas.microsoft.com/office/drawing/2014/main" id="{42EDC952-7798-4AE5-A0E3-29EE2654A8DE}"/>
                </a:ext>
              </a:extLst>
            </p:cNvPr>
            <p:cNvSpPr>
              <a:spLocks noEditPoints="1"/>
            </p:cNvSpPr>
            <p:nvPr/>
          </p:nvSpPr>
          <p:spPr bwMode="auto">
            <a:xfrm>
              <a:off x="3407766" y="1788054"/>
              <a:ext cx="409519" cy="351526"/>
            </a:xfrm>
            <a:custGeom>
              <a:avLst/>
              <a:gdLst>
                <a:gd name="T0" fmla="*/ 1428 w 1536"/>
                <a:gd name="T1" fmla="*/ 0 h 1280"/>
                <a:gd name="T2" fmla="*/ 108 w 1536"/>
                <a:gd name="T3" fmla="*/ 0 h 1280"/>
                <a:gd name="T4" fmla="*/ 0 w 1536"/>
                <a:gd name="T5" fmla="*/ 107 h 1280"/>
                <a:gd name="T6" fmla="*/ 0 w 1536"/>
                <a:gd name="T7" fmla="*/ 925 h 1280"/>
                <a:gd name="T8" fmla="*/ 108 w 1536"/>
                <a:gd name="T9" fmla="*/ 1033 h 1280"/>
                <a:gd name="T10" fmla="*/ 672 w 1536"/>
                <a:gd name="T11" fmla="*/ 1033 h 1280"/>
                <a:gd name="T12" fmla="*/ 672 w 1536"/>
                <a:gd name="T13" fmla="*/ 1229 h 1280"/>
                <a:gd name="T14" fmla="*/ 344 w 1536"/>
                <a:gd name="T15" fmla="*/ 1229 h 1280"/>
                <a:gd name="T16" fmla="*/ 318 w 1536"/>
                <a:gd name="T17" fmla="*/ 1254 h 1280"/>
                <a:gd name="T18" fmla="*/ 344 w 1536"/>
                <a:gd name="T19" fmla="*/ 1280 h 1280"/>
                <a:gd name="T20" fmla="*/ 1192 w 1536"/>
                <a:gd name="T21" fmla="*/ 1280 h 1280"/>
                <a:gd name="T22" fmla="*/ 1218 w 1536"/>
                <a:gd name="T23" fmla="*/ 1254 h 1280"/>
                <a:gd name="T24" fmla="*/ 1192 w 1536"/>
                <a:gd name="T25" fmla="*/ 1229 h 1280"/>
                <a:gd name="T26" fmla="*/ 864 w 1536"/>
                <a:gd name="T27" fmla="*/ 1229 h 1280"/>
                <a:gd name="T28" fmla="*/ 864 w 1536"/>
                <a:gd name="T29" fmla="*/ 1033 h 1280"/>
                <a:gd name="T30" fmla="*/ 1428 w 1536"/>
                <a:gd name="T31" fmla="*/ 1033 h 1280"/>
                <a:gd name="T32" fmla="*/ 1536 w 1536"/>
                <a:gd name="T33" fmla="*/ 925 h 1280"/>
                <a:gd name="T34" fmla="*/ 1536 w 1536"/>
                <a:gd name="T35" fmla="*/ 107 h 1280"/>
                <a:gd name="T36" fmla="*/ 1428 w 1536"/>
                <a:gd name="T37" fmla="*/ 0 h 1280"/>
                <a:gd name="T38" fmla="*/ 813 w 1536"/>
                <a:gd name="T39" fmla="*/ 1229 h 1280"/>
                <a:gd name="T40" fmla="*/ 723 w 1536"/>
                <a:gd name="T41" fmla="*/ 1229 h 1280"/>
                <a:gd name="T42" fmla="*/ 723 w 1536"/>
                <a:gd name="T43" fmla="*/ 1033 h 1280"/>
                <a:gd name="T44" fmla="*/ 813 w 1536"/>
                <a:gd name="T45" fmla="*/ 1033 h 1280"/>
                <a:gd name="T46" fmla="*/ 813 w 1536"/>
                <a:gd name="T47" fmla="*/ 1229 h 1280"/>
                <a:gd name="T48" fmla="*/ 1485 w 1536"/>
                <a:gd name="T49" fmla="*/ 925 h 1280"/>
                <a:gd name="T50" fmla="*/ 1428 w 1536"/>
                <a:gd name="T51" fmla="*/ 981 h 1280"/>
                <a:gd name="T52" fmla="*/ 108 w 1536"/>
                <a:gd name="T53" fmla="*/ 981 h 1280"/>
                <a:gd name="T54" fmla="*/ 51 w 1536"/>
                <a:gd name="T55" fmla="*/ 925 h 1280"/>
                <a:gd name="T56" fmla="*/ 51 w 1536"/>
                <a:gd name="T57" fmla="*/ 856 h 1280"/>
                <a:gd name="T58" fmla="*/ 1485 w 1536"/>
                <a:gd name="T59" fmla="*/ 856 h 1280"/>
                <a:gd name="T60" fmla="*/ 1485 w 1536"/>
                <a:gd name="T61" fmla="*/ 925 h 1280"/>
                <a:gd name="T62" fmla="*/ 1485 w 1536"/>
                <a:gd name="T63" fmla="*/ 805 h 1280"/>
                <a:gd name="T64" fmla="*/ 51 w 1536"/>
                <a:gd name="T65" fmla="*/ 805 h 1280"/>
                <a:gd name="T66" fmla="*/ 51 w 1536"/>
                <a:gd name="T67" fmla="*/ 107 h 1280"/>
                <a:gd name="T68" fmla="*/ 108 w 1536"/>
                <a:gd name="T69" fmla="*/ 51 h 1280"/>
                <a:gd name="T70" fmla="*/ 1428 w 1536"/>
                <a:gd name="T71" fmla="*/ 51 h 1280"/>
                <a:gd name="T72" fmla="*/ 1485 w 1536"/>
                <a:gd name="T73" fmla="*/ 107 h 1280"/>
                <a:gd name="T74" fmla="*/ 1485 w 1536"/>
                <a:gd name="T75" fmla="*/ 805 h 1280"/>
                <a:gd name="T76" fmla="*/ 1485 w 1536"/>
                <a:gd name="T77" fmla="*/ 805 h 1280"/>
                <a:gd name="T78" fmla="*/ 1485 w 1536"/>
                <a:gd name="T79" fmla="*/ 80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1280">
                  <a:moveTo>
                    <a:pt x="1428" y="0"/>
                  </a:moveTo>
                  <a:cubicBezTo>
                    <a:pt x="108" y="0"/>
                    <a:pt x="108" y="0"/>
                    <a:pt x="108" y="0"/>
                  </a:cubicBezTo>
                  <a:cubicBezTo>
                    <a:pt x="49" y="0"/>
                    <a:pt x="0" y="48"/>
                    <a:pt x="0" y="107"/>
                  </a:cubicBezTo>
                  <a:cubicBezTo>
                    <a:pt x="0" y="925"/>
                    <a:pt x="0" y="925"/>
                    <a:pt x="0" y="925"/>
                  </a:cubicBezTo>
                  <a:cubicBezTo>
                    <a:pt x="0" y="985"/>
                    <a:pt x="49" y="1033"/>
                    <a:pt x="108" y="1033"/>
                  </a:cubicBezTo>
                  <a:cubicBezTo>
                    <a:pt x="672" y="1033"/>
                    <a:pt x="672" y="1033"/>
                    <a:pt x="672" y="1033"/>
                  </a:cubicBezTo>
                  <a:cubicBezTo>
                    <a:pt x="672" y="1229"/>
                    <a:pt x="672" y="1229"/>
                    <a:pt x="672" y="1229"/>
                  </a:cubicBezTo>
                  <a:cubicBezTo>
                    <a:pt x="344" y="1229"/>
                    <a:pt x="344" y="1229"/>
                    <a:pt x="344" y="1229"/>
                  </a:cubicBezTo>
                  <a:cubicBezTo>
                    <a:pt x="330" y="1229"/>
                    <a:pt x="318" y="1240"/>
                    <a:pt x="318" y="1254"/>
                  </a:cubicBezTo>
                  <a:cubicBezTo>
                    <a:pt x="318" y="1269"/>
                    <a:pt x="330" y="1280"/>
                    <a:pt x="344" y="1280"/>
                  </a:cubicBezTo>
                  <a:cubicBezTo>
                    <a:pt x="1192" y="1280"/>
                    <a:pt x="1192" y="1280"/>
                    <a:pt x="1192" y="1280"/>
                  </a:cubicBezTo>
                  <a:cubicBezTo>
                    <a:pt x="1206" y="1280"/>
                    <a:pt x="1218" y="1269"/>
                    <a:pt x="1218" y="1254"/>
                  </a:cubicBezTo>
                  <a:cubicBezTo>
                    <a:pt x="1218" y="1240"/>
                    <a:pt x="1206" y="1229"/>
                    <a:pt x="1192" y="1229"/>
                  </a:cubicBezTo>
                  <a:cubicBezTo>
                    <a:pt x="864" y="1229"/>
                    <a:pt x="864" y="1229"/>
                    <a:pt x="864" y="1229"/>
                  </a:cubicBezTo>
                  <a:cubicBezTo>
                    <a:pt x="864" y="1033"/>
                    <a:pt x="864" y="1033"/>
                    <a:pt x="864" y="1033"/>
                  </a:cubicBezTo>
                  <a:cubicBezTo>
                    <a:pt x="1428" y="1033"/>
                    <a:pt x="1428" y="1033"/>
                    <a:pt x="1428" y="1033"/>
                  </a:cubicBezTo>
                  <a:cubicBezTo>
                    <a:pt x="1487" y="1033"/>
                    <a:pt x="1536" y="985"/>
                    <a:pt x="1536" y="925"/>
                  </a:cubicBezTo>
                  <a:cubicBezTo>
                    <a:pt x="1536" y="107"/>
                    <a:pt x="1536" y="107"/>
                    <a:pt x="1536" y="107"/>
                  </a:cubicBezTo>
                  <a:cubicBezTo>
                    <a:pt x="1536" y="48"/>
                    <a:pt x="1487" y="0"/>
                    <a:pt x="1428" y="0"/>
                  </a:cubicBezTo>
                  <a:close/>
                  <a:moveTo>
                    <a:pt x="813" y="1229"/>
                  </a:moveTo>
                  <a:cubicBezTo>
                    <a:pt x="723" y="1229"/>
                    <a:pt x="723" y="1229"/>
                    <a:pt x="723" y="1229"/>
                  </a:cubicBezTo>
                  <a:cubicBezTo>
                    <a:pt x="723" y="1033"/>
                    <a:pt x="723" y="1033"/>
                    <a:pt x="723" y="1033"/>
                  </a:cubicBezTo>
                  <a:cubicBezTo>
                    <a:pt x="813" y="1033"/>
                    <a:pt x="813" y="1033"/>
                    <a:pt x="813" y="1033"/>
                  </a:cubicBezTo>
                  <a:lnTo>
                    <a:pt x="813" y="1229"/>
                  </a:lnTo>
                  <a:close/>
                  <a:moveTo>
                    <a:pt x="1485" y="925"/>
                  </a:moveTo>
                  <a:cubicBezTo>
                    <a:pt x="1485" y="956"/>
                    <a:pt x="1459" y="982"/>
                    <a:pt x="1428" y="981"/>
                  </a:cubicBezTo>
                  <a:cubicBezTo>
                    <a:pt x="108" y="981"/>
                    <a:pt x="108" y="981"/>
                    <a:pt x="108" y="981"/>
                  </a:cubicBezTo>
                  <a:cubicBezTo>
                    <a:pt x="77" y="982"/>
                    <a:pt x="51" y="956"/>
                    <a:pt x="51" y="925"/>
                  </a:cubicBezTo>
                  <a:cubicBezTo>
                    <a:pt x="51" y="856"/>
                    <a:pt x="51" y="856"/>
                    <a:pt x="51" y="856"/>
                  </a:cubicBezTo>
                  <a:cubicBezTo>
                    <a:pt x="1485" y="856"/>
                    <a:pt x="1485" y="856"/>
                    <a:pt x="1485" y="856"/>
                  </a:cubicBezTo>
                  <a:lnTo>
                    <a:pt x="1485" y="925"/>
                  </a:lnTo>
                  <a:close/>
                  <a:moveTo>
                    <a:pt x="1485" y="805"/>
                  </a:moveTo>
                  <a:cubicBezTo>
                    <a:pt x="51" y="805"/>
                    <a:pt x="51" y="805"/>
                    <a:pt x="51" y="805"/>
                  </a:cubicBezTo>
                  <a:cubicBezTo>
                    <a:pt x="51" y="107"/>
                    <a:pt x="51" y="107"/>
                    <a:pt x="51" y="107"/>
                  </a:cubicBezTo>
                  <a:cubicBezTo>
                    <a:pt x="51" y="76"/>
                    <a:pt x="77" y="51"/>
                    <a:pt x="108" y="51"/>
                  </a:cubicBezTo>
                  <a:cubicBezTo>
                    <a:pt x="1428" y="51"/>
                    <a:pt x="1428" y="51"/>
                    <a:pt x="1428" y="51"/>
                  </a:cubicBezTo>
                  <a:cubicBezTo>
                    <a:pt x="1459" y="51"/>
                    <a:pt x="1485" y="76"/>
                    <a:pt x="1485" y="107"/>
                  </a:cubicBezTo>
                  <a:lnTo>
                    <a:pt x="1485" y="805"/>
                  </a:lnTo>
                  <a:close/>
                  <a:moveTo>
                    <a:pt x="1485" y="805"/>
                  </a:moveTo>
                  <a:cubicBezTo>
                    <a:pt x="1485" y="805"/>
                    <a:pt x="1485" y="805"/>
                    <a:pt x="1485" y="805"/>
                  </a:cubicBezTo>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a:ln>
                  <a:noFill/>
                </a:ln>
                <a:solidFill>
                  <a:prstClr val="black"/>
                </a:solidFill>
                <a:effectLst/>
                <a:uLnTx/>
                <a:uFillTx/>
              </a:endParaRPr>
            </a:p>
          </p:txBody>
        </p:sp>
        <p:sp>
          <p:nvSpPr>
            <p:cNvPr id="3" name="TextBox 2"/>
            <p:cNvSpPr txBox="1"/>
            <p:nvPr/>
          </p:nvSpPr>
          <p:spPr>
            <a:xfrm>
              <a:off x="503765" y="1227290"/>
              <a:ext cx="1938479" cy="393961"/>
            </a:xfrm>
            <a:prstGeom prst="rect">
              <a:avLst/>
            </a:prstGeom>
            <a:noFill/>
            <a:ln w="12700">
              <a:noFill/>
            </a:ln>
          </p:spPr>
          <p:txBody>
            <a:bodyPr wrap="square" rtlCol="0">
              <a:spAutoFit/>
            </a:bodyPr>
            <a:lstStyle>
              <a:defPPr>
                <a:defRPr lang="el-GR"/>
              </a:defPPr>
              <a:lvl1pPr>
                <a:defRPr sz="2400" b="1">
                  <a:solidFill>
                    <a:srgbClr val="92D050"/>
                  </a:solidFill>
                </a:defRPr>
              </a:lvl1pPr>
            </a:lstStyle>
            <a:p>
              <a:r>
                <a:rPr lang="el-GR" sz="2000" dirty="0">
                  <a:solidFill>
                    <a:schemeClr val="tx1">
                      <a:lumMod val="65000"/>
                      <a:lumOff val="35000"/>
                    </a:schemeClr>
                  </a:solidFill>
                </a:rPr>
                <a:t>7</a:t>
              </a:r>
              <a:r>
                <a:rPr lang="en-US" sz="2000" dirty="0">
                  <a:solidFill>
                    <a:schemeClr val="tx1">
                      <a:lumMod val="65000"/>
                      <a:lumOff val="35000"/>
                    </a:schemeClr>
                  </a:solidFill>
                </a:rPr>
                <a:t> Subsidiaries</a:t>
              </a:r>
              <a:endParaRPr lang="el-GR" sz="2000" dirty="0">
                <a:solidFill>
                  <a:schemeClr val="tx1">
                    <a:lumMod val="65000"/>
                    <a:lumOff val="35000"/>
                  </a:schemeClr>
                </a:solidFill>
              </a:endParaRPr>
            </a:p>
          </p:txBody>
        </p:sp>
        <p:sp>
          <p:nvSpPr>
            <p:cNvPr id="113" name="TextBox 112"/>
            <p:cNvSpPr txBox="1"/>
            <p:nvPr/>
          </p:nvSpPr>
          <p:spPr>
            <a:xfrm>
              <a:off x="497994" y="1840216"/>
              <a:ext cx="2132947" cy="697007"/>
            </a:xfrm>
            <a:prstGeom prst="rect">
              <a:avLst/>
            </a:prstGeom>
            <a:noFill/>
            <a:ln w="12700">
              <a:noFill/>
            </a:ln>
          </p:spPr>
          <p:txBody>
            <a:bodyPr wrap="square" rtlCol="0">
              <a:spAutoFit/>
            </a:bodyPr>
            <a:lstStyle>
              <a:defPPr>
                <a:defRPr lang="el-GR"/>
              </a:defPPr>
              <a:lvl1pPr>
                <a:defRPr sz="2400" b="1">
                  <a:solidFill>
                    <a:schemeClr val="tx2"/>
                  </a:solidFill>
                </a:defRPr>
              </a:lvl1pPr>
            </a:lstStyle>
            <a:p>
              <a:r>
                <a:rPr lang="en-US" sz="2000" dirty="0">
                  <a:solidFill>
                    <a:schemeClr val="accent6"/>
                  </a:solidFill>
                </a:rPr>
                <a:t>66% EBITDA Growth </a:t>
              </a:r>
              <a:r>
                <a:rPr lang="en-US" sz="1050" dirty="0">
                  <a:solidFill>
                    <a:schemeClr val="accent6"/>
                  </a:solidFill>
                </a:rPr>
                <a:t>(2017-2019)</a:t>
              </a:r>
            </a:p>
          </p:txBody>
        </p:sp>
        <p:pic>
          <p:nvPicPr>
            <p:cNvPr id="1028" name="Picture 4" descr="Αποτέλεσμα εικόνας για link icon&quot;">
              <a:hlinkClick r:id="rId4"/>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5033" y="2538131"/>
              <a:ext cx="314361" cy="314361"/>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508795" y="2840969"/>
              <a:ext cx="2132947" cy="393961"/>
            </a:xfrm>
            <a:prstGeom prst="rect">
              <a:avLst/>
            </a:prstGeom>
            <a:noFill/>
            <a:ln w="12700">
              <a:noFill/>
            </a:ln>
          </p:spPr>
          <p:txBody>
            <a:bodyPr wrap="square" rtlCol="0">
              <a:spAutoFit/>
            </a:bodyPr>
            <a:lstStyle>
              <a:defPPr>
                <a:defRPr lang="el-GR"/>
              </a:defPPr>
              <a:lvl1pPr>
                <a:defRPr sz="2400" b="1">
                  <a:solidFill>
                    <a:schemeClr val="tx2"/>
                  </a:solidFill>
                </a:defRPr>
              </a:lvl1pPr>
            </a:lstStyle>
            <a:p>
              <a:r>
                <a:rPr lang="en-US" sz="2000" dirty="0">
                  <a:solidFill>
                    <a:srgbClr val="0070C0"/>
                  </a:solidFill>
                </a:rPr>
                <a:t>+30.000 Clients</a:t>
              </a:r>
            </a:p>
          </p:txBody>
        </p:sp>
        <p:pic>
          <p:nvPicPr>
            <p:cNvPr id="1030" name="Picture 6" descr="Αποτέλεσμα εικόνας για client icon&quot;">
              <a:hlinkClick r:id="rId6"/>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2898105" y="2573603"/>
              <a:ext cx="297188" cy="29718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386A8EC1-5F7F-49D9-B09D-9226C20A36A6}"/>
                </a:ext>
              </a:extLst>
            </p:cNvPr>
            <p:cNvSpPr txBox="1"/>
            <p:nvPr/>
          </p:nvSpPr>
          <p:spPr>
            <a:xfrm>
              <a:off x="4217731" y="2544533"/>
              <a:ext cx="2814146" cy="749497"/>
            </a:xfrm>
            <a:prstGeom prst="rect">
              <a:avLst/>
            </a:prstGeom>
            <a:noFill/>
            <a:ln w="12700">
              <a:noFill/>
            </a:ln>
          </p:spPr>
          <p:txBody>
            <a:bodyPr wrap="square" rtlCol="0">
              <a:spAutoFit/>
            </a:bodyPr>
            <a:lstStyle>
              <a:defPPr>
                <a:defRPr lang="el-GR"/>
              </a:defPPr>
              <a:lvl1pPr>
                <a:defRPr sz="2400" b="1">
                  <a:solidFill>
                    <a:schemeClr val="tx2"/>
                  </a:solidFill>
                </a:defRPr>
              </a:lvl1pPr>
            </a:lstStyle>
            <a:p>
              <a:r>
                <a:rPr lang="el-GR" sz="2000" dirty="0">
                  <a:solidFill>
                    <a:srgbClr val="002060"/>
                  </a:solidFill>
                </a:rPr>
                <a:t>              </a:t>
              </a:r>
              <a:r>
                <a:rPr lang="en-US" sz="2000" dirty="0">
                  <a:solidFill>
                    <a:srgbClr val="002060"/>
                  </a:solidFill>
                </a:rPr>
                <a:t>+300 Partners/Resellers</a:t>
              </a:r>
            </a:p>
          </p:txBody>
        </p:sp>
      </p:grpSp>
      <p:sp>
        <p:nvSpPr>
          <p:cNvPr id="62" name="TextBox 61">
            <a:extLst>
              <a:ext uri="{FF2B5EF4-FFF2-40B4-BE49-F238E27FC236}">
                <a16:creationId xmlns:a16="http://schemas.microsoft.com/office/drawing/2014/main" id="{C14DC585-5E4C-46C7-B79F-6FBA05CE6994}"/>
              </a:ext>
            </a:extLst>
          </p:cNvPr>
          <p:cNvSpPr txBox="1"/>
          <p:nvPr/>
        </p:nvSpPr>
        <p:spPr>
          <a:xfrm>
            <a:off x="6286068" y="1054298"/>
            <a:ext cx="2495942" cy="830997"/>
          </a:xfrm>
          <a:prstGeom prst="rect">
            <a:avLst/>
          </a:prstGeom>
          <a:noFill/>
        </p:spPr>
        <p:txBody>
          <a:bodyPr wrap="square" rtlCol="0">
            <a:spAutoFit/>
          </a:bodyPr>
          <a:lstStyle/>
          <a:p>
            <a:pPr algn="r"/>
            <a:r>
              <a:rPr lang="en-US" sz="1400" b="1" dirty="0">
                <a:solidFill>
                  <a:schemeClr val="tx2"/>
                </a:solidFill>
              </a:rPr>
              <a:t>1H 2020 Group Sales</a:t>
            </a:r>
            <a:endParaRPr lang="en-US" b="1" dirty="0">
              <a:solidFill>
                <a:schemeClr val="tx2"/>
              </a:solidFill>
            </a:endParaRPr>
          </a:p>
          <a:p>
            <a:pPr algn="r"/>
            <a:r>
              <a:rPr lang="en-US" sz="2000" b="1" dirty="0">
                <a:solidFill>
                  <a:schemeClr val="tx2"/>
                </a:solidFill>
              </a:rPr>
              <a:t>€8.45 </a:t>
            </a:r>
            <a:r>
              <a:rPr lang="en-US" sz="2000" b="1" dirty="0" err="1">
                <a:solidFill>
                  <a:schemeClr val="tx2"/>
                </a:solidFill>
              </a:rPr>
              <a:t>mn</a:t>
            </a:r>
            <a:r>
              <a:rPr lang="el-GR" sz="2000" b="1" dirty="0">
                <a:solidFill>
                  <a:schemeClr val="tx2"/>
                </a:solidFill>
              </a:rPr>
              <a:t>.</a:t>
            </a:r>
          </a:p>
          <a:p>
            <a:pPr algn="r"/>
            <a:r>
              <a:rPr lang="en-US" sz="1200" b="1" dirty="0">
                <a:solidFill>
                  <a:schemeClr val="tx2"/>
                </a:solidFill>
              </a:rPr>
              <a:t>1H 2019: € 7.87 </a:t>
            </a:r>
            <a:r>
              <a:rPr lang="en-US" sz="1200" b="1" dirty="0" err="1">
                <a:solidFill>
                  <a:schemeClr val="tx2"/>
                </a:solidFill>
              </a:rPr>
              <a:t>mn</a:t>
            </a:r>
            <a:r>
              <a:rPr lang="el-GR" sz="1200" b="1" dirty="0">
                <a:solidFill>
                  <a:schemeClr val="tx2"/>
                </a:solidFill>
              </a:rPr>
              <a:t>.</a:t>
            </a:r>
            <a:endParaRPr lang="el-GR" sz="900" b="1" dirty="0">
              <a:solidFill>
                <a:schemeClr val="tx2"/>
              </a:solidFill>
            </a:endParaRPr>
          </a:p>
        </p:txBody>
      </p:sp>
      <p:sp>
        <p:nvSpPr>
          <p:cNvPr id="63" name="TextBox 62">
            <a:extLst>
              <a:ext uri="{FF2B5EF4-FFF2-40B4-BE49-F238E27FC236}">
                <a16:creationId xmlns:a16="http://schemas.microsoft.com/office/drawing/2014/main" id="{34CAC01E-1FFE-4C4B-909C-C65E15B5B1A9}"/>
              </a:ext>
            </a:extLst>
          </p:cNvPr>
          <p:cNvSpPr txBox="1"/>
          <p:nvPr/>
        </p:nvSpPr>
        <p:spPr>
          <a:xfrm>
            <a:off x="6389910" y="2453646"/>
            <a:ext cx="2400041" cy="892552"/>
          </a:xfrm>
          <a:prstGeom prst="rect">
            <a:avLst/>
          </a:prstGeom>
          <a:noFill/>
        </p:spPr>
        <p:txBody>
          <a:bodyPr wrap="square" rtlCol="0">
            <a:spAutoFit/>
          </a:bodyPr>
          <a:lstStyle/>
          <a:p>
            <a:pPr algn="r"/>
            <a:r>
              <a:rPr lang="en-US" sz="1400" b="1" dirty="0">
                <a:solidFill>
                  <a:schemeClr val="tx2"/>
                </a:solidFill>
              </a:rPr>
              <a:t>1H 2020</a:t>
            </a:r>
            <a:r>
              <a:rPr lang="el-GR" sz="1400" b="1" dirty="0">
                <a:solidFill>
                  <a:schemeClr val="tx2"/>
                </a:solidFill>
              </a:rPr>
              <a:t> </a:t>
            </a:r>
            <a:r>
              <a:rPr lang="en-US" sz="1400" b="1" dirty="0">
                <a:solidFill>
                  <a:schemeClr val="tx2"/>
                </a:solidFill>
              </a:rPr>
              <a:t>EBITDA</a:t>
            </a:r>
          </a:p>
          <a:p>
            <a:pPr algn="r"/>
            <a:r>
              <a:rPr lang="en-US" sz="2400" b="1" dirty="0">
                <a:solidFill>
                  <a:schemeClr val="tx2"/>
                </a:solidFill>
              </a:rPr>
              <a:t>€</a:t>
            </a:r>
            <a:r>
              <a:rPr lang="el-GR" sz="2400" b="1" dirty="0">
                <a:solidFill>
                  <a:schemeClr val="tx2"/>
                </a:solidFill>
              </a:rPr>
              <a:t>1.83</a:t>
            </a:r>
            <a:r>
              <a:rPr lang="en-US" sz="2400" b="1" dirty="0" err="1">
                <a:solidFill>
                  <a:schemeClr val="tx2"/>
                </a:solidFill>
              </a:rPr>
              <a:t>mn</a:t>
            </a:r>
            <a:r>
              <a:rPr lang="el-GR" sz="2400" b="1" dirty="0">
                <a:solidFill>
                  <a:schemeClr val="tx2"/>
                </a:solidFill>
              </a:rPr>
              <a:t>.</a:t>
            </a:r>
            <a:endParaRPr lang="en-US" sz="2400" b="1" dirty="0">
              <a:solidFill>
                <a:schemeClr val="tx2"/>
              </a:solidFill>
            </a:endParaRPr>
          </a:p>
          <a:p>
            <a:pPr algn="r"/>
            <a:r>
              <a:rPr lang="en-US" sz="1200" b="1" dirty="0">
                <a:solidFill>
                  <a:schemeClr val="tx2"/>
                </a:solidFill>
              </a:rPr>
              <a:t>1H 2019 : €</a:t>
            </a:r>
            <a:r>
              <a:rPr lang="el-GR" sz="1200" b="1" dirty="0">
                <a:solidFill>
                  <a:schemeClr val="tx2"/>
                </a:solidFill>
              </a:rPr>
              <a:t>1.56</a:t>
            </a:r>
            <a:r>
              <a:rPr lang="en-US" sz="1200" b="1" dirty="0">
                <a:solidFill>
                  <a:schemeClr val="tx2"/>
                </a:solidFill>
              </a:rPr>
              <a:t> </a:t>
            </a:r>
            <a:r>
              <a:rPr lang="en-US" sz="1200" b="1" dirty="0" err="1">
                <a:solidFill>
                  <a:schemeClr val="tx2"/>
                </a:solidFill>
              </a:rPr>
              <a:t>mn</a:t>
            </a:r>
            <a:r>
              <a:rPr lang="el-GR" sz="1200" b="1" dirty="0">
                <a:solidFill>
                  <a:schemeClr val="tx2"/>
                </a:solidFill>
              </a:rPr>
              <a:t>.</a:t>
            </a:r>
          </a:p>
        </p:txBody>
      </p:sp>
      <p:sp>
        <p:nvSpPr>
          <p:cNvPr id="65" name="TextBox 64">
            <a:extLst>
              <a:ext uri="{FF2B5EF4-FFF2-40B4-BE49-F238E27FC236}">
                <a16:creationId xmlns:a16="http://schemas.microsoft.com/office/drawing/2014/main" id="{26B083BD-5BA7-4E1F-9C68-C084DCA8B407}"/>
              </a:ext>
            </a:extLst>
          </p:cNvPr>
          <p:cNvSpPr txBox="1"/>
          <p:nvPr/>
        </p:nvSpPr>
        <p:spPr>
          <a:xfrm>
            <a:off x="6303890" y="5262294"/>
            <a:ext cx="2470366" cy="892552"/>
          </a:xfrm>
          <a:prstGeom prst="rect">
            <a:avLst/>
          </a:prstGeom>
          <a:noFill/>
        </p:spPr>
        <p:txBody>
          <a:bodyPr wrap="square" rtlCol="0">
            <a:spAutoFit/>
          </a:bodyPr>
          <a:lstStyle/>
          <a:p>
            <a:pPr algn="r"/>
            <a:r>
              <a:rPr lang="en-US" sz="1400" b="1" dirty="0">
                <a:solidFill>
                  <a:schemeClr val="tx2"/>
                </a:solidFill>
              </a:rPr>
              <a:t>1H 2020 Net Income</a:t>
            </a:r>
          </a:p>
          <a:p>
            <a:pPr algn="r"/>
            <a:r>
              <a:rPr lang="en-US" sz="2400" b="1" dirty="0">
                <a:solidFill>
                  <a:schemeClr val="tx2"/>
                </a:solidFill>
              </a:rPr>
              <a:t>€1</a:t>
            </a:r>
            <a:r>
              <a:rPr lang="el-GR" sz="2400" b="1" dirty="0">
                <a:solidFill>
                  <a:schemeClr val="tx2"/>
                </a:solidFill>
              </a:rPr>
              <a:t>.00</a:t>
            </a:r>
            <a:r>
              <a:rPr lang="en-US" sz="2400" b="1" dirty="0">
                <a:solidFill>
                  <a:schemeClr val="tx2"/>
                </a:solidFill>
              </a:rPr>
              <a:t> </a:t>
            </a:r>
            <a:r>
              <a:rPr lang="en-US" sz="2400" b="1" dirty="0" err="1">
                <a:solidFill>
                  <a:schemeClr val="tx2"/>
                </a:solidFill>
              </a:rPr>
              <a:t>mn</a:t>
            </a:r>
            <a:r>
              <a:rPr lang="el-GR" sz="2400" b="1" dirty="0">
                <a:solidFill>
                  <a:schemeClr val="tx2"/>
                </a:solidFill>
              </a:rPr>
              <a:t>.</a:t>
            </a:r>
            <a:endParaRPr lang="en-US" sz="2400" b="1" dirty="0">
              <a:solidFill>
                <a:schemeClr val="tx2"/>
              </a:solidFill>
            </a:endParaRPr>
          </a:p>
          <a:p>
            <a:pPr algn="r"/>
            <a:r>
              <a:rPr lang="en-US" sz="1200" b="1" dirty="0">
                <a:solidFill>
                  <a:schemeClr val="tx2"/>
                </a:solidFill>
              </a:rPr>
              <a:t>1H 2019 : €</a:t>
            </a:r>
            <a:r>
              <a:rPr lang="el-GR" sz="1200" b="1" dirty="0">
                <a:solidFill>
                  <a:schemeClr val="tx2"/>
                </a:solidFill>
              </a:rPr>
              <a:t>0.65</a:t>
            </a:r>
            <a:r>
              <a:rPr lang="en-US" sz="1200" b="1" dirty="0">
                <a:solidFill>
                  <a:schemeClr val="tx2"/>
                </a:solidFill>
              </a:rPr>
              <a:t> </a:t>
            </a:r>
            <a:r>
              <a:rPr lang="en-US" sz="1200" b="1" dirty="0" err="1">
                <a:solidFill>
                  <a:schemeClr val="tx2"/>
                </a:solidFill>
              </a:rPr>
              <a:t>mn</a:t>
            </a:r>
            <a:r>
              <a:rPr lang="el-GR" sz="1200" b="1" dirty="0">
                <a:solidFill>
                  <a:schemeClr val="tx2"/>
                </a:solidFill>
              </a:rPr>
              <a:t>.</a:t>
            </a:r>
          </a:p>
        </p:txBody>
      </p:sp>
      <p:sp>
        <p:nvSpPr>
          <p:cNvPr id="66" name="TextBox 65">
            <a:extLst>
              <a:ext uri="{FF2B5EF4-FFF2-40B4-BE49-F238E27FC236}">
                <a16:creationId xmlns:a16="http://schemas.microsoft.com/office/drawing/2014/main" id="{44BB155B-920E-4F80-B5A6-73F17DACBB61}"/>
              </a:ext>
            </a:extLst>
          </p:cNvPr>
          <p:cNvSpPr txBox="1"/>
          <p:nvPr/>
        </p:nvSpPr>
        <p:spPr>
          <a:xfrm>
            <a:off x="6311644" y="3895813"/>
            <a:ext cx="2505856" cy="892552"/>
          </a:xfrm>
          <a:prstGeom prst="rect">
            <a:avLst/>
          </a:prstGeom>
          <a:noFill/>
        </p:spPr>
        <p:txBody>
          <a:bodyPr wrap="square" rtlCol="0">
            <a:spAutoFit/>
          </a:bodyPr>
          <a:lstStyle/>
          <a:p>
            <a:pPr algn="r"/>
            <a:r>
              <a:rPr lang="en-US" sz="1400" b="1" dirty="0">
                <a:solidFill>
                  <a:schemeClr val="tx2"/>
                </a:solidFill>
              </a:rPr>
              <a:t>1H 2020 EBIT</a:t>
            </a:r>
          </a:p>
          <a:p>
            <a:pPr algn="r"/>
            <a:r>
              <a:rPr lang="en-US" sz="2400" b="1" dirty="0">
                <a:solidFill>
                  <a:schemeClr val="tx2"/>
                </a:solidFill>
              </a:rPr>
              <a:t>€1</a:t>
            </a:r>
            <a:r>
              <a:rPr lang="el-GR" sz="2400" b="1" dirty="0">
                <a:solidFill>
                  <a:schemeClr val="tx2"/>
                </a:solidFill>
              </a:rPr>
              <a:t>.13</a:t>
            </a:r>
            <a:r>
              <a:rPr lang="en-US" sz="2400" b="1" dirty="0">
                <a:solidFill>
                  <a:schemeClr val="tx2"/>
                </a:solidFill>
              </a:rPr>
              <a:t> </a:t>
            </a:r>
            <a:r>
              <a:rPr lang="en-US" sz="2400" b="1" dirty="0" err="1">
                <a:solidFill>
                  <a:schemeClr val="tx2"/>
                </a:solidFill>
              </a:rPr>
              <a:t>mn</a:t>
            </a:r>
            <a:r>
              <a:rPr lang="el-GR" sz="2400" b="1" dirty="0">
                <a:solidFill>
                  <a:schemeClr val="tx2"/>
                </a:solidFill>
              </a:rPr>
              <a:t>.</a:t>
            </a:r>
            <a:endParaRPr lang="en-US" sz="2400" b="1" dirty="0">
              <a:solidFill>
                <a:schemeClr val="tx2"/>
              </a:solidFill>
            </a:endParaRPr>
          </a:p>
          <a:p>
            <a:pPr algn="r"/>
            <a:r>
              <a:rPr lang="en-US" sz="1200" b="1" dirty="0">
                <a:solidFill>
                  <a:schemeClr val="tx2"/>
                </a:solidFill>
              </a:rPr>
              <a:t>1H 2019 : €</a:t>
            </a:r>
            <a:r>
              <a:rPr lang="el-GR" sz="1200" b="1" dirty="0">
                <a:solidFill>
                  <a:schemeClr val="tx2"/>
                </a:solidFill>
              </a:rPr>
              <a:t>0.80</a:t>
            </a:r>
            <a:r>
              <a:rPr lang="en-US" sz="1200" b="1" dirty="0">
                <a:solidFill>
                  <a:schemeClr val="tx2"/>
                </a:solidFill>
              </a:rPr>
              <a:t> </a:t>
            </a:r>
            <a:r>
              <a:rPr lang="en-US" sz="1200" b="1" dirty="0" err="1">
                <a:solidFill>
                  <a:schemeClr val="tx2"/>
                </a:solidFill>
              </a:rPr>
              <a:t>mn</a:t>
            </a:r>
            <a:r>
              <a:rPr lang="el-GR" sz="1200" b="1" dirty="0">
                <a:solidFill>
                  <a:schemeClr val="tx2"/>
                </a:solidFill>
              </a:rPr>
              <a:t>.</a:t>
            </a:r>
          </a:p>
        </p:txBody>
      </p:sp>
      <p:sp>
        <p:nvSpPr>
          <p:cNvPr id="4" name="BJPseudoFooter">
            <a:extLst>
              <a:ext uri="{FF2B5EF4-FFF2-40B4-BE49-F238E27FC236}">
                <a16:creationId xmlns:a16="http://schemas.microsoft.com/office/drawing/2014/main" id="{31BB86F8-FA95-4022-A572-0DBECD5F920C}"/>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52" name="TextBox 51">
            <a:extLst>
              <a:ext uri="{FF2B5EF4-FFF2-40B4-BE49-F238E27FC236}">
                <a16:creationId xmlns:a16="http://schemas.microsoft.com/office/drawing/2014/main" id="{2CC8D2CE-F04C-4401-B73D-E2B871BCF102}"/>
              </a:ext>
            </a:extLst>
          </p:cNvPr>
          <p:cNvSpPr txBox="1"/>
          <p:nvPr/>
        </p:nvSpPr>
        <p:spPr>
          <a:xfrm>
            <a:off x="246501" y="4541062"/>
            <a:ext cx="2356691" cy="276999"/>
          </a:xfrm>
          <a:prstGeom prst="rect">
            <a:avLst/>
          </a:prstGeom>
          <a:noFill/>
        </p:spPr>
        <p:txBody>
          <a:bodyPr wrap="square" rtlCol="0">
            <a:spAutoFit/>
          </a:bodyPr>
          <a:lstStyle/>
          <a:p>
            <a:pPr algn="r"/>
            <a:r>
              <a:rPr lang="en-US" sz="1200" b="1" dirty="0">
                <a:solidFill>
                  <a:schemeClr val="tx2"/>
                </a:solidFill>
              </a:rPr>
              <a:t>Best Workplaces </a:t>
            </a:r>
          </a:p>
        </p:txBody>
      </p:sp>
      <p:sp>
        <p:nvSpPr>
          <p:cNvPr id="54" name="TextBox 53">
            <a:extLst>
              <a:ext uri="{FF2B5EF4-FFF2-40B4-BE49-F238E27FC236}">
                <a16:creationId xmlns:a16="http://schemas.microsoft.com/office/drawing/2014/main" id="{CECD06A3-2F5D-4E0A-9353-4EAAE29F4DF0}"/>
              </a:ext>
            </a:extLst>
          </p:cNvPr>
          <p:cNvSpPr txBox="1"/>
          <p:nvPr/>
        </p:nvSpPr>
        <p:spPr>
          <a:xfrm>
            <a:off x="1928919" y="5164540"/>
            <a:ext cx="1736778" cy="461665"/>
          </a:xfrm>
          <a:prstGeom prst="rect">
            <a:avLst/>
          </a:prstGeom>
          <a:noFill/>
        </p:spPr>
        <p:txBody>
          <a:bodyPr wrap="square" rtlCol="0">
            <a:spAutoFit/>
          </a:bodyPr>
          <a:lstStyle/>
          <a:p>
            <a:r>
              <a:rPr lang="en-US" sz="1200" b="1" dirty="0">
                <a:solidFill>
                  <a:schemeClr val="tx2"/>
                </a:solidFill>
              </a:rPr>
              <a:t>European Business Awards</a:t>
            </a:r>
            <a:endParaRPr lang="el-GR" sz="1100" b="1" dirty="0">
              <a:solidFill>
                <a:schemeClr val="tx2"/>
              </a:solidFill>
            </a:endParaRPr>
          </a:p>
        </p:txBody>
      </p:sp>
      <p:sp>
        <p:nvSpPr>
          <p:cNvPr id="10" name="Rectangle: Rounded Corners 9">
            <a:extLst>
              <a:ext uri="{FF2B5EF4-FFF2-40B4-BE49-F238E27FC236}">
                <a16:creationId xmlns:a16="http://schemas.microsoft.com/office/drawing/2014/main" id="{E3A3876D-BC32-44D9-9391-BAB5F1E6C410}"/>
              </a:ext>
            </a:extLst>
          </p:cNvPr>
          <p:cNvSpPr/>
          <p:nvPr/>
        </p:nvSpPr>
        <p:spPr>
          <a:xfrm>
            <a:off x="1443619" y="3637155"/>
            <a:ext cx="3692178" cy="374288"/>
          </a:xfrm>
          <a:prstGeom prst="roundRect">
            <a:avLst/>
          </a:prstGeom>
          <a:gradFill flip="none" rotWithShape="1">
            <a:gsLst>
              <a:gs pos="0">
                <a:srgbClr val="193B65">
                  <a:shade val="30000"/>
                  <a:satMod val="115000"/>
                </a:srgbClr>
              </a:gs>
              <a:gs pos="50000">
                <a:srgbClr val="193B65">
                  <a:shade val="67500"/>
                  <a:satMod val="115000"/>
                </a:srgbClr>
              </a:gs>
              <a:gs pos="100000">
                <a:srgbClr val="193B6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4988"/>
            <a:r>
              <a:rPr lang="en-US" sz="1600" b="1" dirty="0">
                <a:solidFill>
                  <a:schemeClr val="bg1"/>
                </a:solidFill>
              </a:rPr>
              <a:t>12.000 Accountant offices</a:t>
            </a:r>
            <a:endParaRPr lang="en-US" sz="1400" dirty="0">
              <a:solidFill>
                <a:schemeClr val="bg1"/>
              </a:solidFill>
            </a:endParaRPr>
          </a:p>
        </p:txBody>
      </p:sp>
      <p:sp>
        <p:nvSpPr>
          <p:cNvPr id="13" name="Graphic 11" descr="Connections">
            <a:extLst>
              <a:ext uri="{FF2B5EF4-FFF2-40B4-BE49-F238E27FC236}">
                <a16:creationId xmlns:a16="http://schemas.microsoft.com/office/drawing/2014/main" id="{93C43763-FD2F-48E6-8BC1-9030DF9E8CB9}"/>
              </a:ext>
            </a:extLst>
          </p:cNvPr>
          <p:cNvSpPr/>
          <p:nvPr/>
        </p:nvSpPr>
        <p:spPr>
          <a:xfrm>
            <a:off x="446724" y="3645958"/>
            <a:ext cx="524826" cy="421360"/>
          </a:xfrm>
          <a:custGeom>
            <a:avLst/>
            <a:gdLst>
              <a:gd name="connsiteX0" fmla="*/ 733425 w 809625"/>
              <a:gd name="connsiteY0" fmla="*/ 289163 h 733425"/>
              <a:gd name="connsiteX1" fmla="*/ 724853 w 809625"/>
              <a:gd name="connsiteY1" fmla="*/ 289163 h 733425"/>
              <a:gd name="connsiteX2" fmla="*/ 700088 w 809625"/>
              <a:gd name="connsiteY2" fmla="*/ 222488 h 733425"/>
              <a:gd name="connsiteX3" fmla="*/ 745808 w 809625"/>
              <a:gd name="connsiteY3" fmla="*/ 60563 h 733425"/>
              <a:gd name="connsiteX4" fmla="*/ 583883 w 809625"/>
              <a:gd name="connsiteY4" fmla="*/ 14843 h 733425"/>
              <a:gd name="connsiteX5" fmla="*/ 527685 w 809625"/>
              <a:gd name="connsiteY5" fmla="*/ 87233 h 733425"/>
              <a:gd name="connsiteX6" fmla="*/ 439103 w 809625"/>
              <a:gd name="connsiteY6" fmla="*/ 77708 h 733425"/>
              <a:gd name="connsiteX7" fmla="*/ 351473 w 809625"/>
              <a:gd name="connsiteY7" fmla="*/ 12938 h 733425"/>
              <a:gd name="connsiteX8" fmla="*/ 285750 w 809625"/>
              <a:gd name="connsiteY8" fmla="*/ 89138 h 733425"/>
              <a:gd name="connsiteX9" fmla="*/ 296228 w 809625"/>
              <a:gd name="connsiteY9" fmla="*/ 128190 h 733425"/>
              <a:gd name="connsiteX10" fmla="*/ 189547 w 809625"/>
              <a:gd name="connsiteY10" fmla="*/ 232965 h 733425"/>
              <a:gd name="connsiteX11" fmla="*/ 119062 w 809625"/>
              <a:gd name="connsiteY11" fmla="*/ 209153 h 733425"/>
              <a:gd name="connsiteX12" fmla="*/ 0 w 809625"/>
              <a:gd name="connsiteY12" fmla="*/ 328215 h 733425"/>
              <a:gd name="connsiteX13" fmla="*/ 119062 w 809625"/>
              <a:gd name="connsiteY13" fmla="*/ 447278 h 733425"/>
              <a:gd name="connsiteX14" fmla="*/ 142875 w 809625"/>
              <a:gd name="connsiteY14" fmla="*/ 590153 h 733425"/>
              <a:gd name="connsiteX15" fmla="*/ 102870 w 809625"/>
              <a:gd name="connsiteY15" fmla="*/ 692070 h 733425"/>
              <a:gd name="connsiteX16" fmla="*/ 204788 w 809625"/>
              <a:gd name="connsiteY16" fmla="*/ 732075 h 733425"/>
              <a:gd name="connsiteX17" fmla="*/ 248603 w 809625"/>
              <a:gd name="connsiteY17" fmla="*/ 638730 h 733425"/>
              <a:gd name="connsiteX18" fmla="*/ 332423 w 809625"/>
              <a:gd name="connsiteY18" fmla="*/ 594915 h 733425"/>
              <a:gd name="connsiteX19" fmla="*/ 541020 w 809625"/>
              <a:gd name="connsiteY19" fmla="*/ 605393 h 733425"/>
              <a:gd name="connsiteX20" fmla="*/ 589598 w 809625"/>
              <a:gd name="connsiteY20" fmla="*/ 496808 h 733425"/>
              <a:gd name="connsiteX21" fmla="*/ 585788 w 809625"/>
              <a:gd name="connsiteY21" fmla="*/ 464423 h 733425"/>
              <a:gd name="connsiteX22" fmla="*/ 678180 w 809625"/>
              <a:gd name="connsiteY22" fmla="*/ 416798 h 733425"/>
              <a:gd name="connsiteX23" fmla="*/ 787718 w 809625"/>
              <a:gd name="connsiteY23" fmla="*/ 423465 h 733425"/>
              <a:gd name="connsiteX24" fmla="*/ 794385 w 809625"/>
              <a:gd name="connsiteY24" fmla="*/ 313928 h 733425"/>
              <a:gd name="connsiteX25" fmla="*/ 733425 w 809625"/>
              <a:gd name="connsiteY25" fmla="*/ 289163 h 733425"/>
              <a:gd name="connsiteX26" fmla="*/ 733425 w 809625"/>
              <a:gd name="connsiteY26" fmla="*/ 289163 h 733425"/>
              <a:gd name="connsiteX27" fmla="*/ 733425 w 809625"/>
              <a:gd name="connsiteY27" fmla="*/ 317738 h 733425"/>
              <a:gd name="connsiteX28" fmla="*/ 755333 w 809625"/>
              <a:gd name="connsiteY28" fmla="*/ 339645 h 733425"/>
              <a:gd name="connsiteX29" fmla="*/ 733425 w 809625"/>
              <a:gd name="connsiteY29" fmla="*/ 361553 h 733425"/>
              <a:gd name="connsiteX30" fmla="*/ 711518 w 809625"/>
              <a:gd name="connsiteY30" fmla="*/ 339645 h 733425"/>
              <a:gd name="connsiteX31" fmla="*/ 711518 w 809625"/>
              <a:gd name="connsiteY31" fmla="*/ 339645 h 733425"/>
              <a:gd name="connsiteX32" fmla="*/ 733425 w 809625"/>
              <a:gd name="connsiteY32" fmla="*/ 317738 h 733425"/>
              <a:gd name="connsiteX33" fmla="*/ 733425 w 809625"/>
              <a:gd name="connsiteY33" fmla="*/ 317738 h 733425"/>
              <a:gd name="connsiteX34" fmla="*/ 641985 w 809625"/>
              <a:gd name="connsiteY34" fmla="*/ 46275 h 733425"/>
              <a:gd name="connsiteX35" fmla="*/ 675323 w 809625"/>
              <a:gd name="connsiteY35" fmla="*/ 79613 h 733425"/>
              <a:gd name="connsiteX36" fmla="*/ 641985 w 809625"/>
              <a:gd name="connsiteY36" fmla="*/ 112950 h 733425"/>
              <a:gd name="connsiteX37" fmla="*/ 608648 w 809625"/>
              <a:gd name="connsiteY37" fmla="*/ 79613 h 733425"/>
              <a:gd name="connsiteX38" fmla="*/ 608648 w 809625"/>
              <a:gd name="connsiteY38" fmla="*/ 79613 h 733425"/>
              <a:gd name="connsiteX39" fmla="*/ 641985 w 809625"/>
              <a:gd name="connsiteY39" fmla="*/ 46275 h 733425"/>
              <a:gd name="connsiteX40" fmla="*/ 574358 w 809625"/>
              <a:gd name="connsiteY40" fmla="*/ 154860 h 733425"/>
              <a:gd name="connsiteX41" fmla="*/ 581025 w 809625"/>
              <a:gd name="connsiteY41" fmla="*/ 141525 h 733425"/>
              <a:gd name="connsiteX42" fmla="*/ 613410 w 809625"/>
              <a:gd name="connsiteY42" fmla="*/ 126285 h 733425"/>
              <a:gd name="connsiteX43" fmla="*/ 641033 w 809625"/>
              <a:gd name="connsiteY43" fmla="*/ 122475 h 733425"/>
              <a:gd name="connsiteX44" fmla="*/ 668655 w 809625"/>
              <a:gd name="connsiteY44" fmla="*/ 126285 h 733425"/>
              <a:gd name="connsiteX45" fmla="*/ 701040 w 809625"/>
              <a:gd name="connsiteY45" fmla="*/ 142478 h 733425"/>
              <a:gd name="connsiteX46" fmla="*/ 707708 w 809625"/>
              <a:gd name="connsiteY46" fmla="*/ 155813 h 733425"/>
              <a:gd name="connsiteX47" fmla="*/ 707708 w 809625"/>
              <a:gd name="connsiteY47" fmla="*/ 181530 h 733425"/>
              <a:gd name="connsiteX48" fmla="*/ 574358 w 809625"/>
              <a:gd name="connsiteY48" fmla="*/ 181530 h 733425"/>
              <a:gd name="connsiteX49" fmla="*/ 574358 w 809625"/>
              <a:gd name="connsiteY49" fmla="*/ 154860 h 733425"/>
              <a:gd name="connsiteX50" fmla="*/ 361950 w 809625"/>
              <a:gd name="connsiteY50" fmla="*/ 40560 h 733425"/>
              <a:gd name="connsiteX51" fmla="*/ 383858 w 809625"/>
              <a:gd name="connsiteY51" fmla="*/ 62468 h 733425"/>
              <a:gd name="connsiteX52" fmla="*/ 361950 w 809625"/>
              <a:gd name="connsiteY52" fmla="*/ 84375 h 733425"/>
              <a:gd name="connsiteX53" fmla="*/ 340043 w 809625"/>
              <a:gd name="connsiteY53" fmla="*/ 62468 h 733425"/>
              <a:gd name="connsiteX54" fmla="*/ 340043 w 809625"/>
              <a:gd name="connsiteY54" fmla="*/ 62468 h 733425"/>
              <a:gd name="connsiteX55" fmla="*/ 361950 w 809625"/>
              <a:gd name="connsiteY55" fmla="*/ 40560 h 733425"/>
              <a:gd name="connsiteX56" fmla="*/ 361950 w 809625"/>
              <a:gd name="connsiteY56" fmla="*/ 40560 h 733425"/>
              <a:gd name="connsiteX57" fmla="*/ 317183 w 809625"/>
              <a:gd name="connsiteY57" fmla="*/ 111998 h 733425"/>
              <a:gd name="connsiteX58" fmla="*/ 321945 w 809625"/>
              <a:gd name="connsiteY58" fmla="*/ 103425 h 733425"/>
              <a:gd name="connsiteX59" fmla="*/ 343853 w 809625"/>
              <a:gd name="connsiteY59" fmla="*/ 93900 h 733425"/>
              <a:gd name="connsiteX60" fmla="*/ 361950 w 809625"/>
              <a:gd name="connsiteY60" fmla="*/ 91043 h 733425"/>
              <a:gd name="connsiteX61" fmla="*/ 380048 w 809625"/>
              <a:gd name="connsiteY61" fmla="*/ 93900 h 733425"/>
              <a:gd name="connsiteX62" fmla="*/ 401003 w 809625"/>
              <a:gd name="connsiteY62" fmla="*/ 104378 h 733425"/>
              <a:gd name="connsiteX63" fmla="*/ 405765 w 809625"/>
              <a:gd name="connsiteY63" fmla="*/ 112950 h 733425"/>
              <a:gd name="connsiteX64" fmla="*/ 405765 w 809625"/>
              <a:gd name="connsiteY64" fmla="*/ 130095 h 733425"/>
              <a:gd name="connsiteX65" fmla="*/ 318135 w 809625"/>
              <a:gd name="connsiteY65" fmla="*/ 130095 h 733425"/>
              <a:gd name="connsiteX66" fmla="*/ 318135 w 809625"/>
              <a:gd name="connsiteY66" fmla="*/ 111998 h 733425"/>
              <a:gd name="connsiteX67" fmla="*/ 117158 w 809625"/>
              <a:gd name="connsiteY67" fmla="*/ 255825 h 733425"/>
              <a:gd name="connsiteX68" fmla="*/ 150495 w 809625"/>
              <a:gd name="connsiteY68" fmla="*/ 289163 h 733425"/>
              <a:gd name="connsiteX69" fmla="*/ 117158 w 809625"/>
              <a:gd name="connsiteY69" fmla="*/ 322500 h 733425"/>
              <a:gd name="connsiteX70" fmla="*/ 83820 w 809625"/>
              <a:gd name="connsiteY70" fmla="*/ 289163 h 733425"/>
              <a:gd name="connsiteX71" fmla="*/ 83820 w 809625"/>
              <a:gd name="connsiteY71" fmla="*/ 289163 h 733425"/>
              <a:gd name="connsiteX72" fmla="*/ 117158 w 809625"/>
              <a:gd name="connsiteY72" fmla="*/ 255825 h 733425"/>
              <a:gd name="connsiteX73" fmla="*/ 117158 w 809625"/>
              <a:gd name="connsiteY73" fmla="*/ 255825 h 733425"/>
              <a:gd name="connsiteX74" fmla="*/ 50482 w 809625"/>
              <a:gd name="connsiteY74" fmla="*/ 390128 h 733425"/>
              <a:gd name="connsiteX75" fmla="*/ 50482 w 809625"/>
              <a:gd name="connsiteY75" fmla="*/ 364410 h 733425"/>
              <a:gd name="connsiteX76" fmla="*/ 57150 w 809625"/>
              <a:gd name="connsiteY76" fmla="*/ 351075 h 733425"/>
              <a:gd name="connsiteX77" fmla="*/ 89535 w 809625"/>
              <a:gd name="connsiteY77" fmla="*/ 335835 h 733425"/>
              <a:gd name="connsiteX78" fmla="*/ 117158 w 809625"/>
              <a:gd name="connsiteY78" fmla="*/ 332025 h 733425"/>
              <a:gd name="connsiteX79" fmla="*/ 144780 w 809625"/>
              <a:gd name="connsiteY79" fmla="*/ 335835 h 733425"/>
              <a:gd name="connsiteX80" fmla="*/ 177165 w 809625"/>
              <a:gd name="connsiteY80" fmla="*/ 352028 h 733425"/>
              <a:gd name="connsiteX81" fmla="*/ 183833 w 809625"/>
              <a:gd name="connsiteY81" fmla="*/ 365363 h 733425"/>
              <a:gd name="connsiteX82" fmla="*/ 183833 w 809625"/>
              <a:gd name="connsiteY82" fmla="*/ 391080 h 733425"/>
              <a:gd name="connsiteX83" fmla="*/ 50482 w 809625"/>
              <a:gd name="connsiteY83" fmla="*/ 390128 h 733425"/>
              <a:gd name="connsiteX84" fmla="*/ 215265 w 809625"/>
              <a:gd name="connsiteY84" fmla="*/ 700643 h 733425"/>
              <a:gd name="connsiteX85" fmla="*/ 126683 w 809625"/>
              <a:gd name="connsiteY85" fmla="*/ 700643 h 733425"/>
              <a:gd name="connsiteX86" fmla="*/ 126683 w 809625"/>
              <a:gd name="connsiteY86" fmla="*/ 683498 h 733425"/>
              <a:gd name="connsiteX87" fmla="*/ 131445 w 809625"/>
              <a:gd name="connsiteY87" fmla="*/ 674925 h 733425"/>
              <a:gd name="connsiteX88" fmla="*/ 153353 w 809625"/>
              <a:gd name="connsiteY88" fmla="*/ 664448 h 733425"/>
              <a:gd name="connsiteX89" fmla="*/ 171450 w 809625"/>
              <a:gd name="connsiteY89" fmla="*/ 661590 h 733425"/>
              <a:gd name="connsiteX90" fmla="*/ 189547 w 809625"/>
              <a:gd name="connsiteY90" fmla="*/ 664448 h 733425"/>
              <a:gd name="connsiteX91" fmla="*/ 210503 w 809625"/>
              <a:gd name="connsiteY91" fmla="*/ 674925 h 733425"/>
              <a:gd name="connsiteX92" fmla="*/ 215265 w 809625"/>
              <a:gd name="connsiteY92" fmla="*/ 683498 h 733425"/>
              <a:gd name="connsiteX93" fmla="*/ 215265 w 809625"/>
              <a:gd name="connsiteY93" fmla="*/ 700643 h 733425"/>
              <a:gd name="connsiteX94" fmla="*/ 148590 w 809625"/>
              <a:gd name="connsiteY94" fmla="*/ 633968 h 733425"/>
              <a:gd name="connsiteX95" fmla="*/ 170497 w 809625"/>
              <a:gd name="connsiteY95" fmla="*/ 612060 h 733425"/>
              <a:gd name="connsiteX96" fmla="*/ 192405 w 809625"/>
              <a:gd name="connsiteY96" fmla="*/ 633968 h 733425"/>
              <a:gd name="connsiteX97" fmla="*/ 170497 w 809625"/>
              <a:gd name="connsiteY97" fmla="*/ 655875 h 733425"/>
              <a:gd name="connsiteX98" fmla="*/ 148590 w 809625"/>
              <a:gd name="connsiteY98" fmla="*/ 633968 h 733425"/>
              <a:gd name="connsiteX99" fmla="*/ 148590 w 809625"/>
              <a:gd name="connsiteY99" fmla="*/ 633968 h 733425"/>
              <a:gd name="connsiteX100" fmla="*/ 224790 w 809625"/>
              <a:gd name="connsiteY100" fmla="*/ 607298 h 733425"/>
              <a:gd name="connsiteX101" fmla="*/ 178118 w 809625"/>
              <a:gd name="connsiteY101" fmla="*/ 585390 h 733425"/>
              <a:gd name="connsiteX102" fmla="*/ 154305 w 809625"/>
              <a:gd name="connsiteY102" fmla="*/ 442515 h 733425"/>
              <a:gd name="connsiteX103" fmla="*/ 211455 w 809625"/>
              <a:gd name="connsiteY103" fmla="*/ 401558 h 733425"/>
              <a:gd name="connsiteX104" fmla="*/ 300038 w 809625"/>
              <a:gd name="connsiteY104" fmla="*/ 448230 h 733425"/>
              <a:gd name="connsiteX105" fmla="*/ 307658 w 809625"/>
              <a:gd name="connsiteY105" fmla="*/ 565388 h 733425"/>
              <a:gd name="connsiteX106" fmla="*/ 224790 w 809625"/>
              <a:gd name="connsiteY106" fmla="*/ 607298 h 733425"/>
              <a:gd name="connsiteX107" fmla="*/ 318135 w 809625"/>
              <a:gd name="connsiteY107" fmla="*/ 412988 h 733425"/>
              <a:gd name="connsiteX108" fmla="*/ 230505 w 809625"/>
              <a:gd name="connsiteY108" fmla="*/ 367268 h 733425"/>
              <a:gd name="connsiteX109" fmla="*/ 236220 w 809625"/>
              <a:gd name="connsiteY109" fmla="*/ 329168 h 733425"/>
              <a:gd name="connsiteX110" fmla="*/ 214313 w 809625"/>
              <a:gd name="connsiteY110" fmla="*/ 260588 h 733425"/>
              <a:gd name="connsiteX111" fmla="*/ 320993 w 809625"/>
              <a:gd name="connsiteY111" fmla="*/ 156765 h 733425"/>
              <a:gd name="connsiteX112" fmla="*/ 426720 w 809625"/>
              <a:gd name="connsiteY112" fmla="*/ 132000 h 733425"/>
              <a:gd name="connsiteX113" fmla="*/ 433388 w 809625"/>
              <a:gd name="connsiteY113" fmla="*/ 117713 h 733425"/>
              <a:gd name="connsiteX114" fmla="*/ 521970 w 809625"/>
              <a:gd name="connsiteY114" fmla="*/ 127238 h 733425"/>
              <a:gd name="connsiteX115" fmla="*/ 568643 w 809625"/>
              <a:gd name="connsiteY115" fmla="*/ 214868 h 733425"/>
              <a:gd name="connsiteX116" fmla="*/ 490538 w 809625"/>
              <a:gd name="connsiteY116" fmla="*/ 360600 h 733425"/>
              <a:gd name="connsiteX117" fmla="*/ 318135 w 809625"/>
              <a:gd name="connsiteY117" fmla="*/ 412988 h 733425"/>
              <a:gd name="connsiteX118" fmla="*/ 318135 w 809625"/>
              <a:gd name="connsiteY118" fmla="*/ 412988 h 733425"/>
              <a:gd name="connsiteX119" fmla="*/ 480060 w 809625"/>
              <a:gd name="connsiteY119" fmla="*/ 448230 h 733425"/>
              <a:gd name="connsiteX120" fmla="*/ 438150 w 809625"/>
              <a:gd name="connsiteY120" fmla="*/ 489188 h 733425"/>
              <a:gd name="connsiteX121" fmla="*/ 397193 w 809625"/>
              <a:gd name="connsiteY121" fmla="*/ 448230 h 733425"/>
              <a:gd name="connsiteX122" fmla="*/ 438150 w 809625"/>
              <a:gd name="connsiteY122" fmla="*/ 407273 h 733425"/>
              <a:gd name="connsiteX123" fmla="*/ 439103 w 809625"/>
              <a:gd name="connsiteY123" fmla="*/ 407273 h 733425"/>
              <a:gd name="connsiteX124" fmla="*/ 480060 w 809625"/>
              <a:gd name="connsiteY124" fmla="*/ 448230 h 733425"/>
              <a:gd name="connsiteX125" fmla="*/ 480060 w 809625"/>
              <a:gd name="connsiteY125" fmla="*/ 448230 h 733425"/>
              <a:gd name="connsiteX126" fmla="*/ 521018 w 809625"/>
              <a:gd name="connsiteY126" fmla="*/ 573008 h 733425"/>
              <a:gd name="connsiteX127" fmla="*/ 356235 w 809625"/>
              <a:gd name="connsiteY127" fmla="*/ 573008 h 733425"/>
              <a:gd name="connsiteX128" fmla="*/ 356235 w 809625"/>
              <a:gd name="connsiteY128" fmla="*/ 541575 h 733425"/>
              <a:gd name="connsiteX129" fmla="*/ 364808 w 809625"/>
              <a:gd name="connsiteY129" fmla="*/ 525383 h 733425"/>
              <a:gd name="connsiteX130" fmla="*/ 404813 w 809625"/>
              <a:gd name="connsiteY130" fmla="*/ 505380 h 733425"/>
              <a:gd name="connsiteX131" fmla="*/ 439103 w 809625"/>
              <a:gd name="connsiteY131" fmla="*/ 500618 h 733425"/>
              <a:gd name="connsiteX132" fmla="*/ 473393 w 809625"/>
              <a:gd name="connsiteY132" fmla="*/ 505380 h 733425"/>
              <a:gd name="connsiteX133" fmla="*/ 513398 w 809625"/>
              <a:gd name="connsiteY133" fmla="*/ 525383 h 733425"/>
              <a:gd name="connsiteX134" fmla="*/ 521970 w 809625"/>
              <a:gd name="connsiteY134" fmla="*/ 541575 h 733425"/>
              <a:gd name="connsiteX135" fmla="*/ 521018 w 809625"/>
              <a:gd name="connsiteY135" fmla="*/ 573008 h 733425"/>
              <a:gd name="connsiteX136" fmla="*/ 656273 w 809625"/>
              <a:gd name="connsiteY136" fmla="*/ 367268 h 733425"/>
              <a:gd name="connsiteX137" fmla="*/ 659130 w 809625"/>
              <a:gd name="connsiteY137" fmla="*/ 384413 h 733425"/>
              <a:gd name="connsiteX138" fmla="*/ 571500 w 809625"/>
              <a:gd name="connsiteY138" fmla="*/ 430133 h 733425"/>
              <a:gd name="connsiteX139" fmla="*/ 525780 w 809625"/>
              <a:gd name="connsiteY139" fmla="*/ 378698 h 733425"/>
              <a:gd name="connsiteX140" fmla="*/ 603885 w 809625"/>
              <a:gd name="connsiteY140" fmla="*/ 232965 h 733425"/>
              <a:gd name="connsiteX141" fmla="*/ 642938 w 809625"/>
              <a:gd name="connsiteY141" fmla="*/ 239633 h 733425"/>
              <a:gd name="connsiteX142" fmla="*/ 665798 w 809625"/>
              <a:gd name="connsiteY142" fmla="*/ 237728 h 733425"/>
              <a:gd name="connsiteX143" fmla="*/ 690563 w 809625"/>
              <a:gd name="connsiteY143" fmla="*/ 304403 h 733425"/>
              <a:gd name="connsiteX144" fmla="*/ 656273 w 809625"/>
              <a:gd name="connsiteY144" fmla="*/ 367268 h 733425"/>
              <a:gd name="connsiteX145" fmla="*/ 777240 w 809625"/>
              <a:gd name="connsiteY145" fmla="*/ 405368 h 733425"/>
              <a:gd name="connsiteX146" fmla="*/ 688658 w 809625"/>
              <a:gd name="connsiteY146" fmla="*/ 405368 h 733425"/>
              <a:gd name="connsiteX147" fmla="*/ 688658 w 809625"/>
              <a:gd name="connsiteY147" fmla="*/ 388223 h 733425"/>
              <a:gd name="connsiteX148" fmla="*/ 693420 w 809625"/>
              <a:gd name="connsiteY148" fmla="*/ 379650 h 733425"/>
              <a:gd name="connsiteX149" fmla="*/ 715328 w 809625"/>
              <a:gd name="connsiteY149" fmla="*/ 369173 h 733425"/>
              <a:gd name="connsiteX150" fmla="*/ 733425 w 809625"/>
              <a:gd name="connsiteY150" fmla="*/ 366315 h 733425"/>
              <a:gd name="connsiteX151" fmla="*/ 751523 w 809625"/>
              <a:gd name="connsiteY151" fmla="*/ 369173 h 733425"/>
              <a:gd name="connsiteX152" fmla="*/ 772478 w 809625"/>
              <a:gd name="connsiteY152" fmla="*/ 379650 h 733425"/>
              <a:gd name="connsiteX153" fmla="*/ 777240 w 809625"/>
              <a:gd name="connsiteY153" fmla="*/ 388223 h 733425"/>
              <a:gd name="connsiteX154" fmla="*/ 777240 w 809625"/>
              <a:gd name="connsiteY154" fmla="*/ 405368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09625" h="733425">
                <a:moveTo>
                  <a:pt x="733425" y="289163"/>
                </a:moveTo>
                <a:cubicBezTo>
                  <a:pt x="730568" y="289163"/>
                  <a:pt x="727710" y="289163"/>
                  <a:pt x="724853" y="289163"/>
                </a:cubicBezTo>
                <a:lnTo>
                  <a:pt x="700088" y="222488"/>
                </a:lnTo>
                <a:cubicBezTo>
                  <a:pt x="757238" y="190103"/>
                  <a:pt x="777240" y="117713"/>
                  <a:pt x="745808" y="60563"/>
                </a:cubicBezTo>
                <a:cubicBezTo>
                  <a:pt x="713423" y="3413"/>
                  <a:pt x="641033" y="-16590"/>
                  <a:pt x="583883" y="14843"/>
                </a:cubicBezTo>
                <a:cubicBezTo>
                  <a:pt x="556260" y="30083"/>
                  <a:pt x="535305" y="56753"/>
                  <a:pt x="527685" y="87233"/>
                </a:cubicBezTo>
                <a:lnTo>
                  <a:pt x="439103" y="77708"/>
                </a:lnTo>
                <a:cubicBezTo>
                  <a:pt x="432435" y="35798"/>
                  <a:pt x="393383" y="6270"/>
                  <a:pt x="351473" y="12938"/>
                </a:cubicBezTo>
                <a:cubicBezTo>
                  <a:pt x="313373" y="18653"/>
                  <a:pt x="285750" y="51038"/>
                  <a:pt x="285750" y="89138"/>
                </a:cubicBezTo>
                <a:cubicBezTo>
                  <a:pt x="285750" y="102473"/>
                  <a:pt x="289560" y="115808"/>
                  <a:pt x="296228" y="128190"/>
                </a:cubicBezTo>
                <a:lnTo>
                  <a:pt x="189547" y="232965"/>
                </a:lnTo>
                <a:cubicBezTo>
                  <a:pt x="169545" y="217725"/>
                  <a:pt x="144780" y="209153"/>
                  <a:pt x="119062" y="209153"/>
                </a:cubicBezTo>
                <a:cubicBezTo>
                  <a:pt x="53340" y="209153"/>
                  <a:pt x="0" y="262493"/>
                  <a:pt x="0" y="328215"/>
                </a:cubicBezTo>
                <a:cubicBezTo>
                  <a:pt x="0" y="393938"/>
                  <a:pt x="53340" y="447278"/>
                  <a:pt x="119062" y="447278"/>
                </a:cubicBezTo>
                <a:lnTo>
                  <a:pt x="142875" y="590153"/>
                </a:lnTo>
                <a:cubicBezTo>
                  <a:pt x="103822" y="607298"/>
                  <a:pt x="85725" y="653018"/>
                  <a:pt x="102870" y="692070"/>
                </a:cubicBezTo>
                <a:cubicBezTo>
                  <a:pt x="120015" y="731123"/>
                  <a:pt x="165735" y="749220"/>
                  <a:pt x="204788" y="732075"/>
                </a:cubicBezTo>
                <a:cubicBezTo>
                  <a:pt x="240983" y="716835"/>
                  <a:pt x="259080" y="676830"/>
                  <a:pt x="248603" y="638730"/>
                </a:cubicBezTo>
                <a:lnTo>
                  <a:pt x="332423" y="594915"/>
                </a:lnTo>
                <a:cubicBezTo>
                  <a:pt x="386715" y="654923"/>
                  <a:pt x="480060" y="659685"/>
                  <a:pt x="541020" y="605393"/>
                </a:cubicBezTo>
                <a:cubicBezTo>
                  <a:pt x="571500" y="577770"/>
                  <a:pt x="589598" y="537765"/>
                  <a:pt x="589598" y="496808"/>
                </a:cubicBezTo>
                <a:cubicBezTo>
                  <a:pt x="589598" y="486330"/>
                  <a:pt x="588645" y="474900"/>
                  <a:pt x="585788" y="464423"/>
                </a:cubicBezTo>
                <a:lnTo>
                  <a:pt x="678180" y="416798"/>
                </a:lnTo>
                <a:cubicBezTo>
                  <a:pt x="706755" y="449183"/>
                  <a:pt x="755333" y="452040"/>
                  <a:pt x="787718" y="423465"/>
                </a:cubicBezTo>
                <a:cubicBezTo>
                  <a:pt x="820103" y="394890"/>
                  <a:pt x="822960" y="346313"/>
                  <a:pt x="794385" y="313928"/>
                </a:cubicBezTo>
                <a:cubicBezTo>
                  <a:pt x="776288" y="298688"/>
                  <a:pt x="755333" y="289163"/>
                  <a:pt x="733425" y="289163"/>
                </a:cubicBezTo>
                <a:lnTo>
                  <a:pt x="733425" y="289163"/>
                </a:lnTo>
                <a:close/>
                <a:moveTo>
                  <a:pt x="733425" y="317738"/>
                </a:moveTo>
                <a:cubicBezTo>
                  <a:pt x="745808" y="317738"/>
                  <a:pt x="755333" y="327263"/>
                  <a:pt x="755333" y="339645"/>
                </a:cubicBezTo>
                <a:cubicBezTo>
                  <a:pt x="755333" y="352028"/>
                  <a:pt x="745808" y="361553"/>
                  <a:pt x="733425" y="361553"/>
                </a:cubicBezTo>
                <a:cubicBezTo>
                  <a:pt x="721043" y="361553"/>
                  <a:pt x="711518" y="352028"/>
                  <a:pt x="711518" y="339645"/>
                </a:cubicBezTo>
                <a:cubicBezTo>
                  <a:pt x="711518" y="339645"/>
                  <a:pt x="711518" y="339645"/>
                  <a:pt x="711518" y="339645"/>
                </a:cubicBezTo>
                <a:cubicBezTo>
                  <a:pt x="711518" y="327263"/>
                  <a:pt x="721043" y="317738"/>
                  <a:pt x="733425" y="317738"/>
                </a:cubicBezTo>
                <a:lnTo>
                  <a:pt x="733425" y="317738"/>
                </a:lnTo>
                <a:close/>
                <a:moveTo>
                  <a:pt x="641985" y="46275"/>
                </a:moveTo>
                <a:cubicBezTo>
                  <a:pt x="660083" y="46275"/>
                  <a:pt x="675323" y="61515"/>
                  <a:pt x="675323" y="79613"/>
                </a:cubicBezTo>
                <a:cubicBezTo>
                  <a:pt x="675323" y="97710"/>
                  <a:pt x="660083" y="112950"/>
                  <a:pt x="641985" y="112950"/>
                </a:cubicBezTo>
                <a:cubicBezTo>
                  <a:pt x="623888" y="112950"/>
                  <a:pt x="608648" y="97710"/>
                  <a:pt x="608648" y="79613"/>
                </a:cubicBezTo>
                <a:cubicBezTo>
                  <a:pt x="608648" y="79613"/>
                  <a:pt x="608648" y="79613"/>
                  <a:pt x="608648" y="79613"/>
                </a:cubicBezTo>
                <a:cubicBezTo>
                  <a:pt x="608648" y="61515"/>
                  <a:pt x="622935" y="46275"/>
                  <a:pt x="641985" y="46275"/>
                </a:cubicBezTo>
                <a:close/>
                <a:moveTo>
                  <a:pt x="574358" y="154860"/>
                </a:moveTo>
                <a:cubicBezTo>
                  <a:pt x="574358" y="150098"/>
                  <a:pt x="577215" y="144383"/>
                  <a:pt x="581025" y="141525"/>
                </a:cubicBezTo>
                <a:cubicBezTo>
                  <a:pt x="590550" y="134858"/>
                  <a:pt x="601980" y="129143"/>
                  <a:pt x="613410" y="126285"/>
                </a:cubicBezTo>
                <a:cubicBezTo>
                  <a:pt x="621983" y="123428"/>
                  <a:pt x="631508" y="122475"/>
                  <a:pt x="641033" y="122475"/>
                </a:cubicBezTo>
                <a:cubicBezTo>
                  <a:pt x="650558" y="122475"/>
                  <a:pt x="660083" y="124380"/>
                  <a:pt x="668655" y="126285"/>
                </a:cubicBezTo>
                <a:cubicBezTo>
                  <a:pt x="680085" y="129143"/>
                  <a:pt x="691515" y="134858"/>
                  <a:pt x="701040" y="142478"/>
                </a:cubicBezTo>
                <a:cubicBezTo>
                  <a:pt x="704850" y="145335"/>
                  <a:pt x="707708" y="151050"/>
                  <a:pt x="707708" y="155813"/>
                </a:cubicBezTo>
                <a:lnTo>
                  <a:pt x="707708" y="181530"/>
                </a:lnTo>
                <a:lnTo>
                  <a:pt x="574358" y="181530"/>
                </a:lnTo>
                <a:lnTo>
                  <a:pt x="574358" y="154860"/>
                </a:lnTo>
                <a:close/>
                <a:moveTo>
                  <a:pt x="361950" y="40560"/>
                </a:moveTo>
                <a:cubicBezTo>
                  <a:pt x="374333" y="40560"/>
                  <a:pt x="383858" y="50085"/>
                  <a:pt x="383858" y="62468"/>
                </a:cubicBezTo>
                <a:cubicBezTo>
                  <a:pt x="383858" y="74850"/>
                  <a:pt x="374333" y="84375"/>
                  <a:pt x="361950" y="84375"/>
                </a:cubicBezTo>
                <a:cubicBezTo>
                  <a:pt x="349568" y="84375"/>
                  <a:pt x="340043" y="74850"/>
                  <a:pt x="340043" y="62468"/>
                </a:cubicBezTo>
                <a:cubicBezTo>
                  <a:pt x="340043" y="62468"/>
                  <a:pt x="340043" y="62468"/>
                  <a:pt x="340043" y="62468"/>
                </a:cubicBezTo>
                <a:cubicBezTo>
                  <a:pt x="340043" y="51038"/>
                  <a:pt x="349568" y="40560"/>
                  <a:pt x="361950" y="40560"/>
                </a:cubicBezTo>
                <a:lnTo>
                  <a:pt x="361950" y="40560"/>
                </a:lnTo>
                <a:close/>
                <a:moveTo>
                  <a:pt x="317183" y="111998"/>
                </a:moveTo>
                <a:cubicBezTo>
                  <a:pt x="317183" y="108188"/>
                  <a:pt x="319088" y="105330"/>
                  <a:pt x="321945" y="103425"/>
                </a:cubicBezTo>
                <a:cubicBezTo>
                  <a:pt x="328613" y="98663"/>
                  <a:pt x="336233" y="95805"/>
                  <a:pt x="343853" y="93900"/>
                </a:cubicBezTo>
                <a:cubicBezTo>
                  <a:pt x="349568" y="91995"/>
                  <a:pt x="356235" y="91043"/>
                  <a:pt x="361950" y="91043"/>
                </a:cubicBezTo>
                <a:cubicBezTo>
                  <a:pt x="367665" y="91043"/>
                  <a:pt x="374333" y="91995"/>
                  <a:pt x="380048" y="93900"/>
                </a:cubicBezTo>
                <a:cubicBezTo>
                  <a:pt x="387668" y="95805"/>
                  <a:pt x="394335" y="99615"/>
                  <a:pt x="401003" y="104378"/>
                </a:cubicBezTo>
                <a:cubicBezTo>
                  <a:pt x="403860" y="106283"/>
                  <a:pt x="405765" y="110093"/>
                  <a:pt x="405765" y="112950"/>
                </a:cubicBezTo>
                <a:lnTo>
                  <a:pt x="405765" y="130095"/>
                </a:lnTo>
                <a:lnTo>
                  <a:pt x="318135" y="130095"/>
                </a:lnTo>
                <a:lnTo>
                  <a:pt x="318135" y="111998"/>
                </a:lnTo>
                <a:close/>
                <a:moveTo>
                  <a:pt x="117158" y="255825"/>
                </a:moveTo>
                <a:cubicBezTo>
                  <a:pt x="135255" y="255825"/>
                  <a:pt x="150495" y="271065"/>
                  <a:pt x="150495" y="289163"/>
                </a:cubicBezTo>
                <a:cubicBezTo>
                  <a:pt x="150495" y="307260"/>
                  <a:pt x="135255" y="322500"/>
                  <a:pt x="117158" y="322500"/>
                </a:cubicBezTo>
                <a:cubicBezTo>
                  <a:pt x="99060" y="322500"/>
                  <a:pt x="83820" y="307260"/>
                  <a:pt x="83820" y="289163"/>
                </a:cubicBezTo>
                <a:cubicBezTo>
                  <a:pt x="83820" y="289163"/>
                  <a:pt x="83820" y="289163"/>
                  <a:pt x="83820" y="289163"/>
                </a:cubicBezTo>
                <a:cubicBezTo>
                  <a:pt x="84773" y="271065"/>
                  <a:pt x="99060" y="255825"/>
                  <a:pt x="117158" y="255825"/>
                </a:cubicBezTo>
                <a:lnTo>
                  <a:pt x="117158" y="255825"/>
                </a:lnTo>
                <a:close/>
                <a:moveTo>
                  <a:pt x="50482" y="390128"/>
                </a:moveTo>
                <a:lnTo>
                  <a:pt x="50482" y="364410"/>
                </a:lnTo>
                <a:cubicBezTo>
                  <a:pt x="50482" y="359648"/>
                  <a:pt x="53340" y="353933"/>
                  <a:pt x="57150" y="351075"/>
                </a:cubicBezTo>
                <a:cubicBezTo>
                  <a:pt x="66675" y="344408"/>
                  <a:pt x="78105" y="338693"/>
                  <a:pt x="89535" y="335835"/>
                </a:cubicBezTo>
                <a:cubicBezTo>
                  <a:pt x="98108" y="332978"/>
                  <a:pt x="107633" y="332025"/>
                  <a:pt x="117158" y="332025"/>
                </a:cubicBezTo>
                <a:cubicBezTo>
                  <a:pt x="126683" y="332025"/>
                  <a:pt x="136208" y="333930"/>
                  <a:pt x="144780" y="335835"/>
                </a:cubicBezTo>
                <a:cubicBezTo>
                  <a:pt x="156210" y="338693"/>
                  <a:pt x="167640" y="344408"/>
                  <a:pt x="177165" y="352028"/>
                </a:cubicBezTo>
                <a:cubicBezTo>
                  <a:pt x="180975" y="354885"/>
                  <a:pt x="183833" y="360600"/>
                  <a:pt x="183833" y="365363"/>
                </a:cubicBezTo>
                <a:lnTo>
                  <a:pt x="183833" y="391080"/>
                </a:lnTo>
                <a:lnTo>
                  <a:pt x="50482" y="390128"/>
                </a:lnTo>
                <a:close/>
                <a:moveTo>
                  <a:pt x="215265" y="700643"/>
                </a:moveTo>
                <a:lnTo>
                  <a:pt x="126683" y="700643"/>
                </a:lnTo>
                <a:lnTo>
                  <a:pt x="126683" y="683498"/>
                </a:lnTo>
                <a:cubicBezTo>
                  <a:pt x="126683" y="679688"/>
                  <a:pt x="128587" y="676830"/>
                  <a:pt x="131445" y="674925"/>
                </a:cubicBezTo>
                <a:cubicBezTo>
                  <a:pt x="138113" y="670163"/>
                  <a:pt x="145733" y="666353"/>
                  <a:pt x="153353" y="664448"/>
                </a:cubicBezTo>
                <a:cubicBezTo>
                  <a:pt x="159068" y="662543"/>
                  <a:pt x="165735" y="661590"/>
                  <a:pt x="171450" y="661590"/>
                </a:cubicBezTo>
                <a:cubicBezTo>
                  <a:pt x="177165" y="661590"/>
                  <a:pt x="183833" y="662543"/>
                  <a:pt x="189547" y="664448"/>
                </a:cubicBezTo>
                <a:cubicBezTo>
                  <a:pt x="197168" y="666353"/>
                  <a:pt x="203835" y="670163"/>
                  <a:pt x="210503" y="674925"/>
                </a:cubicBezTo>
                <a:cubicBezTo>
                  <a:pt x="213360" y="676830"/>
                  <a:pt x="215265" y="680640"/>
                  <a:pt x="215265" y="683498"/>
                </a:cubicBezTo>
                <a:lnTo>
                  <a:pt x="215265" y="700643"/>
                </a:lnTo>
                <a:close/>
                <a:moveTo>
                  <a:pt x="148590" y="633968"/>
                </a:moveTo>
                <a:cubicBezTo>
                  <a:pt x="148590" y="621585"/>
                  <a:pt x="158115" y="612060"/>
                  <a:pt x="170497" y="612060"/>
                </a:cubicBezTo>
                <a:cubicBezTo>
                  <a:pt x="182880" y="612060"/>
                  <a:pt x="192405" y="621585"/>
                  <a:pt x="192405" y="633968"/>
                </a:cubicBezTo>
                <a:cubicBezTo>
                  <a:pt x="192405" y="646350"/>
                  <a:pt x="182880" y="655875"/>
                  <a:pt x="170497" y="655875"/>
                </a:cubicBezTo>
                <a:cubicBezTo>
                  <a:pt x="159068" y="656828"/>
                  <a:pt x="149543" y="646350"/>
                  <a:pt x="148590" y="633968"/>
                </a:cubicBezTo>
                <a:lnTo>
                  <a:pt x="148590" y="633968"/>
                </a:lnTo>
                <a:close/>
                <a:moveTo>
                  <a:pt x="224790" y="607298"/>
                </a:moveTo>
                <a:cubicBezTo>
                  <a:pt x="212408" y="594915"/>
                  <a:pt x="195263" y="587295"/>
                  <a:pt x="178118" y="585390"/>
                </a:cubicBezTo>
                <a:lnTo>
                  <a:pt x="154305" y="442515"/>
                </a:lnTo>
                <a:cubicBezTo>
                  <a:pt x="177165" y="434895"/>
                  <a:pt x="197168" y="420608"/>
                  <a:pt x="211455" y="401558"/>
                </a:cubicBezTo>
                <a:lnTo>
                  <a:pt x="300038" y="448230"/>
                </a:lnTo>
                <a:cubicBezTo>
                  <a:pt x="285750" y="486330"/>
                  <a:pt x="288608" y="529193"/>
                  <a:pt x="307658" y="565388"/>
                </a:cubicBezTo>
                <a:lnTo>
                  <a:pt x="224790" y="607298"/>
                </a:lnTo>
                <a:close/>
                <a:moveTo>
                  <a:pt x="318135" y="412988"/>
                </a:moveTo>
                <a:lnTo>
                  <a:pt x="230505" y="367268"/>
                </a:lnTo>
                <a:cubicBezTo>
                  <a:pt x="234315" y="354885"/>
                  <a:pt x="236220" y="342503"/>
                  <a:pt x="236220" y="329168"/>
                </a:cubicBezTo>
                <a:cubicBezTo>
                  <a:pt x="236220" y="304403"/>
                  <a:pt x="228600" y="280590"/>
                  <a:pt x="214313" y="260588"/>
                </a:cubicBezTo>
                <a:lnTo>
                  <a:pt x="320993" y="156765"/>
                </a:lnTo>
                <a:cubicBezTo>
                  <a:pt x="357188" y="178673"/>
                  <a:pt x="404813" y="168195"/>
                  <a:pt x="426720" y="132000"/>
                </a:cubicBezTo>
                <a:cubicBezTo>
                  <a:pt x="429578" y="127238"/>
                  <a:pt x="431483" y="122475"/>
                  <a:pt x="433388" y="117713"/>
                </a:cubicBezTo>
                <a:lnTo>
                  <a:pt x="521970" y="127238"/>
                </a:lnTo>
                <a:cubicBezTo>
                  <a:pt x="523875" y="161528"/>
                  <a:pt x="541020" y="193913"/>
                  <a:pt x="568643" y="214868"/>
                </a:cubicBezTo>
                <a:lnTo>
                  <a:pt x="490538" y="360600"/>
                </a:lnTo>
                <a:cubicBezTo>
                  <a:pt x="428625" y="335835"/>
                  <a:pt x="357188" y="357743"/>
                  <a:pt x="318135" y="412988"/>
                </a:cubicBezTo>
                <a:lnTo>
                  <a:pt x="318135" y="412988"/>
                </a:lnTo>
                <a:close/>
                <a:moveTo>
                  <a:pt x="480060" y="448230"/>
                </a:moveTo>
                <a:cubicBezTo>
                  <a:pt x="480060" y="471090"/>
                  <a:pt x="461010" y="489188"/>
                  <a:pt x="438150" y="489188"/>
                </a:cubicBezTo>
                <a:cubicBezTo>
                  <a:pt x="415290" y="489188"/>
                  <a:pt x="397193" y="471090"/>
                  <a:pt x="397193" y="448230"/>
                </a:cubicBezTo>
                <a:cubicBezTo>
                  <a:pt x="397193" y="425370"/>
                  <a:pt x="415290" y="407273"/>
                  <a:pt x="438150" y="407273"/>
                </a:cubicBezTo>
                <a:cubicBezTo>
                  <a:pt x="438150" y="407273"/>
                  <a:pt x="438150" y="407273"/>
                  <a:pt x="439103" y="407273"/>
                </a:cubicBezTo>
                <a:cubicBezTo>
                  <a:pt x="461963" y="407273"/>
                  <a:pt x="480060" y="425370"/>
                  <a:pt x="480060" y="448230"/>
                </a:cubicBezTo>
                <a:lnTo>
                  <a:pt x="480060" y="448230"/>
                </a:lnTo>
                <a:close/>
                <a:moveTo>
                  <a:pt x="521018" y="573008"/>
                </a:moveTo>
                <a:lnTo>
                  <a:pt x="356235" y="573008"/>
                </a:lnTo>
                <a:lnTo>
                  <a:pt x="356235" y="541575"/>
                </a:lnTo>
                <a:cubicBezTo>
                  <a:pt x="356235" y="534908"/>
                  <a:pt x="359093" y="529193"/>
                  <a:pt x="364808" y="525383"/>
                </a:cubicBezTo>
                <a:cubicBezTo>
                  <a:pt x="377190" y="516810"/>
                  <a:pt x="390525" y="510143"/>
                  <a:pt x="404813" y="505380"/>
                </a:cubicBezTo>
                <a:cubicBezTo>
                  <a:pt x="416243" y="502523"/>
                  <a:pt x="427673" y="500618"/>
                  <a:pt x="439103" y="500618"/>
                </a:cubicBezTo>
                <a:cubicBezTo>
                  <a:pt x="450533" y="500618"/>
                  <a:pt x="461963" y="502523"/>
                  <a:pt x="473393" y="505380"/>
                </a:cubicBezTo>
                <a:cubicBezTo>
                  <a:pt x="487680" y="509190"/>
                  <a:pt x="501968" y="515858"/>
                  <a:pt x="513398" y="525383"/>
                </a:cubicBezTo>
                <a:cubicBezTo>
                  <a:pt x="518160" y="529193"/>
                  <a:pt x="521970" y="535860"/>
                  <a:pt x="521970" y="541575"/>
                </a:cubicBezTo>
                <a:lnTo>
                  <a:pt x="521018" y="573008"/>
                </a:lnTo>
                <a:close/>
                <a:moveTo>
                  <a:pt x="656273" y="367268"/>
                </a:moveTo>
                <a:cubicBezTo>
                  <a:pt x="656273" y="372983"/>
                  <a:pt x="657225" y="378698"/>
                  <a:pt x="659130" y="384413"/>
                </a:cubicBezTo>
                <a:lnTo>
                  <a:pt x="571500" y="430133"/>
                </a:lnTo>
                <a:cubicBezTo>
                  <a:pt x="561023" y="409178"/>
                  <a:pt x="544830" y="392033"/>
                  <a:pt x="525780" y="378698"/>
                </a:cubicBezTo>
                <a:lnTo>
                  <a:pt x="603885" y="232965"/>
                </a:lnTo>
                <a:cubicBezTo>
                  <a:pt x="616268" y="237728"/>
                  <a:pt x="629603" y="239633"/>
                  <a:pt x="642938" y="239633"/>
                </a:cubicBezTo>
                <a:cubicBezTo>
                  <a:pt x="650558" y="239633"/>
                  <a:pt x="658178" y="238680"/>
                  <a:pt x="665798" y="237728"/>
                </a:cubicBezTo>
                <a:lnTo>
                  <a:pt x="690563" y="304403"/>
                </a:lnTo>
                <a:cubicBezTo>
                  <a:pt x="667703" y="317738"/>
                  <a:pt x="655320" y="341550"/>
                  <a:pt x="656273" y="367268"/>
                </a:cubicBezTo>
                <a:close/>
                <a:moveTo>
                  <a:pt x="777240" y="405368"/>
                </a:moveTo>
                <a:lnTo>
                  <a:pt x="688658" y="405368"/>
                </a:lnTo>
                <a:lnTo>
                  <a:pt x="688658" y="388223"/>
                </a:lnTo>
                <a:cubicBezTo>
                  <a:pt x="688658" y="384413"/>
                  <a:pt x="690563" y="381555"/>
                  <a:pt x="693420" y="379650"/>
                </a:cubicBezTo>
                <a:cubicBezTo>
                  <a:pt x="700088" y="374888"/>
                  <a:pt x="707708" y="371078"/>
                  <a:pt x="715328" y="369173"/>
                </a:cubicBezTo>
                <a:cubicBezTo>
                  <a:pt x="721043" y="367268"/>
                  <a:pt x="727710" y="366315"/>
                  <a:pt x="733425" y="366315"/>
                </a:cubicBezTo>
                <a:cubicBezTo>
                  <a:pt x="739140" y="366315"/>
                  <a:pt x="745808" y="367268"/>
                  <a:pt x="751523" y="369173"/>
                </a:cubicBezTo>
                <a:cubicBezTo>
                  <a:pt x="759143" y="371078"/>
                  <a:pt x="765810" y="374888"/>
                  <a:pt x="772478" y="379650"/>
                </a:cubicBezTo>
                <a:cubicBezTo>
                  <a:pt x="775335" y="381555"/>
                  <a:pt x="777240" y="385365"/>
                  <a:pt x="777240" y="388223"/>
                </a:cubicBezTo>
                <a:lnTo>
                  <a:pt x="777240" y="405368"/>
                </a:lnTo>
                <a:close/>
              </a:path>
            </a:pathLst>
          </a:custGeom>
          <a:solidFill>
            <a:schemeClr val="bg1"/>
          </a:solidFill>
          <a:ln w="9525" cap="flat">
            <a:noFill/>
            <a:prstDash val="solid"/>
            <a:miter/>
          </a:ln>
        </p:spPr>
        <p:txBody>
          <a:bodyPr rtlCol="0" anchor="ctr"/>
          <a:lstStyle/>
          <a:p>
            <a:endParaRPr lang="el-GR"/>
          </a:p>
        </p:txBody>
      </p:sp>
      <p:sp>
        <p:nvSpPr>
          <p:cNvPr id="8" name="TextBox 7"/>
          <p:cNvSpPr txBox="1"/>
          <p:nvPr/>
        </p:nvSpPr>
        <p:spPr>
          <a:xfrm>
            <a:off x="454310" y="6265517"/>
            <a:ext cx="2872901" cy="261610"/>
          </a:xfrm>
          <a:prstGeom prst="rect">
            <a:avLst/>
          </a:prstGeom>
          <a:noFill/>
        </p:spPr>
        <p:txBody>
          <a:bodyPr wrap="none" rtlCol="0">
            <a:spAutoFit/>
          </a:bodyPr>
          <a:lstStyle/>
          <a:p>
            <a:pPr algn="ctr"/>
            <a:r>
              <a:rPr lang="en-US" sz="1100" b="1" dirty="0">
                <a:solidFill>
                  <a:srgbClr val="002060"/>
                </a:solidFill>
              </a:rPr>
              <a:t>‘High Quality Support  </a:t>
            </a:r>
            <a:r>
              <a:rPr lang="el-GR" sz="1100" b="1" dirty="0">
                <a:solidFill>
                  <a:srgbClr val="002060"/>
                </a:solidFill>
              </a:rPr>
              <a:t>&amp;</a:t>
            </a:r>
            <a:r>
              <a:rPr lang="en-US" sz="1100" b="1" dirty="0">
                <a:solidFill>
                  <a:srgbClr val="002060"/>
                </a:solidFill>
              </a:rPr>
              <a:t> Market Engagement’</a:t>
            </a:r>
            <a:endParaRPr lang="el-GR" sz="1100" dirty="0">
              <a:solidFill>
                <a:srgbClr val="002060"/>
              </a:solidFill>
            </a:endParaRPr>
          </a:p>
        </p:txBody>
      </p:sp>
      <p:sp>
        <p:nvSpPr>
          <p:cNvPr id="60" name="TextBox 59">
            <a:extLst>
              <a:ext uri="{FF2B5EF4-FFF2-40B4-BE49-F238E27FC236}">
                <a16:creationId xmlns:a16="http://schemas.microsoft.com/office/drawing/2014/main" id="{CECD06A3-2F5D-4E0A-9353-4EAAE29F4DF0}"/>
              </a:ext>
            </a:extLst>
          </p:cNvPr>
          <p:cNvSpPr txBox="1"/>
          <p:nvPr/>
        </p:nvSpPr>
        <p:spPr>
          <a:xfrm>
            <a:off x="1507229" y="5790782"/>
            <a:ext cx="1736778" cy="430887"/>
          </a:xfrm>
          <a:prstGeom prst="rect">
            <a:avLst/>
          </a:prstGeom>
          <a:noFill/>
        </p:spPr>
        <p:txBody>
          <a:bodyPr wrap="square" rtlCol="0">
            <a:spAutoFit/>
          </a:bodyPr>
          <a:lstStyle/>
          <a:p>
            <a:r>
              <a:rPr lang="en-US" sz="1100" b="1" dirty="0">
                <a:solidFill>
                  <a:schemeClr val="tx2"/>
                </a:solidFill>
              </a:rPr>
              <a:t>No 1 “Client Support Services “</a:t>
            </a:r>
            <a:endParaRPr lang="el-GR" sz="1100" b="1" dirty="0">
              <a:solidFill>
                <a:schemeClr val="tx2"/>
              </a:solidFill>
            </a:endParaRPr>
          </a:p>
        </p:txBody>
      </p:sp>
      <p:pic>
        <p:nvPicPr>
          <p:cNvPr id="55" name="Picture 54">
            <a:extLst>
              <a:ext uri="{FF2B5EF4-FFF2-40B4-BE49-F238E27FC236}">
                <a16:creationId xmlns:a16="http://schemas.microsoft.com/office/drawing/2014/main" id="{F6BEFFC1-B84D-4EC0-862A-238897A878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665895">
            <a:off x="2815383" y="4370372"/>
            <a:ext cx="705288" cy="878340"/>
          </a:xfrm>
          <a:prstGeom prst="rect">
            <a:avLst/>
          </a:prstGeom>
          <a:effectLst>
            <a:outerShdw blurRad="50800" dist="38100" dir="13500000" algn="br" rotWithShape="0">
              <a:prstClr val="black">
                <a:alpha val="40000"/>
              </a:prstClr>
            </a:outerShdw>
          </a:effectLst>
        </p:spPr>
      </p:pic>
      <p:pic>
        <p:nvPicPr>
          <p:cNvPr id="56" name="Picture 2" descr="Great Place to Work® Hellas | Κάθε εταιρεία μπορεί να γίνει ένα ...">
            <a:extLst>
              <a:ext uri="{FF2B5EF4-FFF2-40B4-BE49-F238E27FC236}">
                <a16:creationId xmlns:a16="http://schemas.microsoft.com/office/drawing/2014/main" id="{0160E6F7-3127-40AD-B62D-D1C6E4C7BE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290" y="4506261"/>
            <a:ext cx="579825" cy="57750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BFDFAB47-E2F7-4F64-9B20-9353214E7A81}"/>
              </a:ext>
            </a:extLst>
          </p:cNvPr>
          <p:cNvPicPr>
            <a:picLocks noChangeAspect="1"/>
          </p:cNvPicPr>
          <p:nvPr/>
        </p:nvPicPr>
        <p:blipFill>
          <a:blip r:embed="rId10"/>
          <a:stretch>
            <a:fillRect/>
          </a:stretch>
        </p:blipFill>
        <p:spPr>
          <a:xfrm>
            <a:off x="532037" y="5739999"/>
            <a:ext cx="854330" cy="532452"/>
          </a:xfrm>
          <a:prstGeom prst="rect">
            <a:avLst/>
          </a:prstGeom>
        </p:spPr>
      </p:pic>
      <p:pic>
        <p:nvPicPr>
          <p:cNvPr id="58" name="Picture 6" descr="European Business Awards 2019: National Winner &amp; Ones to watch ...">
            <a:extLst>
              <a:ext uri="{FF2B5EF4-FFF2-40B4-BE49-F238E27FC236}">
                <a16:creationId xmlns:a16="http://schemas.microsoft.com/office/drawing/2014/main" id="{8E7A01D0-34EE-4721-BC1F-0B0149AE3AA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8379" y="5218795"/>
            <a:ext cx="1109491" cy="36948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207C28C1-8323-4E6A-A074-32F4842F76B7}"/>
              </a:ext>
            </a:extLst>
          </p:cNvPr>
          <p:cNvSpPr/>
          <p:nvPr/>
        </p:nvSpPr>
        <p:spPr>
          <a:xfrm>
            <a:off x="6749071" y="1382778"/>
            <a:ext cx="620856" cy="370693"/>
          </a:xfrm>
          <a:prstGeom prst="ellipse">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a:extLst>
              <a:ext uri="{FF2B5EF4-FFF2-40B4-BE49-F238E27FC236}">
                <a16:creationId xmlns:a16="http://schemas.microsoft.com/office/drawing/2014/main" id="{825CE34E-61A2-452F-AB43-FFFD50D66E57}"/>
              </a:ext>
            </a:extLst>
          </p:cNvPr>
          <p:cNvSpPr/>
          <p:nvPr/>
        </p:nvSpPr>
        <p:spPr>
          <a:xfrm>
            <a:off x="6756590" y="1443993"/>
            <a:ext cx="643125" cy="261610"/>
          </a:xfrm>
          <a:prstGeom prst="rect">
            <a:avLst/>
          </a:prstGeom>
        </p:spPr>
        <p:txBody>
          <a:bodyPr wrap="none">
            <a:spAutoFit/>
          </a:bodyPr>
          <a:lstStyle/>
          <a:p>
            <a:r>
              <a:rPr lang="el-GR" sz="1100" b="1" dirty="0">
                <a:solidFill>
                  <a:srgbClr val="3278CC"/>
                </a:solidFill>
              </a:rPr>
              <a:t>+7,30 %</a:t>
            </a:r>
          </a:p>
        </p:txBody>
      </p:sp>
      <p:sp>
        <p:nvSpPr>
          <p:cNvPr id="70" name="Oval 69">
            <a:extLst>
              <a:ext uri="{FF2B5EF4-FFF2-40B4-BE49-F238E27FC236}">
                <a16:creationId xmlns:a16="http://schemas.microsoft.com/office/drawing/2014/main" id="{CD1B4EEE-C41F-417F-A98C-15C8D42D5A9D}"/>
              </a:ext>
            </a:extLst>
          </p:cNvPr>
          <p:cNvSpPr/>
          <p:nvPr/>
        </p:nvSpPr>
        <p:spPr>
          <a:xfrm>
            <a:off x="6767725" y="4172384"/>
            <a:ext cx="620856" cy="370693"/>
          </a:xfrm>
          <a:prstGeom prst="ellipse">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Oval 70">
            <a:extLst>
              <a:ext uri="{FF2B5EF4-FFF2-40B4-BE49-F238E27FC236}">
                <a16:creationId xmlns:a16="http://schemas.microsoft.com/office/drawing/2014/main" id="{2A015727-9AB9-4B38-BC02-A9CB85A796CF}"/>
              </a:ext>
            </a:extLst>
          </p:cNvPr>
          <p:cNvSpPr/>
          <p:nvPr/>
        </p:nvSpPr>
        <p:spPr>
          <a:xfrm>
            <a:off x="6799420" y="2631589"/>
            <a:ext cx="620856" cy="370693"/>
          </a:xfrm>
          <a:prstGeom prst="ellipse">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Oval 71">
            <a:extLst>
              <a:ext uri="{FF2B5EF4-FFF2-40B4-BE49-F238E27FC236}">
                <a16:creationId xmlns:a16="http://schemas.microsoft.com/office/drawing/2014/main" id="{DD7920E7-AD9D-4E6C-B998-2CE062BDA05E}"/>
              </a:ext>
            </a:extLst>
          </p:cNvPr>
          <p:cNvSpPr/>
          <p:nvPr/>
        </p:nvSpPr>
        <p:spPr>
          <a:xfrm>
            <a:off x="6778006" y="5614405"/>
            <a:ext cx="620856" cy="370693"/>
          </a:xfrm>
          <a:prstGeom prst="ellipse">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a:extLst>
              <a:ext uri="{FF2B5EF4-FFF2-40B4-BE49-F238E27FC236}">
                <a16:creationId xmlns:a16="http://schemas.microsoft.com/office/drawing/2014/main" id="{F9E9145A-2FE2-4094-9448-A5783AB03542}"/>
              </a:ext>
            </a:extLst>
          </p:cNvPr>
          <p:cNvSpPr/>
          <p:nvPr/>
        </p:nvSpPr>
        <p:spPr>
          <a:xfrm>
            <a:off x="6773577" y="2684509"/>
            <a:ext cx="683200" cy="261610"/>
          </a:xfrm>
          <a:prstGeom prst="rect">
            <a:avLst/>
          </a:prstGeom>
        </p:spPr>
        <p:txBody>
          <a:bodyPr wrap="none">
            <a:spAutoFit/>
          </a:bodyPr>
          <a:lstStyle/>
          <a:p>
            <a:r>
              <a:rPr lang="el-GR" sz="1100" b="1" dirty="0">
                <a:solidFill>
                  <a:srgbClr val="3278CC"/>
                </a:solidFill>
              </a:rPr>
              <a:t>+17,07%</a:t>
            </a:r>
          </a:p>
        </p:txBody>
      </p:sp>
      <p:sp>
        <p:nvSpPr>
          <p:cNvPr id="17" name="Rectangle 16">
            <a:extLst>
              <a:ext uri="{FF2B5EF4-FFF2-40B4-BE49-F238E27FC236}">
                <a16:creationId xmlns:a16="http://schemas.microsoft.com/office/drawing/2014/main" id="{9A0991F0-595F-44D4-8757-4B1735B5AA3C}"/>
              </a:ext>
            </a:extLst>
          </p:cNvPr>
          <p:cNvSpPr/>
          <p:nvPr/>
        </p:nvSpPr>
        <p:spPr>
          <a:xfrm>
            <a:off x="6750057" y="5668946"/>
            <a:ext cx="683200" cy="261610"/>
          </a:xfrm>
          <a:prstGeom prst="rect">
            <a:avLst/>
          </a:prstGeom>
        </p:spPr>
        <p:txBody>
          <a:bodyPr wrap="none">
            <a:spAutoFit/>
          </a:bodyPr>
          <a:lstStyle/>
          <a:p>
            <a:r>
              <a:rPr lang="el-GR" sz="1100" b="1" dirty="0">
                <a:solidFill>
                  <a:srgbClr val="3278CC"/>
                </a:solidFill>
              </a:rPr>
              <a:t>+54,03%</a:t>
            </a:r>
          </a:p>
        </p:txBody>
      </p:sp>
      <p:sp>
        <p:nvSpPr>
          <p:cNvPr id="74" name="Rectangle 73">
            <a:extLst>
              <a:ext uri="{FF2B5EF4-FFF2-40B4-BE49-F238E27FC236}">
                <a16:creationId xmlns:a16="http://schemas.microsoft.com/office/drawing/2014/main" id="{C1A98BEE-BF4F-46BF-8AB5-FE41929C515A}"/>
              </a:ext>
            </a:extLst>
          </p:cNvPr>
          <p:cNvSpPr/>
          <p:nvPr/>
        </p:nvSpPr>
        <p:spPr>
          <a:xfrm>
            <a:off x="6762909" y="4237411"/>
            <a:ext cx="683200" cy="261610"/>
          </a:xfrm>
          <a:prstGeom prst="rect">
            <a:avLst/>
          </a:prstGeom>
        </p:spPr>
        <p:txBody>
          <a:bodyPr wrap="none">
            <a:spAutoFit/>
          </a:bodyPr>
          <a:lstStyle/>
          <a:p>
            <a:r>
              <a:rPr lang="el-GR" sz="1100" b="1" dirty="0">
                <a:solidFill>
                  <a:srgbClr val="3278CC"/>
                </a:solidFill>
              </a:rPr>
              <a:t>+39,97%</a:t>
            </a:r>
          </a:p>
        </p:txBody>
      </p:sp>
      <p:sp>
        <p:nvSpPr>
          <p:cNvPr id="5" name="TextBox 4">
            <a:extLst>
              <a:ext uri="{FF2B5EF4-FFF2-40B4-BE49-F238E27FC236}">
                <a16:creationId xmlns:a16="http://schemas.microsoft.com/office/drawing/2014/main" id="{5C8900C8-693D-4B63-B416-D1EF5C7E2A22}"/>
              </a:ext>
            </a:extLst>
          </p:cNvPr>
          <p:cNvSpPr txBox="1"/>
          <p:nvPr/>
        </p:nvSpPr>
        <p:spPr>
          <a:xfrm>
            <a:off x="4329430" y="4357497"/>
            <a:ext cx="1414170" cy="307777"/>
          </a:xfrm>
          <a:prstGeom prst="rect">
            <a:avLst/>
          </a:prstGeom>
          <a:noFill/>
        </p:spPr>
        <p:txBody>
          <a:bodyPr wrap="none" rtlCol="0">
            <a:spAutoFit/>
          </a:bodyPr>
          <a:lstStyle/>
          <a:p>
            <a:r>
              <a:rPr lang="en-US" sz="1400" dirty="0"/>
              <a:t>Sales breakdown</a:t>
            </a:r>
            <a:endParaRPr lang="el-GR" sz="1400" dirty="0"/>
          </a:p>
        </p:txBody>
      </p:sp>
      <p:graphicFrame>
        <p:nvGraphicFramePr>
          <p:cNvPr id="25" name="Chart 24"/>
          <p:cNvGraphicFramePr/>
          <p:nvPr>
            <p:extLst>
              <p:ext uri="{D42A27DB-BD31-4B8C-83A1-F6EECF244321}">
                <p14:modId xmlns:p14="http://schemas.microsoft.com/office/powerpoint/2010/main" val="2715647142"/>
              </p:ext>
            </p:extLst>
          </p:nvPr>
        </p:nvGraphicFramePr>
        <p:xfrm>
          <a:off x="2414516" y="4713304"/>
          <a:ext cx="4240070" cy="1865967"/>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78299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79">
            <a:extLst>
              <a:ext uri="{FF2B5EF4-FFF2-40B4-BE49-F238E27FC236}">
                <a16:creationId xmlns:a16="http://schemas.microsoft.com/office/drawing/2014/main" id="{76ED140A-0B6F-4622-A3DF-C546E2F8C86E}"/>
              </a:ext>
            </a:extLst>
          </p:cNvPr>
          <p:cNvSpPr/>
          <p:nvPr/>
        </p:nvSpPr>
        <p:spPr>
          <a:xfrm>
            <a:off x="5645039" y="2583731"/>
            <a:ext cx="580798" cy="734349"/>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rgbClr val="009DD9"/>
          </a:solidFill>
          <a:ln w="25400" cap="flat" cmpd="sng" algn="ctr">
            <a:noFill/>
            <a:prstDash val="solid"/>
          </a:ln>
          <a:effectLst/>
        </p:spPr>
        <p:txBody>
          <a:bodyPr lIns="90000" tIns="360000" rtlCol="0" anchor="t"/>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89" name="Chart 88">
            <a:extLst>
              <a:ext uri="{FF2B5EF4-FFF2-40B4-BE49-F238E27FC236}">
                <a16:creationId xmlns:a16="http://schemas.microsoft.com/office/drawing/2014/main" id="{7B22915B-F2B2-41B5-B7D4-259787466059}"/>
              </a:ext>
            </a:extLst>
          </p:cNvPr>
          <p:cNvGraphicFramePr>
            <a:graphicFrameLocks/>
          </p:cNvGraphicFramePr>
          <p:nvPr>
            <p:extLst>
              <p:ext uri="{D42A27DB-BD31-4B8C-83A1-F6EECF244321}">
                <p14:modId xmlns:p14="http://schemas.microsoft.com/office/powerpoint/2010/main" val="3376382745"/>
              </p:ext>
            </p:extLst>
          </p:nvPr>
        </p:nvGraphicFramePr>
        <p:xfrm>
          <a:off x="252145" y="948638"/>
          <a:ext cx="8641342" cy="55163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611560" y="397789"/>
            <a:ext cx="2801986" cy="461665"/>
          </a:xfrm>
          <a:prstGeom prst="rect">
            <a:avLst/>
          </a:prstGeom>
          <a:noFill/>
        </p:spPr>
        <p:txBody>
          <a:bodyPr wrap="none" rtlCol="0">
            <a:spAutoFit/>
          </a:bodyPr>
          <a:lstStyle/>
          <a:p>
            <a:r>
              <a:rPr lang="en-US" sz="2400" b="1" dirty="0"/>
              <a:t>Epsilon Net Timeline</a:t>
            </a:r>
            <a:endParaRPr lang="el-GR" sz="24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5</a:t>
            </a:fld>
            <a:endParaRPr lang="el-GR"/>
          </a:p>
        </p:txBody>
      </p:sp>
      <p:cxnSp>
        <p:nvCxnSpPr>
          <p:cNvPr id="116" name="Straight Arrow Connector 115">
            <a:extLst>
              <a:ext uri="{FF2B5EF4-FFF2-40B4-BE49-F238E27FC236}">
                <a16:creationId xmlns:a16="http://schemas.microsoft.com/office/drawing/2014/main" id="{7F176695-B5FE-4299-9918-24D97BC5BB0C}"/>
              </a:ext>
            </a:extLst>
          </p:cNvPr>
          <p:cNvCxnSpPr>
            <a:cxnSpLocks/>
            <a:stCxn id="124" idx="4"/>
          </p:cNvCxnSpPr>
          <p:nvPr/>
        </p:nvCxnSpPr>
        <p:spPr>
          <a:xfrm>
            <a:off x="733907" y="3503552"/>
            <a:ext cx="10352" cy="905258"/>
          </a:xfrm>
          <a:prstGeom prst="straightConnector1">
            <a:avLst/>
          </a:prstGeom>
          <a:noFill/>
          <a:ln w="9525" cap="flat" cmpd="sng" algn="ctr">
            <a:solidFill>
              <a:sysClr val="window" lastClr="FFFFFF">
                <a:lumMod val="75000"/>
              </a:sysClr>
            </a:solidFill>
            <a:prstDash val="solid"/>
            <a:tailEnd type="oval"/>
          </a:ln>
          <a:effectLst/>
        </p:spPr>
      </p:cxnSp>
      <p:sp>
        <p:nvSpPr>
          <p:cNvPr id="119" name="TextBox 118">
            <a:extLst>
              <a:ext uri="{FF2B5EF4-FFF2-40B4-BE49-F238E27FC236}">
                <a16:creationId xmlns:a16="http://schemas.microsoft.com/office/drawing/2014/main" id="{C2D9A9A3-AE9D-41B1-8139-E254FFC76DAE}"/>
              </a:ext>
            </a:extLst>
          </p:cNvPr>
          <p:cNvSpPr txBox="1"/>
          <p:nvPr/>
        </p:nvSpPr>
        <p:spPr>
          <a:xfrm>
            <a:off x="2459022" y="1679623"/>
            <a:ext cx="1371742" cy="707886"/>
          </a:xfrm>
          <a:prstGeom prst="rect">
            <a:avLst/>
          </a:prstGeom>
          <a:noFill/>
        </p:spPr>
        <p:txBody>
          <a:bodyPr wrap="square" rtlCol="0">
            <a:spAutoFit/>
          </a:bodyPr>
          <a:lstStyle>
            <a:defPPr>
              <a:defRPr lang="el-GR"/>
            </a:defPPr>
            <a:lvl1pPr lvl="0" algn="ctr" defTabSz="1218987">
              <a:defRPr sz="1000" b="1" kern="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defRPr>
            </a:lvl1pPr>
          </a:lstStyle>
          <a:p>
            <a:r>
              <a:rPr lang="en-US" dirty="0">
                <a:solidFill>
                  <a:srgbClr val="275C9D"/>
                </a:solidFill>
              </a:rPr>
              <a:t>1</a:t>
            </a:r>
            <a:r>
              <a:rPr lang="en-US" baseline="30000" dirty="0">
                <a:solidFill>
                  <a:srgbClr val="275C9D"/>
                </a:solidFill>
              </a:rPr>
              <a:t>st</a:t>
            </a:r>
            <a:r>
              <a:rPr lang="en-US" dirty="0">
                <a:solidFill>
                  <a:srgbClr val="275C9D"/>
                </a:solidFill>
              </a:rPr>
              <a:t> company to be listed in</a:t>
            </a:r>
          </a:p>
          <a:p>
            <a:r>
              <a:rPr lang="en-US" dirty="0">
                <a:solidFill>
                  <a:srgbClr val="275C9D"/>
                </a:solidFill>
              </a:rPr>
              <a:t> the ATHEX Alternative Market</a:t>
            </a:r>
          </a:p>
        </p:txBody>
      </p:sp>
      <p:sp>
        <p:nvSpPr>
          <p:cNvPr id="122" name="TextBox 121">
            <a:extLst>
              <a:ext uri="{FF2B5EF4-FFF2-40B4-BE49-F238E27FC236}">
                <a16:creationId xmlns:a16="http://schemas.microsoft.com/office/drawing/2014/main" id="{2E23A7B9-A953-4F3C-B6C1-767B774A5358}"/>
              </a:ext>
            </a:extLst>
          </p:cNvPr>
          <p:cNvSpPr txBox="1"/>
          <p:nvPr/>
        </p:nvSpPr>
        <p:spPr>
          <a:xfrm>
            <a:off x="1645001" y="5232706"/>
            <a:ext cx="1465280" cy="553998"/>
          </a:xfrm>
          <a:prstGeom prst="rect">
            <a:avLst/>
          </a:prstGeom>
          <a:noFill/>
        </p:spPr>
        <p:txBody>
          <a:bodyPr wrap="square" rtlCol="0">
            <a:spAutoFit/>
          </a:bodyPr>
          <a:lstStyle/>
          <a:p>
            <a:pPr lvl="0" algn="ctr" defTabSz="1218987"/>
            <a:r>
              <a:rPr lang="en-US" sz="1000" b="1" kern="0" dirty="0">
                <a:solidFill>
                  <a:schemeClr val="bg1"/>
                </a:solidFill>
                <a:latin typeface="Arial" panose="020B0604020202020204" pitchFamily="34" charset="0"/>
                <a:ea typeface="Open Sans" panose="020B0606030504020204" pitchFamily="34" charset="0"/>
                <a:cs typeface="Arial" panose="020B0604020202020204" pitchFamily="34" charset="0"/>
              </a:rPr>
              <a:t>Development of Business Software for SME’s</a:t>
            </a:r>
          </a:p>
        </p:txBody>
      </p:sp>
      <p:cxnSp>
        <p:nvCxnSpPr>
          <p:cNvPr id="123" name="Straight Arrow Connector 122">
            <a:extLst>
              <a:ext uri="{FF2B5EF4-FFF2-40B4-BE49-F238E27FC236}">
                <a16:creationId xmlns:a16="http://schemas.microsoft.com/office/drawing/2014/main" id="{B63FF18E-06F5-4244-A956-BC016693449F}"/>
              </a:ext>
            </a:extLst>
          </p:cNvPr>
          <p:cNvCxnSpPr>
            <a:cxnSpLocks/>
          </p:cNvCxnSpPr>
          <p:nvPr/>
        </p:nvCxnSpPr>
        <p:spPr>
          <a:xfrm flipV="1">
            <a:off x="501915" y="3429000"/>
            <a:ext cx="8140602" cy="7959"/>
          </a:xfrm>
          <a:prstGeom prst="straightConnector1">
            <a:avLst/>
          </a:prstGeom>
          <a:noFill/>
          <a:ln w="9525" cap="flat" cmpd="sng" algn="ctr">
            <a:gradFill flip="none" rotWithShape="1">
              <a:gsLst>
                <a:gs pos="0">
                  <a:srgbClr val="0F6FC6"/>
                </a:gs>
                <a:gs pos="34000">
                  <a:srgbClr val="009DD9"/>
                </a:gs>
                <a:gs pos="68000">
                  <a:srgbClr val="10CF9B"/>
                </a:gs>
                <a:gs pos="100000">
                  <a:srgbClr val="A5C249"/>
                </a:gs>
              </a:gsLst>
              <a:lin ang="0" scaled="1"/>
              <a:tileRect/>
            </a:gradFill>
            <a:prstDash val="solid"/>
            <a:tailEnd type="triangle"/>
          </a:ln>
          <a:effectLst/>
        </p:spPr>
      </p:cxnSp>
      <p:sp>
        <p:nvSpPr>
          <p:cNvPr id="124" name="Oval 123">
            <a:extLst>
              <a:ext uri="{FF2B5EF4-FFF2-40B4-BE49-F238E27FC236}">
                <a16:creationId xmlns:a16="http://schemas.microsoft.com/office/drawing/2014/main" id="{A4B4C3CE-62E5-46D0-9EBB-9F8C0E211253}"/>
              </a:ext>
            </a:extLst>
          </p:cNvPr>
          <p:cNvSpPr/>
          <p:nvPr/>
        </p:nvSpPr>
        <p:spPr>
          <a:xfrm>
            <a:off x="665666" y="3355154"/>
            <a:ext cx="136481" cy="148398"/>
          </a:xfrm>
          <a:prstGeom prst="ellipse">
            <a:avLst/>
          </a:prstGeom>
          <a:solidFill>
            <a:srgbClr val="0F6FC6"/>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8" name="Freeform: Shape 77">
            <a:extLst>
              <a:ext uri="{FF2B5EF4-FFF2-40B4-BE49-F238E27FC236}">
                <a16:creationId xmlns:a16="http://schemas.microsoft.com/office/drawing/2014/main" id="{0809BD16-DEF0-4169-A8E9-9DE5E829FC28}"/>
              </a:ext>
            </a:extLst>
          </p:cNvPr>
          <p:cNvSpPr/>
          <p:nvPr/>
        </p:nvSpPr>
        <p:spPr>
          <a:xfrm>
            <a:off x="447021" y="2589695"/>
            <a:ext cx="580798" cy="734349"/>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rgbClr val="0F6FC6"/>
          </a:solidFill>
          <a:ln w="25400" cap="flat" cmpd="sng" algn="ctr">
            <a:noFill/>
            <a:prstDash val="solid"/>
          </a:ln>
          <a:effectLst/>
        </p:spPr>
        <p:txBody>
          <a:bodyPr lIns="90000" tIns="360000" rtlCol="0" anchor="t"/>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A1244727-4BF9-4C65-A85F-D406A5E1915B}"/>
              </a:ext>
            </a:extLst>
          </p:cNvPr>
          <p:cNvSpPr txBox="1"/>
          <p:nvPr/>
        </p:nvSpPr>
        <p:spPr>
          <a:xfrm>
            <a:off x="377148" y="2781508"/>
            <a:ext cx="699182" cy="261610"/>
          </a:xfrm>
          <a:prstGeom prst="rect">
            <a:avLst/>
          </a:prstGeom>
          <a:noFill/>
        </p:spPr>
        <p:txBody>
          <a:bodyPr wrap="square" rtlCol="0">
            <a:spAutoFit/>
          </a:bodyPr>
          <a:lstStyle/>
          <a:p>
            <a:pPr algn="ctr" defTabSz="1218987"/>
            <a:r>
              <a:rPr lang="en-IN" sz="1100" b="1" dirty="0">
                <a:solidFill>
                  <a:prstClr val="white"/>
                </a:solidFill>
                <a:latin typeface="Arial" panose="020B0604020202020204" pitchFamily="34" charset="0"/>
                <a:ea typeface="Open Sans" panose="020B0606030504020204" pitchFamily="34" charset="0"/>
                <a:cs typeface="Arial" panose="020B0604020202020204" pitchFamily="34" charset="0"/>
              </a:rPr>
              <a:t>1999</a:t>
            </a:r>
          </a:p>
        </p:txBody>
      </p:sp>
      <p:grpSp>
        <p:nvGrpSpPr>
          <p:cNvPr id="8" name="Group 7">
            <a:extLst>
              <a:ext uri="{FF2B5EF4-FFF2-40B4-BE49-F238E27FC236}">
                <a16:creationId xmlns:a16="http://schemas.microsoft.com/office/drawing/2014/main" id="{0FF2A473-5DB3-4CC4-A7C5-14672A2305AD}"/>
              </a:ext>
            </a:extLst>
          </p:cNvPr>
          <p:cNvGrpSpPr/>
          <p:nvPr/>
        </p:nvGrpSpPr>
        <p:grpSpPr>
          <a:xfrm>
            <a:off x="1139166" y="3043458"/>
            <a:ext cx="746941" cy="1274585"/>
            <a:chOff x="1273841" y="3017318"/>
            <a:chExt cx="746941" cy="1274585"/>
          </a:xfrm>
        </p:grpSpPr>
        <p:cxnSp>
          <p:nvCxnSpPr>
            <p:cNvPr id="115" name="Straight Arrow Connector 114">
              <a:extLst>
                <a:ext uri="{FF2B5EF4-FFF2-40B4-BE49-F238E27FC236}">
                  <a16:creationId xmlns:a16="http://schemas.microsoft.com/office/drawing/2014/main" id="{F550CCB5-C2E2-4355-8AC7-C0FA4AA81D4B}"/>
                </a:ext>
              </a:extLst>
            </p:cNvPr>
            <p:cNvCxnSpPr>
              <a:cxnSpLocks/>
              <a:stCxn id="125" idx="0"/>
            </p:cNvCxnSpPr>
            <p:nvPr/>
          </p:nvCxnSpPr>
          <p:spPr>
            <a:xfrm flipV="1">
              <a:off x="1660026" y="3017318"/>
              <a:ext cx="0" cy="364647"/>
            </a:xfrm>
            <a:prstGeom prst="straightConnector1">
              <a:avLst/>
            </a:prstGeom>
            <a:noFill/>
            <a:ln w="9525" cap="flat" cmpd="sng" algn="ctr">
              <a:solidFill>
                <a:sysClr val="window" lastClr="FFFFFF">
                  <a:lumMod val="75000"/>
                </a:sysClr>
              </a:solidFill>
              <a:prstDash val="solid"/>
              <a:tailEnd type="oval"/>
            </a:ln>
            <a:effectLst/>
          </p:spPr>
        </p:cxnSp>
        <p:sp>
          <p:nvSpPr>
            <p:cNvPr id="125" name="Oval 124">
              <a:extLst>
                <a:ext uri="{FF2B5EF4-FFF2-40B4-BE49-F238E27FC236}">
                  <a16:creationId xmlns:a16="http://schemas.microsoft.com/office/drawing/2014/main" id="{477E946D-FB18-45EA-BB11-F2D38C58740A}"/>
                </a:ext>
              </a:extLst>
            </p:cNvPr>
            <p:cNvSpPr/>
            <p:nvPr/>
          </p:nvSpPr>
          <p:spPr>
            <a:xfrm>
              <a:off x="1591785" y="3381965"/>
              <a:ext cx="136481" cy="148398"/>
            </a:xfrm>
            <a:prstGeom prst="ellipse">
              <a:avLst/>
            </a:prstGeom>
            <a:solidFill>
              <a:srgbClr val="009DD9"/>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9" name="Freeform: Shape 79">
              <a:extLst>
                <a:ext uri="{FF2B5EF4-FFF2-40B4-BE49-F238E27FC236}">
                  <a16:creationId xmlns:a16="http://schemas.microsoft.com/office/drawing/2014/main" id="{C03288CF-E4BC-4A4F-92A8-890714B6B87D}"/>
                </a:ext>
              </a:extLst>
            </p:cNvPr>
            <p:cNvSpPr/>
            <p:nvPr/>
          </p:nvSpPr>
          <p:spPr>
            <a:xfrm rot="10800000">
              <a:off x="1354769" y="3557554"/>
              <a:ext cx="580798" cy="734349"/>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rgbClr val="009DD9"/>
            </a:solidFill>
            <a:ln w="25400" cap="flat" cmpd="sng" algn="ctr">
              <a:noFill/>
              <a:prstDash val="solid"/>
            </a:ln>
            <a:effectLst/>
          </p:spPr>
          <p:txBody>
            <a:bodyPr lIns="90000" tIns="360000" rtlCol="0" anchor="t"/>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B14E45CA-05E3-4EF9-B5EE-7F5B05258836}"/>
                </a:ext>
              </a:extLst>
            </p:cNvPr>
            <p:cNvSpPr txBox="1"/>
            <p:nvPr/>
          </p:nvSpPr>
          <p:spPr>
            <a:xfrm>
              <a:off x="1273841" y="3860577"/>
              <a:ext cx="746941" cy="261610"/>
            </a:xfrm>
            <a:prstGeom prst="rect">
              <a:avLst/>
            </a:prstGeom>
            <a:noFill/>
          </p:spPr>
          <p:txBody>
            <a:bodyPr wrap="square" rtlCol="0">
              <a:spAutoFit/>
            </a:bodyPr>
            <a:lstStyle/>
            <a:p>
              <a:pPr algn="ctr" defTabSz="1218987"/>
              <a:r>
                <a:rPr lang="en-IN" sz="1100" b="1" dirty="0">
                  <a:solidFill>
                    <a:prstClr val="white"/>
                  </a:solidFill>
                  <a:latin typeface="Arial" panose="020B0604020202020204" pitchFamily="34" charset="0"/>
                  <a:ea typeface="Open Sans" panose="020B0606030504020204" pitchFamily="34" charset="0"/>
                  <a:cs typeface="Arial" panose="020B0604020202020204" pitchFamily="34" charset="0"/>
                </a:rPr>
                <a:t>2002</a:t>
              </a:r>
            </a:p>
          </p:txBody>
        </p:sp>
      </p:grpSp>
      <p:grpSp>
        <p:nvGrpSpPr>
          <p:cNvPr id="12" name="Group 11">
            <a:extLst>
              <a:ext uri="{FF2B5EF4-FFF2-40B4-BE49-F238E27FC236}">
                <a16:creationId xmlns:a16="http://schemas.microsoft.com/office/drawing/2014/main" id="{BD48F596-9A3B-4055-A4B0-932F290D3AC1}"/>
              </a:ext>
            </a:extLst>
          </p:cNvPr>
          <p:cNvGrpSpPr/>
          <p:nvPr/>
        </p:nvGrpSpPr>
        <p:grpSpPr>
          <a:xfrm>
            <a:off x="2017968" y="2599406"/>
            <a:ext cx="699183" cy="2633300"/>
            <a:chOff x="2017968" y="2599406"/>
            <a:chExt cx="699183" cy="2633300"/>
          </a:xfrm>
        </p:grpSpPr>
        <p:cxnSp>
          <p:nvCxnSpPr>
            <p:cNvPr id="114" name="Straight Arrow Connector 113">
              <a:extLst>
                <a:ext uri="{FF2B5EF4-FFF2-40B4-BE49-F238E27FC236}">
                  <a16:creationId xmlns:a16="http://schemas.microsoft.com/office/drawing/2014/main" id="{39AB3D31-58FB-4B06-86DC-183914836280}"/>
                </a:ext>
              </a:extLst>
            </p:cNvPr>
            <p:cNvCxnSpPr>
              <a:cxnSpLocks/>
              <a:stCxn id="126" idx="4"/>
              <a:endCxn id="122" idx="0"/>
            </p:cNvCxnSpPr>
            <p:nvPr/>
          </p:nvCxnSpPr>
          <p:spPr>
            <a:xfrm>
              <a:off x="2356987" y="3511035"/>
              <a:ext cx="20654" cy="1721671"/>
            </a:xfrm>
            <a:prstGeom prst="straightConnector1">
              <a:avLst/>
            </a:prstGeom>
            <a:noFill/>
            <a:ln w="9525" cap="flat" cmpd="sng" algn="ctr">
              <a:solidFill>
                <a:sysClr val="window" lastClr="FFFFFF">
                  <a:lumMod val="75000"/>
                </a:sysClr>
              </a:solidFill>
              <a:prstDash val="solid"/>
              <a:tailEnd type="oval"/>
            </a:ln>
            <a:effectLst/>
          </p:spPr>
        </p:cxnSp>
        <p:sp>
          <p:nvSpPr>
            <p:cNvPr id="126" name="Oval 125">
              <a:extLst>
                <a:ext uri="{FF2B5EF4-FFF2-40B4-BE49-F238E27FC236}">
                  <a16:creationId xmlns:a16="http://schemas.microsoft.com/office/drawing/2014/main" id="{211CCFC2-49CC-4239-BE94-47B7C64511FD}"/>
                </a:ext>
              </a:extLst>
            </p:cNvPr>
            <p:cNvSpPr/>
            <p:nvPr/>
          </p:nvSpPr>
          <p:spPr>
            <a:xfrm>
              <a:off x="2288746" y="3362637"/>
              <a:ext cx="136481" cy="148398"/>
            </a:xfrm>
            <a:prstGeom prst="ellipse">
              <a:avLst/>
            </a:prstGeom>
            <a:solidFill>
              <a:srgbClr val="10CF9B"/>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2" name="Freeform: Shape 82">
              <a:extLst>
                <a:ext uri="{FF2B5EF4-FFF2-40B4-BE49-F238E27FC236}">
                  <a16:creationId xmlns:a16="http://schemas.microsoft.com/office/drawing/2014/main" id="{39CFDE23-269D-47EC-ADC2-F75C5438ECA7}"/>
                </a:ext>
              </a:extLst>
            </p:cNvPr>
            <p:cNvSpPr/>
            <p:nvPr/>
          </p:nvSpPr>
          <p:spPr>
            <a:xfrm>
              <a:off x="2073318" y="2599406"/>
              <a:ext cx="580798" cy="734349"/>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rgbClr val="10CF9B"/>
            </a:solidFill>
            <a:ln w="25400" cap="flat" cmpd="sng" algn="ctr">
              <a:noFill/>
              <a:prstDash val="solid"/>
            </a:ln>
            <a:effectLst/>
          </p:spPr>
          <p:txBody>
            <a:bodyPr lIns="90000" tIns="360000" rtlCol="0" anchor="t"/>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53F16099-E505-4C06-8A6E-566D525A818B}"/>
                </a:ext>
              </a:extLst>
            </p:cNvPr>
            <p:cNvSpPr txBox="1"/>
            <p:nvPr/>
          </p:nvSpPr>
          <p:spPr>
            <a:xfrm>
              <a:off x="2017968" y="2788453"/>
              <a:ext cx="699183" cy="261610"/>
            </a:xfrm>
            <a:prstGeom prst="rect">
              <a:avLst/>
            </a:prstGeom>
            <a:noFill/>
          </p:spPr>
          <p:txBody>
            <a:bodyPr wrap="square" rtlCol="0">
              <a:spAutoFit/>
            </a:bodyPr>
            <a:lstStyle/>
            <a:p>
              <a:pPr algn="ctr" defTabSz="1218987"/>
              <a:r>
                <a:rPr lang="en-IN" sz="1100" b="1" dirty="0">
                  <a:solidFill>
                    <a:prstClr val="white"/>
                  </a:solidFill>
                  <a:latin typeface="Arial" panose="020B0604020202020204" pitchFamily="34" charset="0"/>
                  <a:ea typeface="Open Sans" panose="020B0606030504020204" pitchFamily="34" charset="0"/>
                  <a:cs typeface="Arial" panose="020B0604020202020204" pitchFamily="34" charset="0"/>
                </a:rPr>
                <a:t>2005</a:t>
              </a:r>
            </a:p>
          </p:txBody>
        </p:sp>
      </p:grpSp>
      <p:grpSp>
        <p:nvGrpSpPr>
          <p:cNvPr id="4" name="Group 3">
            <a:extLst>
              <a:ext uri="{FF2B5EF4-FFF2-40B4-BE49-F238E27FC236}">
                <a16:creationId xmlns:a16="http://schemas.microsoft.com/office/drawing/2014/main" id="{3050BE97-F8DB-436B-87F3-28A7E0FF43AA}"/>
              </a:ext>
            </a:extLst>
          </p:cNvPr>
          <p:cNvGrpSpPr/>
          <p:nvPr/>
        </p:nvGrpSpPr>
        <p:grpSpPr>
          <a:xfrm>
            <a:off x="2735166" y="2387509"/>
            <a:ext cx="699182" cy="1881846"/>
            <a:chOff x="2735166" y="2387509"/>
            <a:chExt cx="699182" cy="1881846"/>
          </a:xfrm>
        </p:grpSpPr>
        <p:cxnSp>
          <p:nvCxnSpPr>
            <p:cNvPr id="113" name="Straight Arrow Connector 112">
              <a:extLst>
                <a:ext uri="{FF2B5EF4-FFF2-40B4-BE49-F238E27FC236}">
                  <a16:creationId xmlns:a16="http://schemas.microsoft.com/office/drawing/2014/main" id="{AB7E585E-1BE5-4930-8256-1B1DA56FAA06}"/>
                </a:ext>
              </a:extLst>
            </p:cNvPr>
            <p:cNvCxnSpPr>
              <a:cxnSpLocks/>
              <a:stCxn id="127" idx="0"/>
            </p:cNvCxnSpPr>
            <p:nvPr/>
          </p:nvCxnSpPr>
          <p:spPr>
            <a:xfrm flipV="1">
              <a:off x="3079872" y="2387509"/>
              <a:ext cx="0" cy="976523"/>
            </a:xfrm>
            <a:prstGeom prst="straightConnector1">
              <a:avLst/>
            </a:prstGeom>
            <a:noFill/>
            <a:ln w="9525" cap="flat" cmpd="sng" algn="ctr">
              <a:solidFill>
                <a:sysClr val="window" lastClr="FFFFFF">
                  <a:lumMod val="75000"/>
                </a:sysClr>
              </a:solidFill>
              <a:prstDash val="solid"/>
              <a:tailEnd type="oval"/>
            </a:ln>
            <a:effectLst/>
          </p:spPr>
        </p:cxnSp>
        <p:sp>
          <p:nvSpPr>
            <p:cNvPr id="127" name="Oval 126">
              <a:extLst>
                <a:ext uri="{FF2B5EF4-FFF2-40B4-BE49-F238E27FC236}">
                  <a16:creationId xmlns:a16="http://schemas.microsoft.com/office/drawing/2014/main" id="{6E3ED06D-417F-408E-8D81-D8B89E97BEFF}"/>
                </a:ext>
              </a:extLst>
            </p:cNvPr>
            <p:cNvSpPr/>
            <p:nvPr/>
          </p:nvSpPr>
          <p:spPr>
            <a:xfrm>
              <a:off x="3011631" y="3364032"/>
              <a:ext cx="136481" cy="148398"/>
            </a:xfrm>
            <a:prstGeom prst="ellipse">
              <a:avLst/>
            </a:prstGeom>
            <a:solidFill>
              <a:srgbClr val="A5C249"/>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4" name="Freeform: Shape 84">
              <a:extLst>
                <a:ext uri="{FF2B5EF4-FFF2-40B4-BE49-F238E27FC236}">
                  <a16:creationId xmlns:a16="http://schemas.microsoft.com/office/drawing/2014/main" id="{3B1FE799-C0CC-4F2C-92C2-B340E55C6EDC}"/>
                </a:ext>
              </a:extLst>
            </p:cNvPr>
            <p:cNvSpPr/>
            <p:nvPr/>
          </p:nvSpPr>
          <p:spPr>
            <a:xfrm rot="10800000">
              <a:off x="2796268" y="3535006"/>
              <a:ext cx="580798" cy="734349"/>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rgbClr val="A5C249"/>
            </a:solidFill>
            <a:ln w="25400" cap="flat" cmpd="sng" algn="ctr">
              <a:noFill/>
              <a:prstDash val="solid"/>
            </a:ln>
            <a:effectLst/>
          </p:spPr>
          <p:txBody>
            <a:bodyPr lIns="90000" tIns="360000" rtlCol="0" anchor="t"/>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B39EC325-3794-412F-80B2-DEB675315805}"/>
                </a:ext>
              </a:extLst>
            </p:cNvPr>
            <p:cNvSpPr txBox="1"/>
            <p:nvPr/>
          </p:nvSpPr>
          <p:spPr>
            <a:xfrm>
              <a:off x="2735166" y="3863977"/>
              <a:ext cx="699182" cy="261610"/>
            </a:xfrm>
            <a:prstGeom prst="rect">
              <a:avLst/>
            </a:prstGeom>
            <a:noFill/>
          </p:spPr>
          <p:txBody>
            <a:bodyPr wrap="square" rtlCol="0">
              <a:spAutoFit/>
            </a:bodyPr>
            <a:lstStyle/>
            <a:p>
              <a:pPr algn="ctr" defTabSz="1218987"/>
              <a:r>
                <a:rPr lang="en-IN" sz="1100" b="1" dirty="0">
                  <a:solidFill>
                    <a:prstClr val="white"/>
                  </a:solidFill>
                  <a:latin typeface="Arial" panose="020B0604020202020204" pitchFamily="34" charset="0"/>
                  <a:ea typeface="Open Sans" panose="020B0606030504020204" pitchFamily="34" charset="0"/>
                  <a:cs typeface="Arial" panose="020B0604020202020204" pitchFamily="34" charset="0"/>
                </a:rPr>
                <a:t>2008</a:t>
              </a:r>
            </a:p>
          </p:txBody>
        </p:sp>
      </p:grpSp>
      <p:sp>
        <p:nvSpPr>
          <p:cNvPr id="138" name="TextBox 137">
            <a:extLst>
              <a:ext uri="{FF2B5EF4-FFF2-40B4-BE49-F238E27FC236}">
                <a16:creationId xmlns:a16="http://schemas.microsoft.com/office/drawing/2014/main" id="{C8492D42-6037-4684-83A5-67960A242542}"/>
              </a:ext>
            </a:extLst>
          </p:cNvPr>
          <p:cNvSpPr txBox="1"/>
          <p:nvPr/>
        </p:nvSpPr>
        <p:spPr>
          <a:xfrm>
            <a:off x="962649" y="1907015"/>
            <a:ext cx="1137561" cy="1015663"/>
          </a:xfrm>
          <a:prstGeom prst="rect">
            <a:avLst/>
          </a:prstGeom>
          <a:noFill/>
        </p:spPr>
        <p:txBody>
          <a:bodyPr wrap="square" rtlCol="0">
            <a:spAutoFit/>
          </a:bodyPr>
          <a:lstStyle/>
          <a:p>
            <a:pPr lvl="0" algn="ctr" defTabSz="1218987"/>
            <a:r>
              <a:rPr lang="en-US" sz="1000" b="1" kern="0" dirty="0">
                <a:solidFill>
                  <a:srgbClr val="275C9D"/>
                </a:solidFill>
                <a:latin typeface="Arial" panose="020B0604020202020204" pitchFamily="34" charset="0"/>
                <a:ea typeface="Open Sans" panose="020B0606030504020204" pitchFamily="34" charset="0"/>
                <a:cs typeface="Arial" panose="020B0604020202020204" pitchFamily="34" charset="0"/>
              </a:rPr>
              <a:t>Dynamically entering in the software industry with  «Extra Software» </a:t>
            </a:r>
            <a:endParaRPr kumimoji="0" lang="en-US" sz="1000" b="1" i="0" u="none" strike="noStrike" kern="0" cap="none" spc="0" normalizeH="0" baseline="0" noProof="0" dirty="0">
              <a:ln>
                <a:noFill/>
              </a:ln>
              <a:solidFill>
                <a:srgbClr val="275C9D"/>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94210C37-56AB-4565-8B5B-1931147C3601}"/>
              </a:ext>
            </a:extLst>
          </p:cNvPr>
          <p:cNvSpPr txBox="1"/>
          <p:nvPr/>
        </p:nvSpPr>
        <p:spPr>
          <a:xfrm>
            <a:off x="218232" y="4504102"/>
            <a:ext cx="1112367" cy="861774"/>
          </a:xfrm>
          <a:prstGeom prst="rect">
            <a:avLst/>
          </a:prstGeom>
          <a:noFill/>
        </p:spPr>
        <p:txBody>
          <a:bodyPr wrap="square" rtlCol="0">
            <a:spAutoFit/>
          </a:bodyPr>
          <a:lstStyle/>
          <a:p>
            <a:pPr lvl="0" algn="ctr" defTabSz="1218987"/>
            <a:r>
              <a:rPr lang="en-US" sz="1000" b="1" kern="0" dirty="0">
                <a:solidFill>
                  <a:srgbClr val="275C9D"/>
                </a:solidFill>
                <a:latin typeface="Arial" panose="020B0604020202020204" pitchFamily="34" charset="0"/>
                <a:ea typeface="Open Sans" panose="020B0606030504020204" pitchFamily="34" charset="0"/>
                <a:cs typeface="Arial" panose="020B0604020202020204" pitchFamily="34" charset="0"/>
              </a:rPr>
              <a:t>Establishment of the company «Epsilon Net S.A.»</a:t>
            </a:r>
            <a:endParaRPr kumimoji="0" lang="en-US" sz="1000" b="1" i="0" u="none" strike="noStrike" kern="0" cap="none" spc="0" normalizeH="0" baseline="0" noProof="0" dirty="0">
              <a:ln>
                <a:noFill/>
              </a:ln>
              <a:solidFill>
                <a:srgbClr val="275C9D"/>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2E23A7B9-A953-4F3C-B6C1-767B774A5358}"/>
              </a:ext>
            </a:extLst>
          </p:cNvPr>
          <p:cNvSpPr txBox="1"/>
          <p:nvPr/>
        </p:nvSpPr>
        <p:spPr>
          <a:xfrm>
            <a:off x="4056007" y="1489266"/>
            <a:ext cx="1504668" cy="707886"/>
          </a:xfrm>
          <a:prstGeom prst="rect">
            <a:avLst/>
          </a:prstGeom>
          <a:noFill/>
        </p:spPr>
        <p:txBody>
          <a:bodyPr wrap="square" rtlCol="0">
            <a:spAutoFit/>
          </a:bodyPr>
          <a:lstStyle/>
          <a:p>
            <a:pPr lvl="0" algn="ctr" defTabSz="1218987"/>
            <a:r>
              <a:rPr lang="en-US" sz="1000" b="1" kern="0" dirty="0">
                <a:solidFill>
                  <a:srgbClr val="275C9D"/>
                </a:solidFill>
                <a:latin typeface="Arial" panose="020B0604020202020204" pitchFamily="34" charset="0"/>
                <a:ea typeface="Open Sans" panose="020B0606030504020204" pitchFamily="34" charset="0"/>
                <a:cs typeface="Arial" panose="020B0604020202020204" pitchFamily="34" charset="0"/>
              </a:rPr>
              <a:t>Development of PYLON, revolutionary technological platform</a:t>
            </a:r>
          </a:p>
        </p:txBody>
      </p:sp>
      <p:grpSp>
        <p:nvGrpSpPr>
          <p:cNvPr id="14" name="Group 13">
            <a:extLst>
              <a:ext uri="{FF2B5EF4-FFF2-40B4-BE49-F238E27FC236}">
                <a16:creationId xmlns:a16="http://schemas.microsoft.com/office/drawing/2014/main" id="{3B394960-AB07-4BA0-931F-AEED22568526}"/>
              </a:ext>
            </a:extLst>
          </p:cNvPr>
          <p:cNvGrpSpPr/>
          <p:nvPr/>
        </p:nvGrpSpPr>
        <p:grpSpPr>
          <a:xfrm>
            <a:off x="3624382" y="2591773"/>
            <a:ext cx="699182" cy="1988364"/>
            <a:chOff x="3624382" y="2591773"/>
            <a:chExt cx="699182" cy="1988364"/>
          </a:xfrm>
        </p:grpSpPr>
        <p:cxnSp>
          <p:nvCxnSpPr>
            <p:cNvPr id="148" name="Straight Arrow Connector 147">
              <a:extLst>
                <a:ext uri="{FF2B5EF4-FFF2-40B4-BE49-F238E27FC236}">
                  <a16:creationId xmlns:a16="http://schemas.microsoft.com/office/drawing/2014/main" id="{7F176695-B5FE-4299-9918-24D97BC5BB0C}"/>
                </a:ext>
              </a:extLst>
            </p:cNvPr>
            <p:cNvCxnSpPr>
              <a:cxnSpLocks/>
              <a:stCxn id="151" idx="4"/>
            </p:cNvCxnSpPr>
            <p:nvPr/>
          </p:nvCxnSpPr>
          <p:spPr>
            <a:xfrm>
              <a:off x="3946493" y="3512430"/>
              <a:ext cx="1037" cy="1067707"/>
            </a:xfrm>
            <a:prstGeom prst="straightConnector1">
              <a:avLst/>
            </a:prstGeom>
            <a:noFill/>
            <a:ln w="9525" cap="flat" cmpd="sng" algn="ctr">
              <a:solidFill>
                <a:sysClr val="window" lastClr="FFFFFF">
                  <a:lumMod val="75000"/>
                </a:sysClr>
              </a:solidFill>
              <a:prstDash val="solid"/>
              <a:tailEnd type="oval"/>
            </a:ln>
            <a:effectLst/>
          </p:spPr>
        </p:cxnSp>
        <p:sp>
          <p:nvSpPr>
            <p:cNvPr id="151" name="Oval 150">
              <a:extLst>
                <a:ext uri="{FF2B5EF4-FFF2-40B4-BE49-F238E27FC236}">
                  <a16:creationId xmlns:a16="http://schemas.microsoft.com/office/drawing/2014/main" id="{A4B4C3CE-62E5-46D0-9EBB-9F8C0E211253}"/>
                </a:ext>
              </a:extLst>
            </p:cNvPr>
            <p:cNvSpPr/>
            <p:nvPr/>
          </p:nvSpPr>
          <p:spPr>
            <a:xfrm>
              <a:off x="3878252" y="3364032"/>
              <a:ext cx="136481" cy="148398"/>
            </a:xfrm>
            <a:prstGeom prst="ellipse">
              <a:avLst/>
            </a:prstGeom>
            <a:solidFill>
              <a:srgbClr val="193B65"/>
            </a:solidFill>
            <a:ln w="25400" cap="flat" cmpd="sng" algn="ctr">
              <a:noFill/>
              <a:prstDash val="solid"/>
            </a:ln>
            <a:effectLst/>
          </p:spPr>
          <p:txBody>
            <a:bodyPr rtlCol="0" anchor="ctr"/>
            <a:lstStyle/>
            <a:p>
              <a:pPr algn="ctr" defTabSz="1218987"/>
              <a:endParaRPr lang="en-IN" sz="1400" kern="0">
                <a:solidFill>
                  <a:prstClr val="white"/>
                </a:solidFill>
                <a:latin typeface="Arial" panose="020B0604020202020204" pitchFamily="34" charset="0"/>
                <a:cs typeface="Arial" panose="020B0604020202020204" pitchFamily="34" charset="0"/>
              </a:endParaRPr>
            </a:p>
          </p:txBody>
        </p:sp>
        <p:sp>
          <p:nvSpPr>
            <p:cNvPr id="155" name="Freeform: Shape 77">
              <a:extLst>
                <a:ext uri="{FF2B5EF4-FFF2-40B4-BE49-F238E27FC236}">
                  <a16:creationId xmlns:a16="http://schemas.microsoft.com/office/drawing/2014/main" id="{0809BD16-DEF0-4169-A8E9-9DE5E829FC28}"/>
                </a:ext>
              </a:extLst>
            </p:cNvPr>
            <p:cNvSpPr/>
            <p:nvPr/>
          </p:nvSpPr>
          <p:spPr>
            <a:xfrm>
              <a:off x="3673700" y="2591773"/>
              <a:ext cx="580798" cy="734349"/>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rgbClr val="193B65"/>
            </a:solidFill>
            <a:ln w="25400" cap="flat" cmpd="sng" algn="ctr">
              <a:noFill/>
              <a:prstDash val="solid"/>
            </a:ln>
            <a:effectLst/>
          </p:spPr>
          <p:txBody>
            <a:bodyPr lIns="90000" tIns="360000" rtlCol="0" anchor="t"/>
            <a:lstStyle/>
            <a:p>
              <a:pPr algn="ctr" defTabSz="1218987"/>
              <a:endParaRPr lang="en-IN" sz="1200" kern="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A1244727-4BF9-4C65-A85F-D406A5E1915B}"/>
                </a:ext>
              </a:extLst>
            </p:cNvPr>
            <p:cNvSpPr txBox="1"/>
            <p:nvPr/>
          </p:nvSpPr>
          <p:spPr>
            <a:xfrm>
              <a:off x="3624382" y="2781848"/>
              <a:ext cx="699182" cy="261610"/>
            </a:xfrm>
            <a:prstGeom prst="rect">
              <a:avLst/>
            </a:prstGeom>
            <a:noFill/>
          </p:spPr>
          <p:txBody>
            <a:bodyPr wrap="square" rtlCol="0">
              <a:spAutoFit/>
            </a:bodyPr>
            <a:lstStyle/>
            <a:p>
              <a:pPr algn="ctr" defTabSz="1218987"/>
              <a:r>
                <a:rPr lang="en-IN" sz="1100" b="1" dirty="0">
                  <a:solidFill>
                    <a:prstClr val="white"/>
                  </a:solidFill>
                  <a:latin typeface="Arial" panose="020B0604020202020204" pitchFamily="34" charset="0"/>
                  <a:ea typeface="Open Sans" panose="020B0606030504020204" pitchFamily="34" charset="0"/>
                  <a:cs typeface="Arial" panose="020B0604020202020204" pitchFamily="34" charset="0"/>
                </a:rPr>
                <a:t>2009</a:t>
              </a:r>
            </a:p>
          </p:txBody>
        </p:sp>
      </p:grpSp>
      <p:sp>
        <p:nvSpPr>
          <p:cNvPr id="164" name="TextBox 163">
            <a:extLst>
              <a:ext uri="{FF2B5EF4-FFF2-40B4-BE49-F238E27FC236}">
                <a16:creationId xmlns:a16="http://schemas.microsoft.com/office/drawing/2014/main" id="{94210C37-56AB-4565-8B5B-1931147C3601}"/>
              </a:ext>
            </a:extLst>
          </p:cNvPr>
          <p:cNvSpPr txBox="1"/>
          <p:nvPr/>
        </p:nvSpPr>
        <p:spPr>
          <a:xfrm>
            <a:off x="3282265" y="4758270"/>
            <a:ext cx="1460736" cy="861774"/>
          </a:xfrm>
          <a:prstGeom prst="rect">
            <a:avLst/>
          </a:prstGeom>
          <a:noFill/>
        </p:spPr>
        <p:txBody>
          <a:bodyPr wrap="square" rtlCol="0">
            <a:spAutoFit/>
          </a:bodyPr>
          <a:lstStyle/>
          <a:p>
            <a:pPr lvl="0" algn="ctr" defTabSz="1218987"/>
            <a:r>
              <a:rPr lang="en-US" sz="1000" b="1" kern="0" dirty="0">
                <a:solidFill>
                  <a:schemeClr val="bg1"/>
                </a:solidFill>
                <a:latin typeface="Arial" panose="020B0604020202020204" pitchFamily="34" charset="0"/>
                <a:ea typeface="Open Sans" panose="020B0606030504020204" pitchFamily="34" charset="0"/>
                <a:cs typeface="Arial" panose="020B0604020202020204" pitchFamily="34" charset="0"/>
              </a:rPr>
              <a:t>Development of Business HRM, for Payroll and Human Resources</a:t>
            </a:r>
            <a:endParaRPr lang="el-GR" sz="1000" b="1" kern="0"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lvl="0" algn="ctr" defTabSz="1218987"/>
            <a:endParaRPr kumimoji="0" lang="el-GR" sz="1000" b="1" i="0" u="none" strike="noStrike" kern="0" cap="none" spc="0" normalizeH="0" baseline="0" noProof="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 name="TextBox 1"/>
          <p:cNvSpPr txBox="1"/>
          <p:nvPr/>
        </p:nvSpPr>
        <p:spPr>
          <a:xfrm>
            <a:off x="1347971" y="5889972"/>
            <a:ext cx="1788054" cy="369332"/>
          </a:xfrm>
          <a:prstGeom prst="rect">
            <a:avLst/>
          </a:prstGeom>
          <a:noFill/>
        </p:spPr>
        <p:txBody>
          <a:bodyPr wrap="none" rtlCol="0">
            <a:spAutoFit/>
          </a:bodyPr>
          <a:lstStyle/>
          <a:p>
            <a:pPr algn="ctr"/>
            <a:r>
              <a:rPr lang="en-US" b="1" dirty="0">
                <a:solidFill>
                  <a:schemeClr val="bg1"/>
                </a:solidFill>
              </a:rPr>
              <a:t>Revenue Growth</a:t>
            </a:r>
            <a:endParaRPr lang="el-GR" b="1" dirty="0">
              <a:solidFill>
                <a:schemeClr val="bg1"/>
              </a:solidFill>
            </a:endParaRPr>
          </a:p>
        </p:txBody>
      </p:sp>
      <p:grpSp>
        <p:nvGrpSpPr>
          <p:cNvPr id="16" name="Group 15">
            <a:extLst>
              <a:ext uri="{FF2B5EF4-FFF2-40B4-BE49-F238E27FC236}">
                <a16:creationId xmlns:a16="http://schemas.microsoft.com/office/drawing/2014/main" id="{67D20577-6DE7-4F11-8D24-FD5C777D3275}"/>
              </a:ext>
            </a:extLst>
          </p:cNvPr>
          <p:cNvGrpSpPr/>
          <p:nvPr/>
        </p:nvGrpSpPr>
        <p:grpSpPr>
          <a:xfrm>
            <a:off x="4484333" y="2337184"/>
            <a:ext cx="699183" cy="2020917"/>
            <a:chOff x="4711324" y="2277283"/>
            <a:chExt cx="699183" cy="2020917"/>
          </a:xfrm>
        </p:grpSpPr>
        <p:cxnSp>
          <p:nvCxnSpPr>
            <p:cNvPr id="146" name="Straight Arrow Connector 145">
              <a:extLst>
                <a:ext uri="{FF2B5EF4-FFF2-40B4-BE49-F238E27FC236}">
                  <a16:creationId xmlns:a16="http://schemas.microsoft.com/office/drawing/2014/main" id="{39AB3D31-58FB-4B06-86DC-183914836280}"/>
                </a:ext>
              </a:extLst>
            </p:cNvPr>
            <p:cNvCxnSpPr>
              <a:cxnSpLocks/>
              <a:stCxn id="52" idx="0"/>
            </p:cNvCxnSpPr>
            <p:nvPr/>
          </p:nvCxnSpPr>
          <p:spPr>
            <a:xfrm flipH="1" flipV="1">
              <a:off x="5054111" y="2277283"/>
              <a:ext cx="13520" cy="1031904"/>
            </a:xfrm>
            <a:prstGeom prst="straightConnector1">
              <a:avLst/>
            </a:prstGeom>
            <a:noFill/>
            <a:ln w="9525" cap="flat" cmpd="sng" algn="ctr">
              <a:solidFill>
                <a:sysClr val="window" lastClr="FFFFFF">
                  <a:lumMod val="75000"/>
                </a:sysClr>
              </a:solidFill>
              <a:prstDash val="solid"/>
              <a:tailEnd type="oval"/>
            </a:ln>
            <a:effectLst/>
          </p:spPr>
        </p:cxnSp>
        <p:sp>
          <p:nvSpPr>
            <p:cNvPr id="159" name="Freeform: Shape 82">
              <a:extLst>
                <a:ext uri="{FF2B5EF4-FFF2-40B4-BE49-F238E27FC236}">
                  <a16:creationId xmlns:a16="http://schemas.microsoft.com/office/drawing/2014/main" id="{39CFDE23-269D-47EC-ADC2-F75C5438ECA7}"/>
                </a:ext>
              </a:extLst>
            </p:cNvPr>
            <p:cNvSpPr/>
            <p:nvPr/>
          </p:nvSpPr>
          <p:spPr>
            <a:xfrm rot="10800000">
              <a:off x="4776999" y="3563851"/>
              <a:ext cx="580798" cy="734349"/>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rgbClr val="009DD9"/>
            </a:solidFill>
            <a:ln w="25400" cap="flat" cmpd="sng" algn="ctr">
              <a:noFill/>
              <a:prstDash val="solid"/>
            </a:ln>
            <a:effectLst/>
          </p:spPr>
          <p:txBody>
            <a:bodyPr lIns="90000" tIns="360000" rtlCol="0" anchor="t"/>
            <a:lstStyle/>
            <a:p>
              <a:pPr algn="ctr" defTabSz="1218987"/>
              <a:endParaRPr lang="en-IN" sz="900" kern="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53F16099-E505-4C06-8A6E-566D525A818B}"/>
                </a:ext>
              </a:extLst>
            </p:cNvPr>
            <p:cNvSpPr txBox="1"/>
            <p:nvPr/>
          </p:nvSpPr>
          <p:spPr>
            <a:xfrm>
              <a:off x="4711324" y="3818065"/>
              <a:ext cx="699183" cy="261610"/>
            </a:xfrm>
            <a:prstGeom prst="rect">
              <a:avLst/>
            </a:prstGeom>
            <a:noFill/>
          </p:spPr>
          <p:txBody>
            <a:bodyPr wrap="square" rtlCol="0">
              <a:spAutoFit/>
            </a:bodyPr>
            <a:lstStyle/>
            <a:p>
              <a:pPr algn="ctr" defTabSz="1218987"/>
              <a:r>
                <a:rPr lang="en-IN" sz="1100" b="1" dirty="0">
                  <a:solidFill>
                    <a:prstClr val="white"/>
                  </a:solidFill>
                  <a:latin typeface="Arial" panose="020B0604020202020204" pitchFamily="34" charset="0"/>
                  <a:ea typeface="Open Sans" panose="020B0606030504020204" pitchFamily="34" charset="0"/>
                  <a:cs typeface="Arial" panose="020B0604020202020204" pitchFamily="34" charset="0"/>
                </a:rPr>
                <a:t>2013</a:t>
              </a:r>
            </a:p>
          </p:txBody>
        </p:sp>
        <p:sp>
          <p:nvSpPr>
            <p:cNvPr id="52" name="Oval 51">
              <a:extLst>
                <a:ext uri="{FF2B5EF4-FFF2-40B4-BE49-F238E27FC236}">
                  <a16:creationId xmlns:a16="http://schemas.microsoft.com/office/drawing/2014/main" id="{211CCFC2-49CC-4239-BE94-47B7C64511FD}"/>
                </a:ext>
              </a:extLst>
            </p:cNvPr>
            <p:cNvSpPr/>
            <p:nvPr/>
          </p:nvSpPr>
          <p:spPr>
            <a:xfrm flipH="1">
              <a:off x="5010481" y="3309187"/>
              <a:ext cx="114300" cy="129825"/>
            </a:xfrm>
            <a:prstGeom prst="ellipse">
              <a:avLst/>
            </a:prstGeom>
            <a:solidFill>
              <a:srgbClr val="009DD9"/>
            </a:solidFill>
            <a:ln w="25400" cap="flat" cmpd="sng" algn="ctr">
              <a:noFill/>
              <a:prstDash val="solid"/>
            </a:ln>
            <a:effectLst/>
          </p:spPr>
          <p:txBody>
            <a:bodyPr rtlCol="0" anchor="ctr"/>
            <a:lstStyle/>
            <a:p>
              <a:pPr algn="ctr" defTabSz="1218987"/>
              <a:endParaRPr lang="en-IN" sz="1000" kern="0">
                <a:solidFill>
                  <a:prstClr val="white"/>
                </a:solidFill>
                <a:latin typeface="Arial" panose="020B0604020202020204" pitchFamily="34" charset="0"/>
                <a:cs typeface="Arial" panose="020B0604020202020204" pitchFamily="34" charset="0"/>
              </a:endParaRPr>
            </a:p>
          </p:txBody>
        </p:sp>
      </p:grpSp>
      <p:sp>
        <p:nvSpPr>
          <p:cNvPr id="3" name="BJPseudoFooter">
            <a:extLst>
              <a:ext uri="{FF2B5EF4-FFF2-40B4-BE49-F238E27FC236}">
                <a16:creationId xmlns:a16="http://schemas.microsoft.com/office/drawing/2014/main" id="{B9AE70F1-90E5-4DB2-9BB9-374AF93D6580}"/>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58" name="Oval 57">
            <a:extLst>
              <a:ext uri="{FF2B5EF4-FFF2-40B4-BE49-F238E27FC236}">
                <a16:creationId xmlns:a16="http://schemas.microsoft.com/office/drawing/2014/main" id="{6A91D5F9-A605-41CB-A224-CBAC7EA573FF}"/>
              </a:ext>
            </a:extLst>
          </p:cNvPr>
          <p:cNvSpPr/>
          <p:nvPr/>
        </p:nvSpPr>
        <p:spPr>
          <a:xfrm>
            <a:off x="5878084" y="3357000"/>
            <a:ext cx="144000" cy="144000"/>
          </a:xfrm>
          <a:prstGeom prst="ellipse">
            <a:avLst/>
          </a:prstGeom>
          <a:solidFill>
            <a:srgbClr val="0F6FC6"/>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F3CA2AA6-1957-475F-B8C1-06733D242D31}"/>
              </a:ext>
            </a:extLst>
          </p:cNvPr>
          <p:cNvSpPr txBox="1"/>
          <p:nvPr/>
        </p:nvSpPr>
        <p:spPr>
          <a:xfrm>
            <a:off x="5601212" y="2780970"/>
            <a:ext cx="654637" cy="261610"/>
          </a:xfrm>
          <a:prstGeom prst="rect">
            <a:avLst/>
          </a:prstGeom>
          <a:noFill/>
        </p:spPr>
        <p:txBody>
          <a:bodyPr wrap="square" rtlCol="0">
            <a:spAutoFit/>
          </a:bodyPr>
          <a:lstStyle/>
          <a:p>
            <a:pPr algn="ctr" defTabSz="1218987"/>
            <a:r>
              <a:rPr lang="en-IN" sz="1100" b="1" dirty="0">
                <a:solidFill>
                  <a:prstClr val="white"/>
                </a:solidFill>
                <a:latin typeface="Arial" panose="020B0604020202020204" pitchFamily="34" charset="0"/>
                <a:ea typeface="Open Sans" panose="020B0606030504020204" pitchFamily="34" charset="0"/>
                <a:cs typeface="Arial" panose="020B0604020202020204" pitchFamily="34" charset="0"/>
              </a:rPr>
              <a:t>2016</a:t>
            </a:r>
          </a:p>
        </p:txBody>
      </p:sp>
      <p:sp>
        <p:nvSpPr>
          <p:cNvPr id="62" name="TextBox 61">
            <a:extLst>
              <a:ext uri="{FF2B5EF4-FFF2-40B4-BE49-F238E27FC236}">
                <a16:creationId xmlns:a16="http://schemas.microsoft.com/office/drawing/2014/main" id="{393AD6D9-5403-4290-B351-123430C876B5}"/>
              </a:ext>
            </a:extLst>
          </p:cNvPr>
          <p:cNvSpPr txBox="1"/>
          <p:nvPr/>
        </p:nvSpPr>
        <p:spPr>
          <a:xfrm>
            <a:off x="5337043" y="4665516"/>
            <a:ext cx="1155907" cy="553998"/>
          </a:xfrm>
          <a:prstGeom prst="rect">
            <a:avLst/>
          </a:prstGeom>
          <a:noFill/>
        </p:spPr>
        <p:txBody>
          <a:bodyPr wrap="square" rtlCol="0">
            <a:spAutoFit/>
          </a:bodyPr>
          <a:lstStyle/>
          <a:p>
            <a:pPr lvl="0" algn="ctr" defTabSz="1218987"/>
            <a:r>
              <a:rPr lang="en-US" sz="1000" b="1" kern="0" dirty="0">
                <a:solidFill>
                  <a:schemeClr val="bg1"/>
                </a:solidFill>
                <a:latin typeface="Arial" panose="020B0604020202020204" pitchFamily="34" charset="0"/>
                <a:ea typeface="Open Sans" panose="020B0606030504020204" pitchFamily="34" charset="0"/>
                <a:cs typeface="Arial" panose="020B0604020202020204" pitchFamily="34" charset="0"/>
              </a:rPr>
              <a:t>Founding of «EPSILON HR S.A.»</a:t>
            </a:r>
            <a:endParaRPr kumimoji="0" lang="en-US" sz="1000" b="1" i="0" u="none" strike="noStrike" kern="0" cap="none" spc="0" normalizeH="0" baseline="0" noProof="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EEA324FC-BC95-4671-9632-5B44E78BAA26}"/>
              </a:ext>
            </a:extLst>
          </p:cNvPr>
          <p:cNvSpPr txBox="1"/>
          <p:nvPr/>
        </p:nvSpPr>
        <p:spPr>
          <a:xfrm>
            <a:off x="6901708" y="3740349"/>
            <a:ext cx="1736693" cy="969496"/>
          </a:xfrm>
          <a:prstGeom prst="rect">
            <a:avLst/>
          </a:prstGeom>
          <a:noFill/>
        </p:spPr>
        <p:txBody>
          <a:bodyPr wrap="square" rtlCol="0">
            <a:spAutoFit/>
          </a:bodyPr>
          <a:lstStyle/>
          <a:p>
            <a:pPr lvl="0" algn="ctr" defTabSz="1218987"/>
            <a:endParaRPr kumimoji="0" lang="en-US" sz="1050" b="1" i="0" u="none" strike="noStrike" kern="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a:p>
            <a:pPr lvl="0" algn="ctr" defTabSz="1218987"/>
            <a:r>
              <a:rPr kumimoji="0" lang="en-US" sz="1050" b="1" i="0" u="none" strike="noStrike" kern="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Listing in the Main Market of ATHEX </a:t>
            </a:r>
          </a:p>
          <a:p>
            <a:pPr lvl="0" algn="ctr" defTabSz="1218987"/>
            <a:r>
              <a:rPr lang="en-US" sz="1050" b="1" kern="0" dirty="0">
                <a:solidFill>
                  <a:schemeClr val="bg1"/>
                </a:solidFill>
                <a:latin typeface="Arial" panose="020B0604020202020204" pitchFamily="34" charset="0"/>
                <a:ea typeface="Open Sans" panose="020B0606030504020204" pitchFamily="34" charset="0"/>
                <a:cs typeface="Arial" panose="020B0604020202020204" pitchFamily="34" charset="0"/>
              </a:rPr>
              <a:t>(15.07.2020)</a:t>
            </a:r>
            <a:r>
              <a:rPr kumimoji="0" lang="en-US" sz="1050" b="1" i="0" u="none" strike="noStrike" kern="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 </a:t>
            </a:r>
            <a:endParaRPr lang="en-US" sz="1050" b="1" kern="0"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lvl="0" algn="ctr" defTabSz="1218987"/>
            <a:endParaRPr lang="en-US" sz="800" b="1" kern="0" dirty="0">
              <a:solidFill>
                <a:schemeClr val="tx2"/>
              </a:solidFill>
              <a:latin typeface="Arial" panose="020B0604020202020204" pitchFamily="34" charset="0"/>
              <a:ea typeface="Open Sans" panose="020B0606030504020204" pitchFamily="34" charset="0"/>
              <a:cs typeface="Arial" panose="020B0604020202020204" pitchFamily="34" charset="0"/>
            </a:endParaRPr>
          </a:p>
          <a:p>
            <a:pPr lvl="0" algn="ctr" defTabSz="1218987"/>
            <a:endParaRPr kumimoji="0" lang="en-US" sz="400" b="1" i="0" u="none" strike="noStrike" kern="0" cap="none" spc="0" normalizeH="0" baseline="0" noProof="0" dirty="0">
              <a:ln>
                <a:noFill/>
              </a:ln>
              <a:solidFill>
                <a:schemeClr val="tx2"/>
              </a:solidFill>
              <a:effectLst/>
              <a:uLnTx/>
              <a:uFillTx/>
              <a:latin typeface="Arial" panose="020B0604020202020204" pitchFamily="34" charset="0"/>
              <a:ea typeface="Open Sans" panose="020B0606030504020204" pitchFamily="34" charset="0"/>
              <a:cs typeface="Arial" panose="020B0604020202020204" pitchFamily="34" charset="0"/>
            </a:endParaRPr>
          </a:p>
          <a:p>
            <a:pPr lvl="0" algn="ctr" defTabSz="1218987"/>
            <a:endParaRPr lang="en-US" sz="100" b="1" kern="0"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089F29E2-9825-4693-B6E1-17CED3539E5A}"/>
              </a:ext>
            </a:extLst>
          </p:cNvPr>
          <p:cNvGrpSpPr/>
          <p:nvPr/>
        </p:nvGrpSpPr>
        <p:grpSpPr>
          <a:xfrm>
            <a:off x="6463743" y="2074332"/>
            <a:ext cx="693834" cy="2195023"/>
            <a:chOff x="6623840" y="2103997"/>
            <a:chExt cx="693834" cy="2195023"/>
          </a:xfrm>
        </p:grpSpPr>
        <p:cxnSp>
          <p:nvCxnSpPr>
            <p:cNvPr id="71" name="Straight Arrow Connector 70">
              <a:extLst>
                <a:ext uri="{FF2B5EF4-FFF2-40B4-BE49-F238E27FC236}">
                  <a16:creationId xmlns:a16="http://schemas.microsoft.com/office/drawing/2014/main" id="{0449E5A0-DE80-42A3-B323-1FA86A07F750}"/>
                </a:ext>
              </a:extLst>
            </p:cNvPr>
            <p:cNvCxnSpPr>
              <a:cxnSpLocks/>
            </p:cNvCxnSpPr>
            <p:nvPr/>
          </p:nvCxnSpPr>
          <p:spPr>
            <a:xfrm>
              <a:off x="6974925" y="2103997"/>
              <a:ext cx="4849" cy="1125991"/>
            </a:xfrm>
            <a:prstGeom prst="straightConnector1">
              <a:avLst/>
            </a:prstGeom>
            <a:noFill/>
            <a:ln w="9525" cap="flat" cmpd="sng" algn="ctr">
              <a:solidFill>
                <a:sysClr val="window" lastClr="FFFFFF">
                  <a:lumMod val="75000"/>
                </a:sysClr>
              </a:solidFill>
              <a:prstDash val="solid"/>
              <a:tailEnd type="oval"/>
            </a:ln>
            <a:effectLst/>
          </p:spPr>
        </p:cxnSp>
        <p:grpSp>
          <p:nvGrpSpPr>
            <p:cNvPr id="17" name="Group 16">
              <a:extLst>
                <a:ext uri="{FF2B5EF4-FFF2-40B4-BE49-F238E27FC236}">
                  <a16:creationId xmlns:a16="http://schemas.microsoft.com/office/drawing/2014/main" id="{99607B19-8802-48B0-BCC0-5FF134203FE2}"/>
                </a:ext>
              </a:extLst>
            </p:cNvPr>
            <p:cNvGrpSpPr/>
            <p:nvPr/>
          </p:nvGrpSpPr>
          <p:grpSpPr>
            <a:xfrm>
              <a:off x="6623840" y="3364836"/>
              <a:ext cx="693834" cy="934184"/>
              <a:chOff x="6623840" y="3364836"/>
              <a:chExt cx="693834" cy="934184"/>
            </a:xfrm>
          </p:grpSpPr>
          <p:sp>
            <p:nvSpPr>
              <p:cNvPr id="74" name="Oval 73">
                <a:extLst>
                  <a:ext uri="{FF2B5EF4-FFF2-40B4-BE49-F238E27FC236}">
                    <a16:creationId xmlns:a16="http://schemas.microsoft.com/office/drawing/2014/main" id="{8C7B6E22-50C1-4646-8039-01B8CD77A2D2}"/>
                  </a:ext>
                </a:extLst>
              </p:cNvPr>
              <p:cNvSpPr/>
              <p:nvPr/>
            </p:nvSpPr>
            <p:spPr>
              <a:xfrm>
                <a:off x="6907774" y="3364836"/>
                <a:ext cx="144000" cy="144000"/>
              </a:xfrm>
              <a:prstGeom prst="ellipse">
                <a:avLst/>
              </a:prstGeom>
              <a:solidFill>
                <a:srgbClr val="00206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6" name="Freeform: Shape 79">
                <a:extLst>
                  <a:ext uri="{FF2B5EF4-FFF2-40B4-BE49-F238E27FC236}">
                    <a16:creationId xmlns:a16="http://schemas.microsoft.com/office/drawing/2014/main" id="{C4D608C8-E440-45DA-AB87-4AE42C5C571A}"/>
                  </a:ext>
                </a:extLst>
              </p:cNvPr>
              <p:cNvSpPr/>
              <p:nvPr/>
            </p:nvSpPr>
            <p:spPr>
              <a:xfrm rot="10800000">
                <a:off x="6674813" y="3564671"/>
                <a:ext cx="580798" cy="734349"/>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rgbClr val="002060"/>
              </a:solidFill>
              <a:ln w="25400" cap="flat" cmpd="sng" algn="ctr">
                <a:noFill/>
                <a:prstDash val="solid"/>
              </a:ln>
              <a:effectLst/>
            </p:spPr>
            <p:txBody>
              <a:bodyPr lIns="90000" tIns="360000" rtlCol="0" anchor="t"/>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800" b="0" i="0" u="none" strike="noStrike" kern="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55173524-B69D-4A50-9CD7-4E363A0DF71D}"/>
                  </a:ext>
                </a:extLst>
              </p:cNvPr>
              <p:cNvSpPr txBox="1"/>
              <p:nvPr/>
            </p:nvSpPr>
            <p:spPr>
              <a:xfrm>
                <a:off x="6623840" y="3822501"/>
                <a:ext cx="693834" cy="261610"/>
              </a:xfrm>
              <a:prstGeom prst="rect">
                <a:avLst/>
              </a:prstGeom>
              <a:noFill/>
            </p:spPr>
            <p:txBody>
              <a:bodyPr wrap="square" rtlCol="0">
                <a:spAutoFit/>
              </a:bodyPr>
              <a:lstStyle/>
              <a:p>
                <a:pPr algn="ctr" defTabSz="1218987"/>
                <a:r>
                  <a:rPr lang="en-IN" sz="1100" b="1" dirty="0">
                    <a:solidFill>
                      <a:prstClr val="white"/>
                    </a:solidFill>
                    <a:latin typeface="Arial" panose="020B0604020202020204" pitchFamily="34" charset="0"/>
                    <a:ea typeface="Open Sans" panose="020B0606030504020204" pitchFamily="34" charset="0"/>
                    <a:cs typeface="Arial" panose="020B0604020202020204" pitchFamily="34" charset="0"/>
                  </a:rPr>
                  <a:t>2019</a:t>
                </a:r>
              </a:p>
            </p:txBody>
          </p:sp>
        </p:grpSp>
      </p:grpSp>
      <p:grpSp>
        <p:nvGrpSpPr>
          <p:cNvPr id="22" name="Group 21">
            <a:extLst>
              <a:ext uri="{FF2B5EF4-FFF2-40B4-BE49-F238E27FC236}">
                <a16:creationId xmlns:a16="http://schemas.microsoft.com/office/drawing/2014/main" id="{CDA49C62-471D-4136-B263-A49FBF341461}"/>
              </a:ext>
            </a:extLst>
          </p:cNvPr>
          <p:cNvGrpSpPr/>
          <p:nvPr/>
        </p:nvGrpSpPr>
        <p:grpSpPr>
          <a:xfrm>
            <a:off x="7422030" y="2512723"/>
            <a:ext cx="654637" cy="1321141"/>
            <a:chOff x="7422030" y="2512723"/>
            <a:chExt cx="654637" cy="1321141"/>
          </a:xfrm>
        </p:grpSpPr>
        <p:cxnSp>
          <p:nvCxnSpPr>
            <p:cNvPr id="70" name="Straight Arrow Connector 69">
              <a:extLst>
                <a:ext uri="{FF2B5EF4-FFF2-40B4-BE49-F238E27FC236}">
                  <a16:creationId xmlns:a16="http://schemas.microsoft.com/office/drawing/2014/main" id="{7C665F68-DEAD-4927-817A-430058E993B7}"/>
                </a:ext>
              </a:extLst>
            </p:cNvPr>
            <p:cNvCxnSpPr>
              <a:cxnSpLocks/>
            </p:cNvCxnSpPr>
            <p:nvPr/>
          </p:nvCxnSpPr>
          <p:spPr>
            <a:xfrm flipH="1" flipV="1">
              <a:off x="7736413" y="3590959"/>
              <a:ext cx="336" cy="242905"/>
            </a:xfrm>
            <a:prstGeom prst="straightConnector1">
              <a:avLst/>
            </a:prstGeom>
            <a:noFill/>
            <a:ln w="9525" cap="flat" cmpd="sng" algn="ctr">
              <a:solidFill>
                <a:sysClr val="window" lastClr="FFFFFF">
                  <a:lumMod val="75000"/>
                </a:sysClr>
              </a:solidFill>
              <a:prstDash val="solid"/>
              <a:tailEnd type="oval"/>
            </a:ln>
            <a:effectLst/>
          </p:spPr>
        </p:cxnSp>
        <p:sp>
          <p:nvSpPr>
            <p:cNvPr id="75" name="Oval 74">
              <a:extLst>
                <a:ext uri="{FF2B5EF4-FFF2-40B4-BE49-F238E27FC236}">
                  <a16:creationId xmlns:a16="http://schemas.microsoft.com/office/drawing/2014/main" id="{A5DD878F-4F72-47D9-B181-6D27D2CDBF57}"/>
                </a:ext>
              </a:extLst>
            </p:cNvPr>
            <p:cNvSpPr/>
            <p:nvPr/>
          </p:nvSpPr>
          <p:spPr>
            <a:xfrm>
              <a:off x="7662766" y="3336105"/>
              <a:ext cx="144000" cy="144000"/>
            </a:xfrm>
            <a:prstGeom prst="ellipse">
              <a:avLst/>
            </a:prstGeom>
            <a:solidFill>
              <a:srgbClr val="10CF9B"/>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8" name="Freeform: Shape 82">
              <a:extLst>
                <a:ext uri="{FF2B5EF4-FFF2-40B4-BE49-F238E27FC236}">
                  <a16:creationId xmlns:a16="http://schemas.microsoft.com/office/drawing/2014/main" id="{505FD17F-7600-4DF8-8498-138BD5669575}"/>
                </a:ext>
              </a:extLst>
            </p:cNvPr>
            <p:cNvSpPr/>
            <p:nvPr/>
          </p:nvSpPr>
          <p:spPr>
            <a:xfrm>
              <a:off x="7444367" y="2512723"/>
              <a:ext cx="580798" cy="734349"/>
            </a:xfrm>
            <a:custGeom>
              <a:avLst/>
              <a:gdLst>
                <a:gd name="connsiteX0" fmla="*/ 520604 w 1041208"/>
                <a:gd name="connsiteY0" fmla="*/ 0 h 1254668"/>
                <a:gd name="connsiteX1" fmla="*/ 1041208 w 1041208"/>
                <a:gd name="connsiteY1" fmla="*/ 520604 h 1254668"/>
                <a:gd name="connsiteX2" fmla="*/ 888727 w 1041208"/>
                <a:gd name="connsiteY2" fmla="*/ 888727 h 1254668"/>
                <a:gd name="connsiteX3" fmla="*/ 880743 w 1041208"/>
                <a:gd name="connsiteY3" fmla="*/ 895314 h 1254668"/>
                <a:gd name="connsiteX4" fmla="*/ 521389 w 1041208"/>
                <a:gd name="connsiteY4" fmla="*/ 1254668 h 1254668"/>
                <a:gd name="connsiteX5" fmla="*/ 169435 w 1041208"/>
                <a:gd name="connsiteY5" fmla="*/ 902715 h 1254668"/>
                <a:gd name="connsiteX6" fmla="*/ 152481 w 1041208"/>
                <a:gd name="connsiteY6" fmla="*/ 888727 h 1254668"/>
                <a:gd name="connsiteX7" fmla="*/ 0 w 1041208"/>
                <a:gd name="connsiteY7" fmla="*/ 520604 h 1254668"/>
                <a:gd name="connsiteX8" fmla="*/ 520604 w 1041208"/>
                <a:gd name="connsiteY8" fmla="*/ 0 h 12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208" h="1254668">
                  <a:moveTo>
                    <a:pt x="520604" y="0"/>
                  </a:moveTo>
                  <a:cubicBezTo>
                    <a:pt x="808126" y="0"/>
                    <a:pt x="1041208" y="233082"/>
                    <a:pt x="1041208" y="520604"/>
                  </a:cubicBezTo>
                  <a:cubicBezTo>
                    <a:pt x="1041208" y="664365"/>
                    <a:pt x="982938" y="794516"/>
                    <a:pt x="888727" y="888727"/>
                  </a:cubicBezTo>
                  <a:lnTo>
                    <a:pt x="880743" y="895314"/>
                  </a:lnTo>
                  <a:lnTo>
                    <a:pt x="521389" y="1254668"/>
                  </a:lnTo>
                  <a:lnTo>
                    <a:pt x="169435" y="902715"/>
                  </a:lnTo>
                  <a:lnTo>
                    <a:pt x="152481" y="888727"/>
                  </a:lnTo>
                  <a:cubicBezTo>
                    <a:pt x="58270" y="794516"/>
                    <a:pt x="0" y="664365"/>
                    <a:pt x="0" y="520604"/>
                  </a:cubicBezTo>
                  <a:cubicBezTo>
                    <a:pt x="0" y="233082"/>
                    <a:pt x="233082" y="0"/>
                    <a:pt x="520604" y="0"/>
                  </a:cubicBezTo>
                  <a:close/>
                </a:path>
              </a:pathLst>
            </a:custGeom>
            <a:solidFill>
              <a:srgbClr val="10CF9B"/>
            </a:solidFill>
            <a:ln w="25400" cap="flat" cmpd="sng" algn="ctr">
              <a:noFill/>
              <a:prstDash val="solid"/>
            </a:ln>
            <a:effectLst/>
          </p:spPr>
          <p:txBody>
            <a:bodyPr lIns="90000" tIns="360000" rtlCol="0" anchor="t"/>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E390FC2D-2659-4C35-9A70-D34F6DDC611D}"/>
                </a:ext>
              </a:extLst>
            </p:cNvPr>
            <p:cNvSpPr txBox="1"/>
            <p:nvPr/>
          </p:nvSpPr>
          <p:spPr>
            <a:xfrm rot="10800000" flipV="1">
              <a:off x="7422030" y="2744965"/>
              <a:ext cx="654637" cy="261610"/>
            </a:xfrm>
            <a:prstGeom prst="rect">
              <a:avLst/>
            </a:prstGeom>
            <a:noFill/>
          </p:spPr>
          <p:txBody>
            <a:bodyPr wrap="square" rtlCol="0">
              <a:spAutoFit/>
            </a:bodyPr>
            <a:lstStyle/>
            <a:p>
              <a:pPr algn="ctr" defTabSz="1218987"/>
              <a:r>
                <a:rPr lang="el-GR" sz="1100" b="1" dirty="0">
                  <a:solidFill>
                    <a:prstClr val="white"/>
                  </a:solidFill>
                  <a:latin typeface="Arial" panose="020B0604020202020204" pitchFamily="34" charset="0"/>
                  <a:ea typeface="Open Sans" panose="020B0606030504020204" pitchFamily="34" charset="0"/>
                  <a:cs typeface="Arial" panose="020B0604020202020204" pitchFamily="34" charset="0"/>
                </a:rPr>
                <a:t>2020</a:t>
              </a:r>
              <a:endParaRPr lang="en-IN" sz="1100" b="1"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grpSp>
      <p:sp>
        <p:nvSpPr>
          <p:cNvPr id="80" name="TextBox 79">
            <a:extLst>
              <a:ext uri="{FF2B5EF4-FFF2-40B4-BE49-F238E27FC236}">
                <a16:creationId xmlns:a16="http://schemas.microsoft.com/office/drawing/2014/main" id="{6D391B20-1209-46C6-8710-E1756D3D48D5}"/>
              </a:ext>
            </a:extLst>
          </p:cNvPr>
          <p:cNvSpPr txBox="1"/>
          <p:nvPr/>
        </p:nvSpPr>
        <p:spPr>
          <a:xfrm>
            <a:off x="6379355" y="1401040"/>
            <a:ext cx="1440581" cy="707886"/>
          </a:xfrm>
          <a:prstGeom prst="rect">
            <a:avLst/>
          </a:prstGeom>
          <a:noFill/>
        </p:spPr>
        <p:txBody>
          <a:bodyPr wrap="square" rtlCol="0">
            <a:spAutoFit/>
          </a:bodyPr>
          <a:lstStyle/>
          <a:p>
            <a:pPr algn="ctr" defTabSz="1218987"/>
            <a:r>
              <a:rPr lang="en-US" sz="1000" b="1" kern="0" dirty="0">
                <a:solidFill>
                  <a:srgbClr val="275C9D"/>
                </a:solidFill>
                <a:latin typeface="Arial" panose="020B0604020202020204" pitchFamily="34" charset="0"/>
                <a:ea typeface="Open Sans" panose="020B0606030504020204" pitchFamily="34" charset="0"/>
                <a:cs typeface="Arial" panose="020B0604020202020204" pitchFamily="34" charset="0"/>
              </a:rPr>
              <a:t>Epsilon Net acquires 34% of </a:t>
            </a:r>
            <a:r>
              <a:rPr lang="en-US" sz="1000" b="1" kern="0" dirty="0" err="1">
                <a:solidFill>
                  <a:srgbClr val="275C9D"/>
                </a:solidFill>
                <a:latin typeface="Arial" panose="020B0604020202020204" pitchFamily="34" charset="0"/>
                <a:ea typeface="Open Sans" panose="020B0606030504020204" pitchFamily="34" charset="0"/>
                <a:cs typeface="Arial" panose="020B0604020202020204" pitchFamily="34" charset="0"/>
              </a:rPr>
              <a:t>HiT</a:t>
            </a:r>
            <a:r>
              <a:rPr lang="en-US" sz="1000" b="1" kern="0" dirty="0">
                <a:solidFill>
                  <a:srgbClr val="275C9D"/>
                </a:solidFill>
                <a:latin typeface="Arial" panose="020B0604020202020204" pitchFamily="34" charset="0"/>
                <a:ea typeface="Open Sans" panose="020B0606030504020204" pitchFamily="34" charset="0"/>
                <a:cs typeface="Arial" panose="020B0604020202020204" pitchFamily="34" charset="0"/>
              </a:rPr>
              <a:t> S.A.</a:t>
            </a:r>
            <a:endParaRPr lang="el-GR" sz="1000" b="1" kern="0" dirty="0">
              <a:solidFill>
                <a:srgbClr val="275C9D"/>
              </a:solidFill>
              <a:latin typeface="Arial" panose="020B0604020202020204" pitchFamily="34" charset="0"/>
              <a:ea typeface="Open Sans" panose="020B0606030504020204" pitchFamily="34" charset="0"/>
              <a:cs typeface="Arial" panose="020B0604020202020204" pitchFamily="34" charset="0"/>
            </a:endParaRPr>
          </a:p>
          <a:p>
            <a:pPr algn="ctr" defTabSz="1218987"/>
            <a:endParaRPr lang="en-US" sz="1000" b="1" kern="0" dirty="0">
              <a:solidFill>
                <a:srgbClr val="275C9D"/>
              </a:solidFill>
              <a:latin typeface="Arial" panose="020B0604020202020204" pitchFamily="34" charset="0"/>
              <a:ea typeface="Open Sans" panose="020B0606030504020204" pitchFamily="34" charset="0"/>
              <a:cs typeface="Arial" panose="020B0604020202020204" pitchFamily="34" charset="0"/>
            </a:endParaRPr>
          </a:p>
          <a:p>
            <a:pPr lvl="0" algn="ctr" defTabSz="1218987"/>
            <a:endParaRPr kumimoji="0" lang="en-US" sz="1000" b="1" i="0" u="none" strike="noStrike" kern="0" cap="none" spc="0" normalizeH="0" baseline="0" noProof="0" dirty="0">
              <a:ln>
                <a:noFill/>
              </a:ln>
              <a:solidFill>
                <a:srgbClr val="275C9D"/>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7" name="Oval 6">
            <a:extLst>
              <a:ext uri="{FF2B5EF4-FFF2-40B4-BE49-F238E27FC236}">
                <a16:creationId xmlns:a16="http://schemas.microsoft.com/office/drawing/2014/main" id="{41DD304D-95DB-48BC-B1F6-B4F2F02C0CE3}"/>
              </a:ext>
            </a:extLst>
          </p:cNvPr>
          <p:cNvSpPr/>
          <p:nvPr/>
        </p:nvSpPr>
        <p:spPr>
          <a:xfrm>
            <a:off x="235897" y="5739438"/>
            <a:ext cx="859538" cy="505774"/>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l-GR" sz="1000" b="1" dirty="0"/>
              <a:t>€</a:t>
            </a:r>
            <a:r>
              <a:rPr lang="en-US" sz="1000" b="1" dirty="0"/>
              <a:t>1.359.000</a:t>
            </a:r>
            <a:endParaRPr lang="el-GR" sz="1000" b="1" dirty="0"/>
          </a:p>
        </p:txBody>
      </p:sp>
      <p:sp>
        <p:nvSpPr>
          <p:cNvPr id="72" name="Oval 71">
            <a:extLst>
              <a:ext uri="{FF2B5EF4-FFF2-40B4-BE49-F238E27FC236}">
                <a16:creationId xmlns:a16="http://schemas.microsoft.com/office/drawing/2014/main" id="{AC190D8B-087F-4AD5-B3C8-B544B3873924}"/>
              </a:ext>
            </a:extLst>
          </p:cNvPr>
          <p:cNvSpPr/>
          <p:nvPr/>
        </p:nvSpPr>
        <p:spPr>
          <a:xfrm>
            <a:off x="7947662" y="1278423"/>
            <a:ext cx="888922" cy="39443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l-GR" sz="900" b="1" dirty="0"/>
              <a:t>€</a:t>
            </a:r>
            <a:r>
              <a:rPr lang="en-US" sz="900" b="1" dirty="0"/>
              <a:t>17.977.980</a:t>
            </a:r>
            <a:endParaRPr lang="el-GR" sz="900" b="1" dirty="0"/>
          </a:p>
        </p:txBody>
      </p:sp>
      <p:sp>
        <p:nvSpPr>
          <p:cNvPr id="63" name="TextBox 62">
            <a:extLst>
              <a:ext uri="{FF2B5EF4-FFF2-40B4-BE49-F238E27FC236}">
                <a16:creationId xmlns:a16="http://schemas.microsoft.com/office/drawing/2014/main" id="{B58F769F-5DD3-4F86-9EA8-CF24391E6DE3}"/>
              </a:ext>
            </a:extLst>
          </p:cNvPr>
          <p:cNvSpPr txBox="1"/>
          <p:nvPr/>
        </p:nvSpPr>
        <p:spPr>
          <a:xfrm>
            <a:off x="7280695" y="4616271"/>
            <a:ext cx="1039736" cy="861774"/>
          </a:xfrm>
          <a:prstGeom prst="rect">
            <a:avLst/>
          </a:prstGeom>
          <a:noFill/>
          <a:ln w="76200">
            <a:noFill/>
          </a:ln>
        </p:spPr>
        <p:txBody>
          <a:bodyPr wrap="square" rtlCol="0">
            <a:spAutoFit/>
          </a:bodyPr>
          <a:lstStyle/>
          <a:p>
            <a:pPr algn="ctr" defTabSz="1218987"/>
            <a:r>
              <a:rPr lang="en-US" sz="1000" b="1" kern="0" dirty="0">
                <a:solidFill>
                  <a:schemeClr val="bg1"/>
                </a:solidFill>
                <a:latin typeface="Arial" panose="020B0604020202020204" pitchFamily="34" charset="0"/>
                <a:ea typeface="Open Sans" panose="020B0606030504020204" pitchFamily="34" charset="0"/>
                <a:cs typeface="Arial" panose="020B0604020202020204" pitchFamily="34" charset="0"/>
              </a:rPr>
              <a:t>Epsilon Net acquires </a:t>
            </a:r>
            <a:r>
              <a:rPr lang="el-GR" sz="1000" b="1" kern="0" dirty="0">
                <a:solidFill>
                  <a:schemeClr val="bg1"/>
                </a:solidFill>
                <a:latin typeface="Arial" panose="020B0604020202020204" pitchFamily="34" charset="0"/>
                <a:ea typeface="Open Sans" panose="020B0606030504020204" pitchFamily="34" charset="0"/>
                <a:cs typeface="Arial" panose="020B0604020202020204" pitchFamily="34" charset="0"/>
              </a:rPr>
              <a:t>51</a:t>
            </a:r>
            <a:r>
              <a:rPr lang="en-US" sz="1000" b="1" kern="0" dirty="0">
                <a:solidFill>
                  <a:schemeClr val="bg1"/>
                </a:solidFill>
                <a:latin typeface="Arial" panose="020B0604020202020204" pitchFamily="34" charset="0"/>
                <a:ea typeface="Open Sans" panose="020B0606030504020204" pitchFamily="34" charset="0"/>
                <a:cs typeface="Arial" panose="020B0604020202020204" pitchFamily="34" charset="0"/>
              </a:rPr>
              <a:t>% of </a:t>
            </a:r>
            <a:r>
              <a:rPr lang="sv-SE" sz="1000" b="1" kern="0" dirty="0">
                <a:solidFill>
                  <a:schemeClr val="bg1"/>
                </a:solidFill>
                <a:latin typeface="Arial" panose="020B0604020202020204" pitchFamily="34" charset="0"/>
                <a:ea typeface="Open Sans" panose="020B0606030504020204" pitchFamily="34" charset="0"/>
                <a:cs typeface="Arial" panose="020B0604020202020204" pitchFamily="34" charset="0"/>
              </a:rPr>
              <a:t>Ηoteliga International sp. Z o.o,</a:t>
            </a:r>
            <a:endParaRPr kumimoji="0" lang="en-US" sz="1000" b="1" i="0" u="none" strike="noStrike" kern="0" cap="none" spc="0" normalizeH="0" baseline="0" noProof="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1E95B3F2-9E00-43F9-A977-E44355AC05EE}"/>
              </a:ext>
            </a:extLst>
          </p:cNvPr>
          <p:cNvCxnSpPr/>
          <p:nvPr/>
        </p:nvCxnSpPr>
        <p:spPr>
          <a:xfrm>
            <a:off x="7292183" y="4520334"/>
            <a:ext cx="9143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73079B9-0252-47C1-B715-DB78910D1ED1}"/>
              </a:ext>
            </a:extLst>
          </p:cNvPr>
          <p:cNvCxnSpPr>
            <a:cxnSpLocks/>
          </p:cNvCxnSpPr>
          <p:nvPr/>
        </p:nvCxnSpPr>
        <p:spPr>
          <a:xfrm flipH="1">
            <a:off x="5939572" y="3498010"/>
            <a:ext cx="10512" cy="1127761"/>
          </a:xfrm>
          <a:prstGeom prst="straightConnector1">
            <a:avLst/>
          </a:prstGeom>
          <a:noFill/>
          <a:ln w="9525" cap="flat" cmpd="sng" algn="ctr">
            <a:solidFill>
              <a:sysClr val="window" lastClr="FFFFFF">
                <a:lumMod val="75000"/>
              </a:sysClr>
            </a:solidFill>
            <a:prstDash val="solid"/>
            <a:tailEnd type="oval"/>
          </a:ln>
          <a:effectLst/>
        </p:spPr>
      </p:cxnSp>
      <p:sp>
        <p:nvSpPr>
          <p:cNvPr id="60" name="TextBox 59">
            <a:extLst>
              <a:ext uri="{FF2B5EF4-FFF2-40B4-BE49-F238E27FC236}">
                <a16:creationId xmlns:a16="http://schemas.microsoft.com/office/drawing/2014/main" id="{EEA324FC-BC95-4671-9632-5B44E78BAA26}"/>
              </a:ext>
            </a:extLst>
          </p:cNvPr>
          <p:cNvSpPr txBox="1"/>
          <p:nvPr/>
        </p:nvSpPr>
        <p:spPr>
          <a:xfrm>
            <a:off x="6839843" y="5353907"/>
            <a:ext cx="1960185" cy="754053"/>
          </a:xfrm>
          <a:prstGeom prst="rect">
            <a:avLst/>
          </a:prstGeom>
          <a:noFill/>
        </p:spPr>
        <p:txBody>
          <a:bodyPr wrap="square" rtlCol="0">
            <a:spAutoFit/>
          </a:bodyPr>
          <a:lstStyle/>
          <a:p>
            <a:pPr lvl="0" algn="ctr" defTabSz="1218987"/>
            <a:endParaRPr kumimoji="0" lang="en-US" sz="1050" b="1" i="0" u="none" strike="noStrike" kern="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a:p>
            <a:pPr algn="ctr" defTabSz="1218987"/>
            <a:r>
              <a:rPr lang="en-US" sz="1050" b="1" kern="0" dirty="0">
                <a:solidFill>
                  <a:schemeClr val="bg1"/>
                </a:solidFill>
                <a:latin typeface="Arial" panose="020B0604020202020204" pitchFamily="34" charset="0"/>
                <a:ea typeface="Open Sans" panose="020B0606030504020204" pitchFamily="34" charset="0"/>
                <a:cs typeface="Arial" panose="020B0604020202020204" pitchFamily="34" charset="0"/>
              </a:rPr>
              <a:t>Epsilon Net acquires </a:t>
            </a:r>
            <a:r>
              <a:rPr lang="el-GR" sz="1050" b="1" kern="0" dirty="0">
                <a:solidFill>
                  <a:schemeClr val="bg1"/>
                </a:solidFill>
                <a:latin typeface="Arial" panose="020B0604020202020204" pitchFamily="34" charset="0"/>
                <a:ea typeface="Open Sans" panose="020B0606030504020204" pitchFamily="34" charset="0"/>
                <a:cs typeface="Arial" panose="020B0604020202020204" pitchFamily="34" charset="0"/>
              </a:rPr>
              <a:t>80</a:t>
            </a:r>
            <a:r>
              <a:rPr lang="en-US" sz="1050" b="1" kern="0" dirty="0">
                <a:solidFill>
                  <a:schemeClr val="bg1"/>
                </a:solidFill>
                <a:latin typeface="Arial" panose="020B0604020202020204" pitchFamily="34" charset="0"/>
                <a:ea typeface="Open Sans" panose="020B0606030504020204" pitchFamily="34" charset="0"/>
                <a:cs typeface="Arial" panose="020B0604020202020204" pitchFamily="34" charset="0"/>
              </a:rPr>
              <a:t>% of Data Communication S.A.</a:t>
            </a:r>
            <a:endParaRPr kumimoji="0" lang="en-US" sz="400" b="1" i="0" u="none" strike="noStrike" kern="0" cap="none" spc="0" normalizeH="0" baseline="0" noProof="0" dirty="0">
              <a:ln>
                <a:noFill/>
              </a:ln>
              <a:solidFill>
                <a:schemeClr val="tx2"/>
              </a:solidFill>
              <a:effectLst/>
              <a:uLnTx/>
              <a:uFillTx/>
              <a:latin typeface="Arial" panose="020B0604020202020204" pitchFamily="34" charset="0"/>
              <a:ea typeface="Open Sans" panose="020B0606030504020204" pitchFamily="34" charset="0"/>
              <a:cs typeface="Arial" panose="020B0604020202020204" pitchFamily="34" charset="0"/>
            </a:endParaRPr>
          </a:p>
          <a:p>
            <a:pPr lvl="0" algn="ctr" defTabSz="1218987"/>
            <a:endParaRPr lang="en-US" sz="100" b="1" kern="0"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1E95B3F2-9E00-43F9-A977-E44355AC05EE}"/>
              </a:ext>
            </a:extLst>
          </p:cNvPr>
          <p:cNvCxnSpPr/>
          <p:nvPr/>
        </p:nvCxnSpPr>
        <p:spPr>
          <a:xfrm>
            <a:off x="7300068" y="5496876"/>
            <a:ext cx="9143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27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a:extLst>
              <a:ext uri="{FF2B5EF4-FFF2-40B4-BE49-F238E27FC236}">
                <a16:creationId xmlns:a16="http://schemas.microsoft.com/office/drawing/2014/main" id="{EEC934D2-93D4-4635-92E7-AC005FB5ACD4}"/>
              </a:ext>
            </a:extLst>
          </p:cNvPr>
          <p:cNvGrpSpPr/>
          <p:nvPr/>
        </p:nvGrpSpPr>
        <p:grpSpPr>
          <a:xfrm>
            <a:off x="1183501" y="1388342"/>
            <a:ext cx="4457567" cy="3026518"/>
            <a:chOff x="3741101" y="1877490"/>
            <a:chExt cx="4560330" cy="3441114"/>
          </a:xfrm>
        </p:grpSpPr>
        <p:sp>
          <p:nvSpPr>
            <p:cNvPr id="142" name="Oval 141">
              <a:extLst>
                <a:ext uri="{FF2B5EF4-FFF2-40B4-BE49-F238E27FC236}">
                  <a16:creationId xmlns:a16="http://schemas.microsoft.com/office/drawing/2014/main" id="{72D5D7D5-2F22-4809-AD6F-E06BD7BDED97}"/>
                </a:ext>
              </a:extLst>
            </p:cNvPr>
            <p:cNvSpPr/>
            <p:nvPr/>
          </p:nvSpPr>
          <p:spPr>
            <a:xfrm rot="21395266">
              <a:off x="3741101" y="4161905"/>
              <a:ext cx="4560330" cy="1156699"/>
            </a:xfrm>
            <a:prstGeom prst="ellipse">
              <a:avLst/>
            </a:prstGeom>
            <a:gradFill flip="none" rotWithShape="1">
              <a:gsLst>
                <a:gs pos="0">
                  <a:sysClr val="windowText" lastClr="000000">
                    <a:lumMod val="85000"/>
                    <a:lumOff val="15000"/>
                    <a:alpha val="78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dirty="0">
                <a:solidFill>
                  <a:sysClr val="window" lastClr="FFFFFF"/>
                </a:solidFill>
                <a:latin typeface="Calibri"/>
              </a:endParaRPr>
            </a:p>
          </p:txBody>
        </p:sp>
        <p:grpSp>
          <p:nvGrpSpPr>
            <p:cNvPr id="143" name="Group 42">
              <a:extLst>
                <a:ext uri="{FF2B5EF4-FFF2-40B4-BE49-F238E27FC236}">
                  <a16:creationId xmlns:a16="http://schemas.microsoft.com/office/drawing/2014/main" id="{9B6FF8B0-E932-494D-847C-0870043B58A1}"/>
                </a:ext>
              </a:extLst>
            </p:cNvPr>
            <p:cNvGrpSpPr/>
            <p:nvPr/>
          </p:nvGrpSpPr>
          <p:grpSpPr>
            <a:xfrm>
              <a:off x="4190876" y="1877490"/>
              <a:ext cx="3443612" cy="2919348"/>
              <a:chOff x="3770244" y="1371600"/>
              <a:chExt cx="4282247" cy="3630309"/>
            </a:xfrm>
          </p:grpSpPr>
          <p:grpSp>
            <p:nvGrpSpPr>
              <p:cNvPr id="145" name="Group 18">
                <a:extLst>
                  <a:ext uri="{FF2B5EF4-FFF2-40B4-BE49-F238E27FC236}">
                    <a16:creationId xmlns:a16="http://schemas.microsoft.com/office/drawing/2014/main" id="{4C3C8C02-8E85-41A6-9400-9AE0FF78E68D}"/>
                  </a:ext>
                </a:extLst>
              </p:cNvPr>
              <p:cNvGrpSpPr/>
              <p:nvPr/>
            </p:nvGrpSpPr>
            <p:grpSpPr>
              <a:xfrm>
                <a:off x="3770244" y="3263712"/>
                <a:ext cx="4282247" cy="1738197"/>
                <a:chOff x="3842484" y="4051112"/>
                <a:chExt cx="4282247" cy="1738197"/>
              </a:xfrm>
            </p:grpSpPr>
            <p:sp>
              <p:nvSpPr>
                <p:cNvPr id="153" name="Freeform 134">
                  <a:extLst>
                    <a:ext uri="{FF2B5EF4-FFF2-40B4-BE49-F238E27FC236}">
                      <a16:creationId xmlns:a16="http://schemas.microsoft.com/office/drawing/2014/main" id="{A122F2FB-B0FC-452B-B5B1-464940BC0133}"/>
                    </a:ext>
                  </a:extLst>
                </p:cNvPr>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25400" cap="flat" cmpd="sng" algn="ctr">
                  <a:noFill/>
                  <a:prstDash val="solid"/>
                </a:ln>
                <a:effectLst/>
              </p:spPr>
              <p:txBody>
                <a:bodyPr rtlCol="0" anchor="ctr"/>
                <a:lstStyle/>
                <a:p>
                  <a:pPr algn="ctr" defTabSz="685595"/>
                  <a:endParaRPr lang="en-US" sz="1349" kern="0">
                    <a:solidFill>
                      <a:prstClr val="white"/>
                    </a:solidFill>
                    <a:latin typeface="Calibri"/>
                  </a:endParaRPr>
                </a:p>
              </p:txBody>
            </p:sp>
            <p:sp>
              <p:nvSpPr>
                <p:cNvPr id="154" name="Freeform 5">
                  <a:extLst>
                    <a:ext uri="{FF2B5EF4-FFF2-40B4-BE49-F238E27FC236}">
                      <a16:creationId xmlns:a16="http://schemas.microsoft.com/office/drawing/2014/main" id="{DC863F4E-D0CB-4BE9-94DD-51817C5A268B}"/>
                    </a:ext>
                  </a:extLst>
                </p:cNvPr>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25400" cap="flat" cmpd="sng" algn="ctr">
                  <a:noFill/>
                  <a:prstDash val="solid"/>
                </a:ln>
                <a:effectLst/>
              </p:spPr>
              <p:txBody>
                <a:bodyPr rtlCol="0" anchor="ctr"/>
                <a:lstStyle/>
                <a:p>
                  <a:pPr algn="ctr" defTabSz="685595"/>
                  <a:endParaRPr lang="en-US" sz="1349" kern="0">
                    <a:solidFill>
                      <a:prstClr val="white"/>
                    </a:solidFill>
                    <a:latin typeface="Calibri"/>
                  </a:endParaRPr>
                </a:p>
              </p:txBody>
            </p:sp>
            <p:sp>
              <p:nvSpPr>
                <p:cNvPr id="155" name="Freeform 7">
                  <a:extLst>
                    <a:ext uri="{FF2B5EF4-FFF2-40B4-BE49-F238E27FC236}">
                      <a16:creationId xmlns:a16="http://schemas.microsoft.com/office/drawing/2014/main" id="{7D8EEA79-89C4-44C4-AFFD-15D54CB79D7F}"/>
                    </a:ext>
                  </a:extLst>
                </p:cNvPr>
                <p:cNvSpPr/>
                <p:nvPr/>
              </p:nvSpPr>
              <p:spPr>
                <a:xfrm>
                  <a:off x="6020010"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25400" cap="flat" cmpd="sng" algn="ctr">
                  <a:noFill/>
                  <a:prstDash val="solid"/>
                </a:ln>
                <a:effectLst/>
              </p:spPr>
              <p:txBody>
                <a:bodyPr rtlCol="0" anchor="ctr"/>
                <a:lstStyle/>
                <a:p>
                  <a:pPr algn="ctr" defTabSz="685595"/>
                  <a:endParaRPr lang="en-US" sz="1349" kern="0" dirty="0">
                    <a:solidFill>
                      <a:prstClr val="white"/>
                    </a:solidFill>
                    <a:latin typeface="Calibri"/>
                  </a:endParaRPr>
                </a:p>
              </p:txBody>
            </p:sp>
          </p:grpSp>
          <p:grpSp>
            <p:nvGrpSpPr>
              <p:cNvPr id="146" name="Group 16">
                <a:extLst>
                  <a:ext uri="{FF2B5EF4-FFF2-40B4-BE49-F238E27FC236}">
                    <a16:creationId xmlns:a16="http://schemas.microsoft.com/office/drawing/2014/main" id="{CB283C4E-288C-413C-98E8-300666592681}"/>
                  </a:ext>
                </a:extLst>
              </p:cNvPr>
              <p:cNvGrpSpPr/>
              <p:nvPr/>
            </p:nvGrpSpPr>
            <p:grpSpPr>
              <a:xfrm>
                <a:off x="4510773" y="2552700"/>
                <a:ext cx="2885330" cy="1261268"/>
                <a:chOff x="4396387" y="3258519"/>
                <a:chExt cx="3258582" cy="1424429"/>
              </a:xfrm>
            </p:grpSpPr>
            <p:sp>
              <p:nvSpPr>
                <p:cNvPr id="150" name="Freeform 131">
                  <a:extLst>
                    <a:ext uri="{FF2B5EF4-FFF2-40B4-BE49-F238E27FC236}">
                      <a16:creationId xmlns:a16="http://schemas.microsoft.com/office/drawing/2014/main" id="{D20D880B-2047-4A74-B9D3-B1CB258190C0}"/>
                    </a:ext>
                  </a:extLst>
                </p:cNvPr>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0" scaled="1"/>
                  <a:tileRect/>
                </a:gradFill>
                <a:ln w="25400" cap="flat" cmpd="sng" algn="ctr">
                  <a:noFill/>
                  <a:prstDash val="solid"/>
                </a:ln>
                <a:effectLst/>
              </p:spPr>
              <p:txBody>
                <a:bodyPr rtlCol="0" anchor="ctr"/>
                <a:lstStyle/>
                <a:p>
                  <a:pPr algn="ctr" defTabSz="685595"/>
                  <a:endParaRPr lang="en-US" sz="1349" kern="0">
                    <a:solidFill>
                      <a:prstClr val="white"/>
                    </a:solidFill>
                    <a:latin typeface="Calibri"/>
                  </a:endParaRPr>
                </a:p>
              </p:txBody>
            </p:sp>
            <p:sp>
              <p:nvSpPr>
                <p:cNvPr id="151" name="Freeform 132">
                  <a:extLst>
                    <a:ext uri="{FF2B5EF4-FFF2-40B4-BE49-F238E27FC236}">
                      <a16:creationId xmlns:a16="http://schemas.microsoft.com/office/drawing/2014/main" id="{62C7E445-AC4C-44A5-8AC3-A20F14A5BE97}"/>
                    </a:ext>
                  </a:extLst>
                </p:cNvPr>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0" scaled="1"/>
                  <a:tileRect/>
                </a:gradFill>
                <a:ln w="25400" cap="flat" cmpd="sng" algn="ctr">
                  <a:noFill/>
                  <a:prstDash val="solid"/>
                </a:ln>
                <a:effectLst/>
              </p:spPr>
              <p:txBody>
                <a:bodyPr rtlCol="0" anchor="ctr"/>
                <a:lstStyle/>
                <a:p>
                  <a:pPr algn="ctr" defTabSz="685595"/>
                  <a:endParaRPr lang="en-US" sz="1349" kern="0">
                    <a:solidFill>
                      <a:prstClr val="white"/>
                    </a:solidFill>
                    <a:latin typeface="Calibri"/>
                  </a:endParaRPr>
                </a:p>
              </p:txBody>
            </p:sp>
            <p:sp>
              <p:nvSpPr>
                <p:cNvPr id="152" name="Freeform 133">
                  <a:extLst>
                    <a:ext uri="{FF2B5EF4-FFF2-40B4-BE49-F238E27FC236}">
                      <a16:creationId xmlns:a16="http://schemas.microsoft.com/office/drawing/2014/main" id="{E2BC4885-192E-4A54-A4A0-06EDCA9438A8}"/>
                    </a:ext>
                  </a:extLst>
                </p:cNvPr>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0" scaled="1"/>
                  <a:tileRect/>
                </a:gradFill>
                <a:ln w="25400" cap="flat" cmpd="sng" algn="ctr">
                  <a:noFill/>
                  <a:prstDash val="solid"/>
                </a:ln>
                <a:effectLst/>
              </p:spPr>
              <p:txBody>
                <a:bodyPr rtlCol="0" anchor="ctr"/>
                <a:lstStyle/>
                <a:p>
                  <a:pPr algn="ctr" defTabSz="685595"/>
                  <a:endParaRPr lang="en-US" sz="1349" kern="0" dirty="0">
                    <a:solidFill>
                      <a:prstClr val="white"/>
                    </a:solidFill>
                    <a:latin typeface="Calibri"/>
                  </a:endParaRPr>
                </a:p>
              </p:txBody>
            </p:sp>
          </p:grpSp>
          <p:grpSp>
            <p:nvGrpSpPr>
              <p:cNvPr id="147" name="Group 17">
                <a:extLst>
                  <a:ext uri="{FF2B5EF4-FFF2-40B4-BE49-F238E27FC236}">
                    <a16:creationId xmlns:a16="http://schemas.microsoft.com/office/drawing/2014/main" id="{849A65A7-C2C9-4A9B-8C01-34C513387D0F}"/>
                  </a:ext>
                </a:extLst>
              </p:cNvPr>
              <p:cNvGrpSpPr/>
              <p:nvPr/>
            </p:nvGrpSpPr>
            <p:grpSpPr>
              <a:xfrm>
                <a:off x="5097112" y="1371600"/>
                <a:ext cx="1724232" cy="1441308"/>
                <a:chOff x="4903562" y="1682821"/>
                <a:chExt cx="2255812" cy="1885665"/>
              </a:xfrm>
            </p:grpSpPr>
            <p:sp>
              <p:nvSpPr>
                <p:cNvPr id="148" name="Freeform 129">
                  <a:extLst>
                    <a:ext uri="{FF2B5EF4-FFF2-40B4-BE49-F238E27FC236}">
                      <a16:creationId xmlns:a16="http://schemas.microsoft.com/office/drawing/2014/main" id="{95060327-6F8D-4BBD-875C-03B585DAF2A8}"/>
                    </a:ext>
                  </a:extLst>
                </p:cNvPr>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p:spPr>
              <p:txBody>
                <a:bodyPr rtlCol="0" anchor="ctr"/>
                <a:lstStyle/>
                <a:p>
                  <a:pPr algn="ctr" defTabSz="685595"/>
                  <a:endParaRPr lang="en-US" sz="1349" kern="0">
                    <a:solidFill>
                      <a:prstClr val="white"/>
                    </a:solidFill>
                    <a:latin typeface="Calibri"/>
                  </a:endParaRPr>
                </a:p>
              </p:txBody>
            </p:sp>
            <p:sp>
              <p:nvSpPr>
                <p:cNvPr id="149" name="Freeform 130">
                  <a:extLst>
                    <a:ext uri="{FF2B5EF4-FFF2-40B4-BE49-F238E27FC236}">
                      <a16:creationId xmlns:a16="http://schemas.microsoft.com/office/drawing/2014/main" id="{9D09CCB1-5C1E-4DF2-8826-7C5DAE63C334}"/>
                    </a:ext>
                  </a:extLst>
                </p:cNvPr>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p:spPr>
              <p:txBody>
                <a:bodyPr rtlCol="0" anchor="ctr"/>
                <a:lstStyle/>
                <a:p>
                  <a:pPr algn="ctr" defTabSz="685595"/>
                  <a:endParaRPr lang="en-US" sz="1349" kern="0">
                    <a:solidFill>
                      <a:prstClr val="white"/>
                    </a:solidFill>
                    <a:latin typeface="Calibri"/>
                  </a:endParaRPr>
                </a:p>
              </p:txBody>
            </p:sp>
          </p:grpSp>
        </p:grpSp>
      </p:grpSp>
      <p:cxnSp>
        <p:nvCxnSpPr>
          <p:cNvPr id="11" name="Straight Arrow Connector 10">
            <a:extLst>
              <a:ext uri="{FF2B5EF4-FFF2-40B4-BE49-F238E27FC236}">
                <a16:creationId xmlns:a16="http://schemas.microsoft.com/office/drawing/2014/main" id="{53574B00-E181-4142-97D8-87EB11C2698F}"/>
              </a:ext>
            </a:extLst>
          </p:cNvPr>
          <p:cNvCxnSpPr>
            <a:cxnSpLocks/>
          </p:cNvCxnSpPr>
          <p:nvPr/>
        </p:nvCxnSpPr>
        <p:spPr>
          <a:xfrm flipV="1">
            <a:off x="2570272" y="1807453"/>
            <a:ext cx="667845" cy="175273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11560" y="397789"/>
            <a:ext cx="4921155" cy="461665"/>
          </a:xfrm>
          <a:prstGeom prst="rect">
            <a:avLst/>
          </a:prstGeom>
          <a:noFill/>
        </p:spPr>
        <p:txBody>
          <a:bodyPr wrap="none" rtlCol="0">
            <a:spAutoFit/>
          </a:bodyPr>
          <a:lstStyle/>
          <a:p>
            <a:r>
              <a:rPr lang="en-US" sz="2400" b="1" dirty="0"/>
              <a:t>Epsilon Net Flexible Business Model</a:t>
            </a:r>
            <a:endParaRPr lang="el-GR" sz="2400" b="1" dirty="0"/>
          </a:p>
        </p:txBody>
      </p:sp>
      <p:sp>
        <p:nvSpPr>
          <p:cNvPr id="8" name="Rectangle 7"/>
          <p:cNvSpPr/>
          <p:nvPr/>
        </p:nvSpPr>
        <p:spPr>
          <a:xfrm rot="20706208">
            <a:off x="6561505" y="3253301"/>
            <a:ext cx="1666642" cy="646331"/>
          </a:xfrm>
          <a:prstGeom prst="rect">
            <a:avLst/>
          </a:prstGeom>
        </p:spPr>
        <p:txBody>
          <a:bodyPr wrap="square">
            <a:spAutoFit/>
          </a:bodyPr>
          <a:lstStyle/>
          <a:p>
            <a:r>
              <a:rPr lang="en-US" sz="900" dirty="0">
                <a:solidFill>
                  <a:schemeClr val="bg1"/>
                </a:solidFill>
              </a:rPr>
              <a:t>ERP</a:t>
            </a:r>
          </a:p>
          <a:p>
            <a:r>
              <a:rPr lang="en-US" sz="900" dirty="0">
                <a:solidFill>
                  <a:schemeClr val="bg1"/>
                </a:solidFill>
              </a:rPr>
              <a:t>CRM</a:t>
            </a:r>
          </a:p>
          <a:p>
            <a:r>
              <a:rPr lang="en-US" sz="900" dirty="0">
                <a:solidFill>
                  <a:schemeClr val="bg1"/>
                </a:solidFill>
              </a:rPr>
              <a:t>Software as a Service </a:t>
            </a:r>
          </a:p>
          <a:p>
            <a:r>
              <a:rPr lang="en-US" sz="900" dirty="0">
                <a:solidFill>
                  <a:schemeClr val="bg1"/>
                </a:solidFill>
              </a:rPr>
              <a:t>100% mobile “Smart” Software</a:t>
            </a:r>
          </a:p>
        </p:txBody>
      </p:sp>
      <p:sp>
        <p:nvSpPr>
          <p:cNvPr id="10" name="Rectangle 9"/>
          <p:cNvSpPr/>
          <p:nvPr/>
        </p:nvSpPr>
        <p:spPr>
          <a:xfrm rot="20723878">
            <a:off x="6664703" y="2702098"/>
            <a:ext cx="955811" cy="338554"/>
          </a:xfrm>
          <a:prstGeom prst="rect">
            <a:avLst/>
          </a:prstGeom>
        </p:spPr>
        <p:txBody>
          <a:bodyPr wrap="square">
            <a:spAutoFit/>
          </a:bodyPr>
          <a:lstStyle/>
          <a:p>
            <a:r>
              <a:rPr lang="en-US" sz="800" dirty="0">
                <a:solidFill>
                  <a:schemeClr val="bg1"/>
                </a:solidFill>
              </a:rPr>
              <a:t>ERP</a:t>
            </a:r>
          </a:p>
          <a:p>
            <a:r>
              <a:rPr lang="en-US" sz="800" dirty="0">
                <a:solidFill>
                  <a:schemeClr val="bg1"/>
                </a:solidFill>
              </a:rPr>
              <a:t>CRM</a:t>
            </a:r>
          </a:p>
        </p:txBody>
      </p:sp>
      <p:sp>
        <p:nvSpPr>
          <p:cNvPr id="12" name="Rectangle 11"/>
          <p:cNvSpPr/>
          <p:nvPr/>
        </p:nvSpPr>
        <p:spPr>
          <a:xfrm rot="20745272">
            <a:off x="6593222" y="1844311"/>
            <a:ext cx="1187355" cy="553998"/>
          </a:xfrm>
          <a:prstGeom prst="rect">
            <a:avLst/>
          </a:prstGeom>
        </p:spPr>
        <p:txBody>
          <a:bodyPr wrap="square">
            <a:spAutoFit/>
          </a:bodyPr>
          <a:lstStyle/>
          <a:p>
            <a:r>
              <a:rPr lang="en-US" sz="750" dirty="0">
                <a:solidFill>
                  <a:schemeClr val="bg1"/>
                </a:solidFill>
              </a:rPr>
              <a:t>ERP</a:t>
            </a:r>
          </a:p>
          <a:p>
            <a:r>
              <a:rPr lang="en-US" sz="750" dirty="0">
                <a:solidFill>
                  <a:schemeClr val="bg1"/>
                </a:solidFill>
              </a:rPr>
              <a:t>CRM</a:t>
            </a:r>
          </a:p>
          <a:p>
            <a:r>
              <a:rPr lang="en-US" sz="750" dirty="0">
                <a:solidFill>
                  <a:schemeClr val="bg1"/>
                </a:solidFill>
              </a:rPr>
              <a:t>Business </a:t>
            </a:r>
          </a:p>
          <a:p>
            <a:r>
              <a:rPr lang="en-US" sz="750" dirty="0">
                <a:solidFill>
                  <a:schemeClr val="bg1"/>
                </a:solidFill>
              </a:rPr>
              <a:t>Intelligence</a:t>
            </a:r>
            <a:endParaRPr lang="el-GR" sz="750" dirty="0">
              <a:solidFill>
                <a:schemeClr val="bg1"/>
              </a:solidFill>
            </a:endParaRPr>
          </a:p>
        </p:txBody>
      </p:sp>
      <p:sp>
        <p:nvSpPr>
          <p:cNvPr id="61" name="TextBox 60">
            <a:extLst>
              <a:ext uri="{FF2B5EF4-FFF2-40B4-BE49-F238E27FC236}">
                <a16:creationId xmlns:a16="http://schemas.microsoft.com/office/drawing/2014/main" id="{5A5CD01A-69D7-4E1E-B7D9-FAE8C98E2540}"/>
              </a:ext>
            </a:extLst>
          </p:cNvPr>
          <p:cNvSpPr txBox="1"/>
          <p:nvPr/>
        </p:nvSpPr>
        <p:spPr>
          <a:xfrm>
            <a:off x="313545" y="3176641"/>
            <a:ext cx="1212577" cy="246221"/>
          </a:xfrm>
          <a:prstGeom prst="rect">
            <a:avLst/>
          </a:prstGeom>
          <a:noFill/>
        </p:spPr>
        <p:txBody>
          <a:bodyPr wrap="square" rtlCol="0">
            <a:spAutoFit/>
          </a:bodyPr>
          <a:lstStyle/>
          <a:p>
            <a:pPr algn="r"/>
            <a:r>
              <a:rPr lang="en-US" sz="1000" b="1" dirty="0">
                <a:solidFill>
                  <a:prstClr val="black">
                    <a:lumMod val="65000"/>
                    <a:lumOff val="35000"/>
                  </a:prstClr>
                </a:solidFill>
                <a:latin typeface="Calibri"/>
              </a:rPr>
              <a:t>Small Businesses</a:t>
            </a:r>
            <a:endParaRPr lang="el-GR" sz="1000" b="1" dirty="0">
              <a:solidFill>
                <a:prstClr val="black">
                  <a:lumMod val="65000"/>
                  <a:lumOff val="35000"/>
                </a:prstClr>
              </a:solidFill>
              <a:latin typeface="Calibri"/>
            </a:endParaRPr>
          </a:p>
        </p:txBody>
      </p:sp>
      <p:sp>
        <p:nvSpPr>
          <p:cNvPr id="62" name="TextBox 61">
            <a:extLst>
              <a:ext uri="{FF2B5EF4-FFF2-40B4-BE49-F238E27FC236}">
                <a16:creationId xmlns:a16="http://schemas.microsoft.com/office/drawing/2014/main" id="{EFC8C340-9BEF-4BA9-B60A-32E6874CAC47}"/>
              </a:ext>
            </a:extLst>
          </p:cNvPr>
          <p:cNvSpPr txBox="1"/>
          <p:nvPr/>
        </p:nvSpPr>
        <p:spPr>
          <a:xfrm>
            <a:off x="455665" y="2469019"/>
            <a:ext cx="987161" cy="400110"/>
          </a:xfrm>
          <a:prstGeom prst="rect">
            <a:avLst/>
          </a:prstGeom>
          <a:noFill/>
        </p:spPr>
        <p:txBody>
          <a:bodyPr wrap="square" rtlCol="0">
            <a:spAutoFit/>
          </a:bodyPr>
          <a:lstStyle/>
          <a:p>
            <a:pPr algn="r"/>
            <a:r>
              <a:rPr lang="en-US" sz="1000" b="1" dirty="0">
                <a:solidFill>
                  <a:prstClr val="black">
                    <a:lumMod val="65000"/>
                    <a:lumOff val="35000"/>
                  </a:prstClr>
                </a:solidFill>
                <a:latin typeface="Calibri"/>
              </a:rPr>
              <a:t>Medium Enterprises</a:t>
            </a:r>
            <a:endParaRPr lang="el-GR" sz="1000" b="1" dirty="0">
              <a:solidFill>
                <a:prstClr val="black">
                  <a:lumMod val="65000"/>
                  <a:lumOff val="35000"/>
                </a:prstClr>
              </a:solidFill>
              <a:latin typeface="Calibri"/>
            </a:endParaRPr>
          </a:p>
        </p:txBody>
      </p:sp>
      <p:sp>
        <p:nvSpPr>
          <p:cNvPr id="64" name="TextBox 63">
            <a:extLst>
              <a:ext uri="{FF2B5EF4-FFF2-40B4-BE49-F238E27FC236}">
                <a16:creationId xmlns:a16="http://schemas.microsoft.com/office/drawing/2014/main" id="{3CC9D68F-A577-4F53-B9BE-616AEE56C5DE}"/>
              </a:ext>
            </a:extLst>
          </p:cNvPr>
          <p:cNvSpPr txBox="1"/>
          <p:nvPr/>
        </p:nvSpPr>
        <p:spPr>
          <a:xfrm>
            <a:off x="505442" y="1740666"/>
            <a:ext cx="1052753" cy="553998"/>
          </a:xfrm>
          <a:prstGeom prst="rect">
            <a:avLst/>
          </a:prstGeom>
          <a:noFill/>
        </p:spPr>
        <p:txBody>
          <a:bodyPr wrap="square" rtlCol="0">
            <a:spAutoFit/>
          </a:bodyPr>
          <a:lstStyle/>
          <a:p>
            <a:pPr algn="r"/>
            <a:r>
              <a:rPr lang="en-US" sz="1000" b="1" dirty="0">
                <a:solidFill>
                  <a:prstClr val="black">
                    <a:lumMod val="65000"/>
                    <a:lumOff val="35000"/>
                  </a:prstClr>
                </a:solidFill>
                <a:latin typeface="Calibri"/>
              </a:rPr>
              <a:t>Large Corporations &amp; Conglomerates</a:t>
            </a:r>
            <a:endParaRPr lang="el-GR" sz="1000" b="1" dirty="0">
              <a:solidFill>
                <a:prstClr val="black">
                  <a:lumMod val="65000"/>
                  <a:lumOff val="35000"/>
                </a:prstClr>
              </a:solidFill>
              <a:latin typeface="Calibri"/>
            </a:endParaRPr>
          </a:p>
        </p:txBody>
      </p:sp>
      <p:sp>
        <p:nvSpPr>
          <p:cNvPr id="90" name="TextBox 89">
            <a:extLst>
              <a:ext uri="{FF2B5EF4-FFF2-40B4-BE49-F238E27FC236}">
                <a16:creationId xmlns:a16="http://schemas.microsoft.com/office/drawing/2014/main" id="{08E62D81-71C1-4792-A489-D26680483008}"/>
              </a:ext>
            </a:extLst>
          </p:cNvPr>
          <p:cNvSpPr txBox="1"/>
          <p:nvPr/>
        </p:nvSpPr>
        <p:spPr>
          <a:xfrm>
            <a:off x="5043204" y="4273688"/>
            <a:ext cx="3385153" cy="338554"/>
          </a:xfrm>
          <a:prstGeom prst="rect">
            <a:avLst/>
          </a:prstGeom>
          <a:noFill/>
        </p:spPr>
        <p:txBody>
          <a:bodyPr wrap="square" rtlCol="0">
            <a:spAutoFit/>
          </a:bodyPr>
          <a:lstStyle/>
          <a:p>
            <a:r>
              <a:rPr lang="en-US" sz="1600" b="1" i="1" dirty="0">
                <a:solidFill>
                  <a:srgbClr val="0070C0"/>
                </a:solidFill>
              </a:rPr>
              <a:t>Epsilon Net Competitive Advantages </a:t>
            </a:r>
            <a:endParaRPr lang="el-GR" sz="1600" b="1" i="1" dirty="0">
              <a:solidFill>
                <a:srgbClr val="0070C0"/>
              </a:solidFill>
            </a:endParaRPr>
          </a:p>
        </p:txBody>
      </p:sp>
      <p:sp>
        <p:nvSpPr>
          <p:cNvPr id="91" name="BJPseudoFooter">
            <a:extLst>
              <a:ext uri="{FF2B5EF4-FFF2-40B4-BE49-F238E27FC236}">
                <a16:creationId xmlns:a16="http://schemas.microsoft.com/office/drawing/2014/main" id="{892F808E-86D9-4456-ABC1-5BA7E4099767}"/>
              </a:ext>
            </a:extLst>
          </p:cNvPr>
          <p:cNvSpPr txBox="1"/>
          <p:nvPr>
            <p:custDataLst>
              <p:tags r:id="rId1"/>
            </p:custDataLst>
          </p:nvPr>
        </p:nvSpPr>
        <p:spPr>
          <a:xfrm>
            <a:off x="1238250" y="6599079"/>
            <a:ext cx="66675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pic>
        <p:nvPicPr>
          <p:cNvPr id="92" name="Graphic 5" descr="Checkmark">
            <a:extLst>
              <a:ext uri="{FF2B5EF4-FFF2-40B4-BE49-F238E27FC236}">
                <a16:creationId xmlns:a16="http://schemas.microsoft.com/office/drawing/2014/main" id="{2E4B6EAA-09AE-4762-BD52-7056E8B970C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6458" y="4823581"/>
            <a:ext cx="359032" cy="359032"/>
          </a:xfrm>
          <a:prstGeom prst="rect">
            <a:avLst/>
          </a:prstGeom>
        </p:spPr>
      </p:pic>
      <p:sp>
        <p:nvSpPr>
          <p:cNvPr id="93" name="TextBox 92">
            <a:extLst>
              <a:ext uri="{FF2B5EF4-FFF2-40B4-BE49-F238E27FC236}">
                <a16:creationId xmlns:a16="http://schemas.microsoft.com/office/drawing/2014/main" id="{4AD7BD1F-1BBE-4053-BDA0-878BB3EECF4D}"/>
              </a:ext>
            </a:extLst>
          </p:cNvPr>
          <p:cNvSpPr txBox="1"/>
          <p:nvPr/>
        </p:nvSpPr>
        <p:spPr>
          <a:xfrm>
            <a:off x="5118772" y="4791591"/>
            <a:ext cx="3150991" cy="338554"/>
          </a:xfrm>
          <a:prstGeom prst="rect">
            <a:avLst/>
          </a:prstGeom>
          <a:noFill/>
        </p:spPr>
        <p:txBody>
          <a:bodyPr wrap="none" rtlCol="0">
            <a:spAutoFit/>
          </a:bodyPr>
          <a:lstStyle/>
          <a:p>
            <a:r>
              <a:rPr lang="en-US" sz="1600" dirty="0"/>
              <a:t>Customizable as the business grows</a:t>
            </a:r>
            <a:endParaRPr lang="el-GR" sz="1600" dirty="0"/>
          </a:p>
        </p:txBody>
      </p:sp>
      <p:pic>
        <p:nvPicPr>
          <p:cNvPr id="94" name="Graphic 159" descr="Checkmark">
            <a:extLst>
              <a:ext uri="{FF2B5EF4-FFF2-40B4-BE49-F238E27FC236}">
                <a16:creationId xmlns:a16="http://schemas.microsoft.com/office/drawing/2014/main" id="{D6E42BD3-A2F3-40BC-BF22-9638CBEB8C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44465" y="5737450"/>
            <a:ext cx="359032" cy="359032"/>
          </a:xfrm>
          <a:prstGeom prst="rect">
            <a:avLst/>
          </a:prstGeom>
        </p:spPr>
      </p:pic>
      <p:sp>
        <p:nvSpPr>
          <p:cNvPr id="95" name="TextBox 94">
            <a:extLst>
              <a:ext uri="{FF2B5EF4-FFF2-40B4-BE49-F238E27FC236}">
                <a16:creationId xmlns:a16="http://schemas.microsoft.com/office/drawing/2014/main" id="{3CEE0BE4-99F7-4284-8666-873F6DCCAD3F}"/>
              </a:ext>
            </a:extLst>
          </p:cNvPr>
          <p:cNvSpPr txBox="1"/>
          <p:nvPr/>
        </p:nvSpPr>
        <p:spPr>
          <a:xfrm>
            <a:off x="5096779" y="5696224"/>
            <a:ext cx="2324098" cy="338554"/>
          </a:xfrm>
          <a:prstGeom prst="rect">
            <a:avLst/>
          </a:prstGeom>
          <a:noFill/>
        </p:spPr>
        <p:txBody>
          <a:bodyPr wrap="none" rtlCol="0">
            <a:spAutoFit/>
          </a:bodyPr>
          <a:lstStyle/>
          <a:p>
            <a:r>
              <a:rPr lang="en-US" sz="1600" dirty="0"/>
              <a:t>Negligible migration costs</a:t>
            </a:r>
            <a:endParaRPr lang="el-GR" sz="1600" dirty="0"/>
          </a:p>
        </p:txBody>
      </p:sp>
      <p:pic>
        <p:nvPicPr>
          <p:cNvPr id="96" name="Graphic 161" descr="Checkmark">
            <a:extLst>
              <a:ext uri="{FF2B5EF4-FFF2-40B4-BE49-F238E27FC236}">
                <a16:creationId xmlns:a16="http://schemas.microsoft.com/office/drawing/2014/main" id="{CF8FAB7F-EB58-47FB-AEED-0D4CA77E02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0998" y="6221832"/>
            <a:ext cx="359032" cy="359032"/>
          </a:xfrm>
          <a:prstGeom prst="rect">
            <a:avLst/>
          </a:prstGeom>
        </p:spPr>
      </p:pic>
      <p:sp>
        <p:nvSpPr>
          <p:cNvPr id="97" name="TextBox 96">
            <a:extLst>
              <a:ext uri="{FF2B5EF4-FFF2-40B4-BE49-F238E27FC236}">
                <a16:creationId xmlns:a16="http://schemas.microsoft.com/office/drawing/2014/main" id="{42438F4F-AC03-4F20-87DD-2D2DE2BBD823}"/>
              </a:ext>
            </a:extLst>
          </p:cNvPr>
          <p:cNvSpPr txBox="1"/>
          <p:nvPr/>
        </p:nvSpPr>
        <p:spPr>
          <a:xfrm>
            <a:off x="5066945" y="6183678"/>
            <a:ext cx="3580404" cy="338554"/>
          </a:xfrm>
          <a:prstGeom prst="rect">
            <a:avLst/>
          </a:prstGeom>
          <a:noFill/>
        </p:spPr>
        <p:txBody>
          <a:bodyPr wrap="none" rtlCol="0">
            <a:spAutoFit/>
          </a:bodyPr>
          <a:lstStyle/>
          <a:p>
            <a:r>
              <a:rPr lang="en-US" sz="1600" dirty="0"/>
              <a:t>Fully integrated online &amp; cloud platforms</a:t>
            </a:r>
            <a:endParaRPr lang="el-GR" sz="1600" dirty="0"/>
          </a:p>
        </p:txBody>
      </p:sp>
      <p:sp>
        <p:nvSpPr>
          <p:cNvPr id="98" name="TextBox 97">
            <a:extLst>
              <a:ext uri="{FF2B5EF4-FFF2-40B4-BE49-F238E27FC236}">
                <a16:creationId xmlns:a16="http://schemas.microsoft.com/office/drawing/2014/main" id="{AFB7DAD5-451C-48CF-9451-4E5E1757AFCB}"/>
              </a:ext>
            </a:extLst>
          </p:cNvPr>
          <p:cNvSpPr txBox="1"/>
          <p:nvPr/>
        </p:nvSpPr>
        <p:spPr>
          <a:xfrm>
            <a:off x="788132" y="5345160"/>
            <a:ext cx="3656201" cy="338554"/>
          </a:xfrm>
          <a:prstGeom prst="rect">
            <a:avLst/>
          </a:prstGeom>
          <a:noFill/>
        </p:spPr>
        <p:txBody>
          <a:bodyPr wrap="square" rtlCol="0">
            <a:spAutoFit/>
          </a:bodyPr>
          <a:lstStyle/>
          <a:p>
            <a:r>
              <a:rPr lang="en-US" sz="1600" dirty="0"/>
              <a:t>Difficult to readjust to new business size</a:t>
            </a:r>
            <a:endParaRPr lang="el-GR" sz="1600" dirty="0"/>
          </a:p>
        </p:txBody>
      </p:sp>
      <p:sp>
        <p:nvSpPr>
          <p:cNvPr id="99" name="TextBox 98">
            <a:extLst>
              <a:ext uri="{FF2B5EF4-FFF2-40B4-BE49-F238E27FC236}">
                <a16:creationId xmlns:a16="http://schemas.microsoft.com/office/drawing/2014/main" id="{D52516C7-4429-4F8A-BEC0-822000C5E8CD}"/>
              </a:ext>
            </a:extLst>
          </p:cNvPr>
          <p:cNvSpPr txBox="1"/>
          <p:nvPr/>
        </p:nvSpPr>
        <p:spPr>
          <a:xfrm>
            <a:off x="812429" y="5798697"/>
            <a:ext cx="2956319" cy="338554"/>
          </a:xfrm>
          <a:prstGeom prst="rect">
            <a:avLst/>
          </a:prstGeom>
          <a:noFill/>
        </p:spPr>
        <p:txBody>
          <a:bodyPr wrap="square" rtlCol="0">
            <a:spAutoFit/>
          </a:bodyPr>
          <a:lstStyle/>
          <a:p>
            <a:r>
              <a:rPr lang="en-US" sz="1600" dirty="0"/>
              <a:t>Complex data migration process</a:t>
            </a:r>
            <a:endParaRPr lang="el-GR" sz="1600" dirty="0"/>
          </a:p>
        </p:txBody>
      </p:sp>
      <p:sp>
        <p:nvSpPr>
          <p:cNvPr id="100" name="TextBox 99">
            <a:extLst>
              <a:ext uri="{FF2B5EF4-FFF2-40B4-BE49-F238E27FC236}">
                <a16:creationId xmlns:a16="http://schemas.microsoft.com/office/drawing/2014/main" id="{87B47DD1-AA46-4123-9D1C-9F9A0B812038}"/>
              </a:ext>
            </a:extLst>
          </p:cNvPr>
          <p:cNvSpPr txBox="1"/>
          <p:nvPr/>
        </p:nvSpPr>
        <p:spPr>
          <a:xfrm>
            <a:off x="803144" y="6188555"/>
            <a:ext cx="3188088" cy="338554"/>
          </a:xfrm>
          <a:prstGeom prst="rect">
            <a:avLst/>
          </a:prstGeom>
          <a:noFill/>
        </p:spPr>
        <p:txBody>
          <a:bodyPr wrap="square" rtlCol="0">
            <a:spAutoFit/>
          </a:bodyPr>
          <a:lstStyle/>
          <a:p>
            <a:r>
              <a:rPr lang="en-US" sz="1600" dirty="0"/>
              <a:t>Limited interface according to user</a:t>
            </a:r>
            <a:endParaRPr lang="el-GR" sz="1600" dirty="0"/>
          </a:p>
        </p:txBody>
      </p:sp>
      <p:pic>
        <p:nvPicPr>
          <p:cNvPr id="101" name="Graphic 8" descr="Stop">
            <a:extLst>
              <a:ext uri="{FF2B5EF4-FFF2-40B4-BE49-F238E27FC236}">
                <a16:creationId xmlns:a16="http://schemas.microsoft.com/office/drawing/2014/main" id="{2DA357BC-A78F-47CA-9479-3EBF676672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494" y="5409586"/>
            <a:ext cx="228145" cy="246221"/>
          </a:xfrm>
          <a:prstGeom prst="rect">
            <a:avLst/>
          </a:prstGeom>
        </p:spPr>
      </p:pic>
      <p:pic>
        <p:nvPicPr>
          <p:cNvPr id="102" name="Graphic 166" descr="Stop">
            <a:extLst>
              <a:ext uri="{FF2B5EF4-FFF2-40B4-BE49-F238E27FC236}">
                <a16:creationId xmlns:a16="http://schemas.microsoft.com/office/drawing/2014/main" id="{F15257FF-890E-4449-93B3-C2DD48B5A8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494" y="5854234"/>
            <a:ext cx="228145" cy="246221"/>
          </a:xfrm>
          <a:prstGeom prst="rect">
            <a:avLst/>
          </a:prstGeom>
        </p:spPr>
      </p:pic>
      <p:pic>
        <p:nvPicPr>
          <p:cNvPr id="103" name="Graphic 167" descr="Stop">
            <a:extLst>
              <a:ext uri="{FF2B5EF4-FFF2-40B4-BE49-F238E27FC236}">
                <a16:creationId xmlns:a16="http://schemas.microsoft.com/office/drawing/2014/main" id="{FDD683AB-0320-4D7B-A46D-1DF0431372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7543" y="6280141"/>
            <a:ext cx="228145" cy="246221"/>
          </a:xfrm>
          <a:prstGeom prst="rect">
            <a:avLst/>
          </a:prstGeom>
        </p:spPr>
      </p:pic>
      <p:pic>
        <p:nvPicPr>
          <p:cNvPr id="104" name="Graphic 60" descr="Checkmark">
            <a:extLst>
              <a:ext uri="{FF2B5EF4-FFF2-40B4-BE49-F238E27FC236}">
                <a16:creationId xmlns:a16="http://schemas.microsoft.com/office/drawing/2014/main" id="{2AA326DD-5994-41ED-8889-7490923F25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1077" y="5253068"/>
            <a:ext cx="359032" cy="359032"/>
          </a:xfrm>
          <a:prstGeom prst="rect">
            <a:avLst/>
          </a:prstGeom>
        </p:spPr>
      </p:pic>
      <p:sp>
        <p:nvSpPr>
          <p:cNvPr id="105" name="TextBox 104">
            <a:extLst>
              <a:ext uri="{FF2B5EF4-FFF2-40B4-BE49-F238E27FC236}">
                <a16:creationId xmlns:a16="http://schemas.microsoft.com/office/drawing/2014/main" id="{C40BDDAC-5CCA-4C31-B6D3-E842E73A437D}"/>
              </a:ext>
            </a:extLst>
          </p:cNvPr>
          <p:cNvSpPr txBox="1"/>
          <p:nvPr/>
        </p:nvSpPr>
        <p:spPr>
          <a:xfrm>
            <a:off x="5123391" y="5221078"/>
            <a:ext cx="3668889" cy="338554"/>
          </a:xfrm>
          <a:prstGeom prst="rect">
            <a:avLst/>
          </a:prstGeom>
          <a:noFill/>
        </p:spPr>
        <p:txBody>
          <a:bodyPr wrap="none" rtlCol="0">
            <a:spAutoFit/>
          </a:bodyPr>
          <a:lstStyle/>
          <a:p>
            <a:r>
              <a:rPr lang="en-US" sz="1600" dirty="0"/>
              <a:t>Flexible Cost Policy / Pay-as-you-go model</a:t>
            </a:r>
            <a:endParaRPr lang="el-GR" sz="1600" dirty="0"/>
          </a:p>
        </p:txBody>
      </p:sp>
      <p:sp>
        <p:nvSpPr>
          <p:cNvPr id="107" name="TextBox 106">
            <a:extLst>
              <a:ext uri="{FF2B5EF4-FFF2-40B4-BE49-F238E27FC236}">
                <a16:creationId xmlns:a16="http://schemas.microsoft.com/office/drawing/2014/main" id="{C726174C-25DF-4CFF-8EF7-4ACC8BD6A592}"/>
              </a:ext>
            </a:extLst>
          </p:cNvPr>
          <p:cNvSpPr txBox="1"/>
          <p:nvPr/>
        </p:nvSpPr>
        <p:spPr>
          <a:xfrm>
            <a:off x="4968849" y="1388342"/>
            <a:ext cx="3656201" cy="523220"/>
          </a:xfrm>
          <a:prstGeom prst="rect">
            <a:avLst/>
          </a:prstGeom>
          <a:noFill/>
        </p:spPr>
        <p:txBody>
          <a:bodyPr wrap="square" rtlCol="0">
            <a:spAutoFit/>
          </a:bodyPr>
          <a:lstStyle/>
          <a:p>
            <a:r>
              <a:rPr lang="en-US" sz="1400" b="1" i="1" dirty="0"/>
              <a:t>Medium  and Small enterprises are connected with accountant offices  </a:t>
            </a:r>
            <a:endParaRPr lang="el-GR" sz="1400" b="1" i="1" dirty="0"/>
          </a:p>
        </p:txBody>
      </p:sp>
      <p:sp>
        <p:nvSpPr>
          <p:cNvPr id="109" name="Rectangle 108">
            <a:extLst>
              <a:ext uri="{FF2B5EF4-FFF2-40B4-BE49-F238E27FC236}">
                <a16:creationId xmlns:a16="http://schemas.microsoft.com/office/drawing/2014/main" id="{2DE5B723-8FD5-4AF7-B780-F01B45181AC0}"/>
              </a:ext>
            </a:extLst>
          </p:cNvPr>
          <p:cNvSpPr/>
          <p:nvPr/>
        </p:nvSpPr>
        <p:spPr>
          <a:xfrm>
            <a:off x="4714251" y="1448300"/>
            <a:ext cx="254598" cy="21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TextBox 109">
            <a:extLst>
              <a:ext uri="{FF2B5EF4-FFF2-40B4-BE49-F238E27FC236}">
                <a16:creationId xmlns:a16="http://schemas.microsoft.com/office/drawing/2014/main" id="{EB3FC3D8-E189-46B3-8AA3-E9B5AC6C0414}"/>
              </a:ext>
            </a:extLst>
          </p:cNvPr>
          <p:cNvSpPr txBox="1"/>
          <p:nvPr/>
        </p:nvSpPr>
        <p:spPr>
          <a:xfrm>
            <a:off x="4675078" y="1989413"/>
            <a:ext cx="4038377" cy="523220"/>
          </a:xfrm>
          <a:prstGeom prst="rect">
            <a:avLst/>
          </a:prstGeom>
          <a:noFill/>
        </p:spPr>
        <p:txBody>
          <a:bodyPr wrap="square" rtlCol="0">
            <a:spAutoFit/>
          </a:bodyPr>
          <a:lstStyle/>
          <a:p>
            <a:r>
              <a:rPr lang="en-US" sz="1400" b="1" i="1" dirty="0"/>
              <a:t>Epsilon Net penetrates in the market of Large and Medium enterprises through HRM &amp; Payroll system</a:t>
            </a:r>
            <a:endParaRPr lang="el-GR" sz="1400" b="1" i="1" dirty="0"/>
          </a:p>
        </p:txBody>
      </p:sp>
      <p:sp>
        <p:nvSpPr>
          <p:cNvPr id="111" name="Rectangle 110">
            <a:extLst>
              <a:ext uri="{FF2B5EF4-FFF2-40B4-BE49-F238E27FC236}">
                <a16:creationId xmlns:a16="http://schemas.microsoft.com/office/drawing/2014/main" id="{6F48C5F2-F47E-4671-9849-300EADD59541}"/>
              </a:ext>
            </a:extLst>
          </p:cNvPr>
          <p:cNvSpPr/>
          <p:nvPr/>
        </p:nvSpPr>
        <p:spPr>
          <a:xfrm>
            <a:off x="4719970" y="1698048"/>
            <a:ext cx="254598" cy="212002"/>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2" name="Slide Number Placeholder 20">
            <a:extLst>
              <a:ext uri="{FF2B5EF4-FFF2-40B4-BE49-F238E27FC236}">
                <a16:creationId xmlns:a16="http://schemas.microsoft.com/office/drawing/2014/main" id="{9EC7388C-E4B1-4D36-B397-0665DE3D80E4}"/>
              </a:ext>
            </a:extLst>
          </p:cNvPr>
          <p:cNvSpPr>
            <a:spLocks noGrp="1"/>
          </p:cNvSpPr>
          <p:nvPr>
            <p:ph type="sldNum" sz="quarter" idx="12"/>
          </p:nvPr>
        </p:nvSpPr>
        <p:spPr>
          <a:xfrm>
            <a:off x="7260213" y="6451681"/>
            <a:ext cx="1600200" cy="273844"/>
          </a:xfrm>
        </p:spPr>
        <p:txBody>
          <a:bodyPr/>
          <a:lstStyle/>
          <a:p>
            <a:fld id="{A3E6470A-6707-4621-BF98-804D53622584}" type="slidenum">
              <a:rPr lang="el-GR" sz="788">
                <a:solidFill>
                  <a:prstClr val="black">
                    <a:tint val="75000"/>
                  </a:prstClr>
                </a:solidFill>
              </a:rPr>
              <a:pPr/>
              <a:t>6</a:t>
            </a:fld>
            <a:endParaRPr lang="el-GR" sz="788" dirty="0">
              <a:solidFill>
                <a:prstClr val="black">
                  <a:tint val="75000"/>
                </a:prstClr>
              </a:solidFill>
            </a:endParaRPr>
          </a:p>
        </p:txBody>
      </p:sp>
      <p:sp>
        <p:nvSpPr>
          <p:cNvPr id="71" name="TextBox 70">
            <a:extLst>
              <a:ext uri="{FF2B5EF4-FFF2-40B4-BE49-F238E27FC236}">
                <a16:creationId xmlns:a16="http://schemas.microsoft.com/office/drawing/2014/main" id="{AFB7DAD5-451C-48CF-9451-4E5E1757AFCB}"/>
              </a:ext>
            </a:extLst>
          </p:cNvPr>
          <p:cNvSpPr txBox="1"/>
          <p:nvPr/>
        </p:nvSpPr>
        <p:spPr>
          <a:xfrm>
            <a:off x="760581" y="4267185"/>
            <a:ext cx="3656201" cy="338554"/>
          </a:xfrm>
          <a:prstGeom prst="rect">
            <a:avLst/>
          </a:prstGeom>
          <a:noFill/>
        </p:spPr>
        <p:txBody>
          <a:bodyPr wrap="square" rtlCol="0">
            <a:spAutoFit/>
          </a:bodyPr>
          <a:lstStyle/>
          <a:p>
            <a:r>
              <a:rPr lang="en-US" sz="1600" b="1" i="1" dirty="0">
                <a:solidFill>
                  <a:srgbClr val="0070C0"/>
                </a:solidFill>
              </a:rPr>
              <a:t>Traditional Software Business model</a:t>
            </a:r>
            <a:endParaRPr lang="el-GR" sz="1600" b="1" i="1" dirty="0">
              <a:solidFill>
                <a:srgbClr val="0070C0"/>
              </a:solidFill>
            </a:endParaRPr>
          </a:p>
        </p:txBody>
      </p:sp>
      <p:sp>
        <p:nvSpPr>
          <p:cNvPr id="72" name="TextBox 71">
            <a:extLst>
              <a:ext uri="{FF2B5EF4-FFF2-40B4-BE49-F238E27FC236}">
                <a16:creationId xmlns:a16="http://schemas.microsoft.com/office/drawing/2014/main" id="{AFB7DAD5-451C-48CF-9451-4E5E1757AFCB}"/>
              </a:ext>
            </a:extLst>
          </p:cNvPr>
          <p:cNvSpPr txBox="1"/>
          <p:nvPr/>
        </p:nvSpPr>
        <p:spPr>
          <a:xfrm>
            <a:off x="788132" y="4829639"/>
            <a:ext cx="3886946" cy="338554"/>
          </a:xfrm>
          <a:prstGeom prst="rect">
            <a:avLst/>
          </a:prstGeom>
          <a:noFill/>
        </p:spPr>
        <p:txBody>
          <a:bodyPr wrap="square" rtlCol="0">
            <a:spAutoFit/>
          </a:bodyPr>
          <a:lstStyle/>
          <a:p>
            <a:r>
              <a:rPr lang="en-US" sz="1600" dirty="0"/>
              <a:t>Unable to manage upgrade of enterprises </a:t>
            </a:r>
            <a:endParaRPr lang="el-GR" sz="1600" dirty="0"/>
          </a:p>
        </p:txBody>
      </p:sp>
      <p:pic>
        <p:nvPicPr>
          <p:cNvPr id="73" name="Graphic 8" descr="Stop">
            <a:extLst>
              <a:ext uri="{FF2B5EF4-FFF2-40B4-BE49-F238E27FC236}">
                <a16:creationId xmlns:a16="http://schemas.microsoft.com/office/drawing/2014/main" id="{2DA357BC-A78F-47CA-9479-3EBF676672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494" y="4902378"/>
            <a:ext cx="228145" cy="246221"/>
          </a:xfrm>
          <a:prstGeom prst="rect">
            <a:avLst/>
          </a:prstGeom>
        </p:spPr>
      </p:pic>
    </p:spTree>
    <p:extLst>
      <p:ext uri="{BB962C8B-B14F-4D97-AF65-F5344CB8AC3E}">
        <p14:creationId xmlns:p14="http://schemas.microsoft.com/office/powerpoint/2010/main" val="376541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3540393" cy="461665"/>
          </a:xfrm>
          <a:prstGeom prst="rect">
            <a:avLst/>
          </a:prstGeom>
          <a:noFill/>
        </p:spPr>
        <p:txBody>
          <a:bodyPr wrap="none" rtlCol="0">
            <a:spAutoFit/>
          </a:bodyPr>
          <a:lstStyle/>
          <a:p>
            <a:r>
              <a:rPr lang="en-US" sz="2400" b="1"/>
              <a:t>Epsilon Net Group Activity</a:t>
            </a:r>
            <a:endParaRPr lang="el-GR" sz="2400" b="1"/>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7</a:t>
            </a:fld>
            <a:endParaRPr lang="el-GR"/>
          </a:p>
        </p:txBody>
      </p:sp>
      <p:sp>
        <p:nvSpPr>
          <p:cNvPr id="2" name="Rounded Rectangle 1"/>
          <p:cNvSpPr/>
          <p:nvPr/>
        </p:nvSpPr>
        <p:spPr>
          <a:xfrm>
            <a:off x="738130" y="1611789"/>
            <a:ext cx="3641057" cy="32349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Software</a:t>
            </a:r>
            <a:r>
              <a:rPr lang="en-US" b="1" dirty="0"/>
              <a:t> &amp; Innovation</a:t>
            </a:r>
            <a:endParaRPr lang="el-GR" b="1" dirty="0"/>
          </a:p>
        </p:txBody>
      </p:sp>
      <p:sp>
        <p:nvSpPr>
          <p:cNvPr id="4" name="Rounded Rectangle 3"/>
          <p:cNvSpPr/>
          <p:nvPr/>
        </p:nvSpPr>
        <p:spPr>
          <a:xfrm>
            <a:off x="962043" y="2162429"/>
            <a:ext cx="2736000" cy="401571"/>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PYLON Technology – Programming Software </a:t>
            </a:r>
            <a:endParaRPr lang="el-GR" sz="1100" dirty="0">
              <a:solidFill>
                <a:schemeClr val="bg1"/>
              </a:solidFill>
            </a:endParaRPr>
          </a:p>
        </p:txBody>
      </p:sp>
      <p:sp>
        <p:nvSpPr>
          <p:cNvPr id="9" name="Rounded Rectangle 8"/>
          <p:cNvSpPr/>
          <p:nvPr/>
        </p:nvSpPr>
        <p:spPr>
          <a:xfrm>
            <a:off x="962043" y="2756661"/>
            <a:ext cx="2736000" cy="384770"/>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Accounting &amp; Tax office Software</a:t>
            </a:r>
            <a:endParaRPr lang="el-GR" sz="1200" b="1" dirty="0">
              <a:solidFill>
                <a:schemeClr val="bg1"/>
              </a:solidFill>
            </a:endParaRPr>
          </a:p>
        </p:txBody>
      </p:sp>
      <p:sp>
        <p:nvSpPr>
          <p:cNvPr id="10" name="Rounded Rectangle 9"/>
          <p:cNvSpPr/>
          <p:nvPr/>
        </p:nvSpPr>
        <p:spPr>
          <a:xfrm>
            <a:off x="962043" y="3351031"/>
            <a:ext cx="2736000" cy="404545"/>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a:solidFill>
                  <a:schemeClr val="bg1"/>
                </a:solidFill>
              </a:rPr>
              <a:t>Payroll &amp; HR Software</a:t>
            </a:r>
            <a:endParaRPr lang="el-GR" sz="1200" b="1">
              <a:solidFill>
                <a:schemeClr val="bg1"/>
              </a:solidFill>
            </a:endParaRPr>
          </a:p>
        </p:txBody>
      </p:sp>
      <p:sp>
        <p:nvSpPr>
          <p:cNvPr id="11" name="Rounded Rectangle 10"/>
          <p:cNvSpPr/>
          <p:nvPr/>
        </p:nvSpPr>
        <p:spPr>
          <a:xfrm>
            <a:off x="970579" y="3906490"/>
            <a:ext cx="2736000" cy="433749"/>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Business Software Solutions </a:t>
            </a:r>
            <a:endParaRPr lang="el-GR" sz="1200" b="1" dirty="0">
              <a:solidFill>
                <a:schemeClr val="bg1"/>
              </a:solidFill>
            </a:endParaRPr>
          </a:p>
        </p:txBody>
      </p:sp>
      <p:sp>
        <p:nvSpPr>
          <p:cNvPr id="12" name="Rounded Rectangle 11"/>
          <p:cNvSpPr/>
          <p:nvPr/>
        </p:nvSpPr>
        <p:spPr>
          <a:xfrm>
            <a:off x="962043" y="4511566"/>
            <a:ext cx="2736000" cy="394809"/>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Custom Software &amp; Fintech Projects</a:t>
            </a:r>
            <a:endParaRPr lang="el-GR" sz="1200" b="1" dirty="0">
              <a:solidFill>
                <a:schemeClr val="bg1"/>
              </a:solidFill>
            </a:endParaRPr>
          </a:p>
        </p:txBody>
      </p:sp>
      <p:sp>
        <p:nvSpPr>
          <p:cNvPr id="13" name="Rounded Rectangle 12"/>
          <p:cNvSpPr/>
          <p:nvPr/>
        </p:nvSpPr>
        <p:spPr>
          <a:xfrm>
            <a:off x="971904" y="5090147"/>
            <a:ext cx="2736000" cy="399487"/>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Information Database Systems</a:t>
            </a:r>
            <a:endParaRPr lang="el-GR" sz="1200" b="1" dirty="0">
              <a:solidFill>
                <a:schemeClr val="bg1"/>
              </a:solidFill>
            </a:endParaRPr>
          </a:p>
        </p:txBody>
      </p:sp>
      <p:sp>
        <p:nvSpPr>
          <p:cNvPr id="3" name="TextBox 2"/>
          <p:cNvSpPr txBox="1"/>
          <p:nvPr/>
        </p:nvSpPr>
        <p:spPr>
          <a:xfrm>
            <a:off x="1446243" y="6103034"/>
            <a:ext cx="1871025" cy="338554"/>
          </a:xfrm>
          <a:prstGeom prst="rect">
            <a:avLst/>
          </a:prstGeom>
          <a:noFill/>
        </p:spPr>
        <p:txBody>
          <a:bodyPr wrap="none" rtlCol="0">
            <a:spAutoFit/>
          </a:bodyPr>
          <a:lstStyle/>
          <a:p>
            <a:r>
              <a:rPr lang="en-US" sz="1600" b="1" dirty="0">
                <a:solidFill>
                  <a:schemeClr val="tx1">
                    <a:lumMod val="65000"/>
                    <a:lumOff val="35000"/>
                  </a:schemeClr>
                </a:solidFill>
                <a:latin typeface="Arial" panose="020B0604020202020204" pitchFamily="34" charset="0"/>
                <a:cs typeface="Arial" panose="020B0604020202020204" pitchFamily="34" charset="0"/>
              </a:rPr>
              <a:t>96% of Revenues</a:t>
            </a:r>
            <a:endParaRPr lang="el-GR" sz="1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6" name="TextBox 45"/>
          <p:cNvSpPr txBox="1"/>
          <p:nvPr/>
        </p:nvSpPr>
        <p:spPr>
          <a:xfrm>
            <a:off x="6751645" y="6078453"/>
            <a:ext cx="1757212" cy="338554"/>
          </a:xfrm>
          <a:prstGeom prst="rect">
            <a:avLst/>
          </a:prstGeom>
          <a:noFill/>
        </p:spPr>
        <p:txBody>
          <a:bodyPr wrap="none" rtlCol="0">
            <a:spAutoFit/>
          </a:bodyPr>
          <a:lstStyle/>
          <a:p>
            <a:r>
              <a:rPr lang="en-US" sz="1600" b="1" dirty="0">
                <a:solidFill>
                  <a:schemeClr val="tx1">
                    <a:lumMod val="65000"/>
                    <a:lumOff val="35000"/>
                  </a:schemeClr>
                </a:solidFill>
                <a:latin typeface="Arial" panose="020B0604020202020204" pitchFamily="34" charset="0"/>
                <a:cs typeface="Arial" panose="020B0604020202020204" pitchFamily="34" charset="0"/>
              </a:rPr>
              <a:t>4% of Revenues</a:t>
            </a:r>
            <a:endParaRPr lang="el-GR" sz="1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4120535" y="2398101"/>
            <a:ext cx="4140870" cy="113137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PYLON Technology has been a milestone for Epsilon Net, paving the way for a multitude of IT solutions and expanding the company’s innovation potential</a:t>
            </a:r>
            <a:endParaRPr lang="el-GR" sz="1400" b="1" dirty="0">
              <a:solidFill>
                <a:schemeClr val="tx1"/>
              </a:solidFill>
            </a:endParaRPr>
          </a:p>
        </p:txBody>
      </p:sp>
      <p:cxnSp>
        <p:nvCxnSpPr>
          <p:cNvPr id="42" name="Elbow Connector 41"/>
          <p:cNvCxnSpPr>
            <a:cxnSpLocks/>
            <a:endCxn id="7" idx="0"/>
          </p:cNvCxnSpPr>
          <p:nvPr/>
        </p:nvCxnSpPr>
        <p:spPr>
          <a:xfrm>
            <a:off x="3679860" y="2252579"/>
            <a:ext cx="2511110" cy="145522"/>
          </a:xfrm>
          <a:prstGeom prst="bentConnector2">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42361" y="3378553"/>
            <a:ext cx="529640" cy="797903"/>
          </a:xfrm>
          <a:prstGeom prst="rect">
            <a:avLst/>
          </a:prstGeom>
        </p:spPr>
      </p:pic>
      <p:sp>
        <p:nvSpPr>
          <p:cNvPr id="51" name="Rounded Rectangle 50"/>
          <p:cNvSpPr/>
          <p:nvPr/>
        </p:nvSpPr>
        <p:spPr>
          <a:xfrm>
            <a:off x="395537" y="971294"/>
            <a:ext cx="8331213" cy="511214"/>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solidFill>
              </a:rPr>
              <a:t>Group activity is concentrated in IT&amp; Innovation, with PYLON as the main platform for developing Business and IT solutions</a:t>
            </a:r>
            <a:endParaRPr lang="el-GR" sz="1600" b="1" dirty="0">
              <a:solidFill>
                <a:schemeClr val="accent6"/>
              </a:solidFill>
            </a:endParaRPr>
          </a:p>
        </p:txBody>
      </p:sp>
      <p:cxnSp>
        <p:nvCxnSpPr>
          <p:cNvPr id="56" name="Elbow Connector 55"/>
          <p:cNvCxnSpPr>
            <a:cxnSpLocks/>
            <a:endCxn id="9" idx="1"/>
          </p:cNvCxnSpPr>
          <p:nvPr/>
        </p:nvCxnSpPr>
        <p:spPr>
          <a:xfrm rot="16200000" flipH="1">
            <a:off x="336354" y="2323357"/>
            <a:ext cx="828886" cy="422492"/>
          </a:xfrm>
          <a:prstGeom prst="bentConnector2">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cxnSpLocks/>
            <a:endCxn id="10" idx="1"/>
          </p:cNvCxnSpPr>
          <p:nvPr/>
        </p:nvCxnSpPr>
        <p:spPr>
          <a:xfrm rot="16200000" flipH="1">
            <a:off x="83801" y="2675062"/>
            <a:ext cx="1333992" cy="422491"/>
          </a:xfrm>
          <a:prstGeom prst="bentConnector2">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cxnSpLocks/>
            <a:endCxn id="11" idx="1"/>
          </p:cNvCxnSpPr>
          <p:nvPr/>
        </p:nvCxnSpPr>
        <p:spPr>
          <a:xfrm rot="16200000" flipH="1">
            <a:off x="-174927" y="2977859"/>
            <a:ext cx="1859984" cy="431027"/>
          </a:xfrm>
          <a:prstGeom prst="bentConnector2">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a:cxnSpLocks/>
            <a:endCxn id="12" idx="1"/>
          </p:cNvCxnSpPr>
          <p:nvPr/>
        </p:nvCxnSpPr>
        <p:spPr>
          <a:xfrm rot="16200000" flipH="1">
            <a:off x="-444457" y="3302471"/>
            <a:ext cx="2390506" cy="422493"/>
          </a:xfrm>
          <a:prstGeom prst="bentConnector2">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cxnSpLocks/>
            <a:endCxn id="13" idx="1"/>
          </p:cNvCxnSpPr>
          <p:nvPr/>
        </p:nvCxnSpPr>
        <p:spPr>
          <a:xfrm rot="16200000" flipH="1">
            <a:off x="-811410" y="3506577"/>
            <a:ext cx="3134272" cy="432355"/>
          </a:xfrm>
          <a:prstGeom prst="bentConnector2">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702520" y="4383362"/>
            <a:ext cx="2189960" cy="38686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Educational Services</a:t>
            </a:r>
            <a:endParaRPr lang="el-GR" sz="1600" b="1" dirty="0">
              <a:solidFill>
                <a:schemeClr val="bg1"/>
              </a:solidFill>
            </a:endParaRPr>
          </a:p>
        </p:txBody>
      </p:sp>
      <p:pic>
        <p:nvPicPr>
          <p:cNvPr id="90" name="Picture 4" descr="Αποτέλεσμα εικόνας για EDUCATION ICON&quot;">
            <a:hlinkClick r:id="rId5"/>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5171" y="4383362"/>
            <a:ext cx="401865" cy="427630"/>
          </a:xfrm>
          <a:prstGeom prst="rect">
            <a:avLst/>
          </a:prstGeom>
          <a:noFill/>
          <a:extLst>
            <a:ext uri="{909E8E84-426E-40DD-AFC4-6F175D3DCCD1}">
              <a14:hiddenFill xmlns:a14="http://schemas.microsoft.com/office/drawing/2010/main">
                <a:solidFill>
                  <a:srgbClr val="FFFFFF"/>
                </a:solidFill>
              </a14:hiddenFill>
            </a:ext>
          </a:extLst>
        </p:spPr>
      </p:pic>
      <p:sp>
        <p:nvSpPr>
          <p:cNvPr id="6" name="BJPseudoFooter">
            <a:extLst>
              <a:ext uri="{FF2B5EF4-FFF2-40B4-BE49-F238E27FC236}">
                <a16:creationId xmlns:a16="http://schemas.microsoft.com/office/drawing/2014/main" id="{1C8C880B-DF98-42A9-BEE2-8BB5C6BA407B}"/>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sp>
        <p:nvSpPr>
          <p:cNvPr id="29" name="Rectangle: Rounded Corners 28">
            <a:extLst>
              <a:ext uri="{FF2B5EF4-FFF2-40B4-BE49-F238E27FC236}">
                <a16:creationId xmlns:a16="http://schemas.microsoft.com/office/drawing/2014/main" id="{A1827B67-2378-4388-8CC4-BA66CD3D7C18}"/>
              </a:ext>
            </a:extLst>
          </p:cNvPr>
          <p:cNvSpPr/>
          <p:nvPr/>
        </p:nvSpPr>
        <p:spPr>
          <a:xfrm>
            <a:off x="6452379" y="4915508"/>
            <a:ext cx="2434633" cy="1140269"/>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400" dirty="0">
                <a:solidFill>
                  <a:schemeClr val="tx1">
                    <a:lumMod val="65000"/>
                    <a:lumOff val="35000"/>
                  </a:schemeClr>
                </a:solidFill>
              </a:rPr>
              <a:t>Sector trains </a:t>
            </a:r>
          </a:p>
          <a:p>
            <a:pPr marL="285750" indent="-285750" algn="ctr">
              <a:buFont typeface="Arial" panose="020B0604020202020204" pitchFamily="34" charset="0"/>
              <a:buChar char="•"/>
            </a:pPr>
            <a:r>
              <a:rPr lang="en-US" sz="1400" dirty="0">
                <a:solidFill>
                  <a:schemeClr val="tx1">
                    <a:lumMod val="65000"/>
                    <a:lumOff val="35000"/>
                  </a:schemeClr>
                </a:solidFill>
              </a:rPr>
              <a:t>Sustainable ecosystem between new professionals and Epsilon Net software line</a:t>
            </a:r>
            <a:endParaRPr lang="el-GR" sz="1400" dirty="0">
              <a:solidFill>
                <a:schemeClr val="tx1">
                  <a:lumMod val="65000"/>
                  <a:lumOff val="35000"/>
                </a:schemeClr>
              </a:solidFill>
            </a:endParaRPr>
          </a:p>
        </p:txBody>
      </p:sp>
      <p:pic>
        <p:nvPicPr>
          <p:cNvPr id="28" name="Picture 27">
            <a:extLst>
              <a:ext uri="{FF2B5EF4-FFF2-40B4-BE49-F238E27FC236}">
                <a16:creationId xmlns:a16="http://schemas.microsoft.com/office/drawing/2014/main" id="{EC543212-7C22-454E-A6B8-6FB9C7A7E3D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747" b="90000" l="4886" r="94091">
                        <a14:foregroundMark x1="24432" y1="17831" x2="24432" y2="17831"/>
                        <a14:foregroundMark x1="22273" y1="12530" x2="22273" y2="12530"/>
                        <a14:foregroundMark x1="14773" y1="13614" x2="14773" y2="13614"/>
                        <a14:foregroundMark x1="16250" y1="22410" x2="16250" y2="22410"/>
                        <a14:foregroundMark x1="22273" y1="22410" x2="22273" y2="22410"/>
                        <a14:foregroundMark x1="55682" y1="18554" x2="55682" y2="18554"/>
                        <a14:foregroundMark x1="53068" y1="10723" x2="53068" y2="10723"/>
                        <a14:foregroundMark x1="57955" y1="6867" x2="57955" y2="6867"/>
                        <a14:foregroundMark x1="66591" y1="42169" x2="66591" y2="42169"/>
                        <a14:foregroundMark x1="94091" y1="37108" x2="94091" y2="37108"/>
                        <a14:foregroundMark x1="59545" y1="60843" x2="59545" y2="60843"/>
                        <a14:foregroundMark x1="37500" y1="66988" x2="37500" y2="66988"/>
                        <a14:foregroundMark x1="22614" y1="48072" x2="22614" y2="48072"/>
                        <a14:foregroundMark x1="4886" y1="48193" x2="4886" y2="48193"/>
                        <a14:backgroundMark x1="35682" y1="32048" x2="35682" y2="32048"/>
                        <a14:backgroundMark x1="32614" y1="52169" x2="32614" y2="52169"/>
                        <a14:backgroundMark x1="47955" y1="55422" x2="47955" y2="55422"/>
                      </a14:backgroundRemoval>
                    </a14:imgEffect>
                  </a14:imgLayer>
                </a14:imgProps>
              </a:ext>
            </a:extLst>
          </a:blip>
          <a:stretch>
            <a:fillRect/>
          </a:stretch>
        </p:blipFill>
        <p:spPr>
          <a:xfrm>
            <a:off x="6190970" y="4852288"/>
            <a:ext cx="707256" cy="667071"/>
          </a:xfrm>
          <a:prstGeom prst="rect">
            <a:avLst/>
          </a:prstGeom>
        </p:spPr>
      </p:pic>
      <p:cxnSp>
        <p:nvCxnSpPr>
          <p:cNvPr id="65" name="Elbow Connector 64"/>
          <p:cNvCxnSpPr>
            <a:cxnSpLocks/>
            <a:endCxn id="4" idx="1"/>
          </p:cNvCxnSpPr>
          <p:nvPr/>
        </p:nvCxnSpPr>
        <p:spPr>
          <a:xfrm>
            <a:off x="538224" y="1971843"/>
            <a:ext cx="423819" cy="391372"/>
          </a:xfrm>
          <a:prstGeom prst="bentConnector3">
            <a:avLst>
              <a:gd name="adj1" fmla="val 61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9" name="Picture 2" descr="Αποτέλεσμα εικόνας για INFORMATION TECHNOLOGY ICON&quot;">
            <a:hlinkClick r:id="rId9"/>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33" b="99884" l="476" r="100000"/>
                    </a14:imgEffect>
                  </a14:imgLayer>
                </a14:imgProps>
              </a:ext>
              <a:ext uri="{28A0092B-C50C-407E-A947-70E740481C1C}">
                <a14:useLocalDpi xmlns:a14="http://schemas.microsoft.com/office/drawing/2010/main" val="0"/>
              </a:ext>
            </a:extLst>
          </a:blip>
          <a:srcRect/>
          <a:stretch>
            <a:fillRect/>
          </a:stretch>
        </p:blipFill>
        <p:spPr bwMode="auto">
          <a:xfrm>
            <a:off x="341428" y="1318722"/>
            <a:ext cx="515652" cy="52731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flipV="1">
            <a:off x="3707904" y="5184396"/>
            <a:ext cx="268478" cy="29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2" name="Rounded Rectangle 31"/>
          <p:cNvSpPr/>
          <p:nvPr/>
        </p:nvSpPr>
        <p:spPr>
          <a:xfrm>
            <a:off x="3974976" y="4387987"/>
            <a:ext cx="2215994" cy="113137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b="1" dirty="0">
                <a:solidFill>
                  <a:schemeClr val="tx1"/>
                </a:solidFill>
              </a:rPr>
              <a:t>Specialized information, 24/7 and advanced research tools for labor and tax issues</a:t>
            </a:r>
            <a:endParaRPr lang="el-GR" sz="1300" b="1" dirty="0">
              <a:solidFill>
                <a:schemeClr val="tx1"/>
              </a:solidFill>
            </a:endParaRPr>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08550" y="5310890"/>
            <a:ext cx="944622" cy="3495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47240" y="5246939"/>
            <a:ext cx="932248" cy="3938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Rounded Rectangle 31">
            <a:extLst>
              <a:ext uri="{FF2B5EF4-FFF2-40B4-BE49-F238E27FC236}">
                <a16:creationId xmlns:a16="http://schemas.microsoft.com/office/drawing/2014/main" id="{F3C7DEC9-2C00-4B8B-9888-776743B8C40B}"/>
              </a:ext>
            </a:extLst>
          </p:cNvPr>
          <p:cNvSpPr/>
          <p:nvPr/>
        </p:nvSpPr>
        <p:spPr>
          <a:xfrm>
            <a:off x="4057787" y="5683170"/>
            <a:ext cx="2146446" cy="830997"/>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1300" b="1" dirty="0">
              <a:solidFill>
                <a:schemeClr val="tx1"/>
              </a:solidFill>
            </a:endParaRPr>
          </a:p>
        </p:txBody>
      </p:sp>
      <p:sp>
        <p:nvSpPr>
          <p:cNvPr id="8" name="TextBox 7">
            <a:extLst>
              <a:ext uri="{FF2B5EF4-FFF2-40B4-BE49-F238E27FC236}">
                <a16:creationId xmlns:a16="http://schemas.microsoft.com/office/drawing/2014/main" id="{39A39728-409B-4ED7-8C11-B9DCA96B9CAB}"/>
              </a:ext>
            </a:extLst>
          </p:cNvPr>
          <p:cNvSpPr txBox="1"/>
          <p:nvPr/>
        </p:nvSpPr>
        <p:spPr>
          <a:xfrm>
            <a:off x="4057787" y="5684926"/>
            <a:ext cx="2046914" cy="830997"/>
          </a:xfrm>
          <a:prstGeom prst="rect">
            <a:avLst/>
          </a:prstGeom>
          <a:noFill/>
        </p:spPr>
        <p:txBody>
          <a:bodyPr wrap="square" rtlCol="0">
            <a:spAutoFit/>
          </a:bodyPr>
          <a:lstStyle/>
          <a:p>
            <a:pPr algn="ctr"/>
            <a:r>
              <a:rPr lang="en-US" sz="1200" b="1" dirty="0">
                <a:hlinkClick r:id="rId14"/>
              </a:rPr>
              <a:t>https://www.e-forologia.gr/</a:t>
            </a:r>
            <a:endParaRPr lang="en-US" sz="1200" b="1" dirty="0"/>
          </a:p>
          <a:p>
            <a:pPr algn="ctr"/>
            <a:r>
              <a:rPr lang="en-US" sz="1200" b="1" dirty="0"/>
              <a:t>Leading online resource for accounting offices and accountants</a:t>
            </a:r>
          </a:p>
        </p:txBody>
      </p:sp>
    </p:spTree>
    <p:extLst>
      <p:ext uri="{BB962C8B-B14F-4D97-AF65-F5344CB8AC3E}">
        <p14:creationId xmlns:p14="http://schemas.microsoft.com/office/powerpoint/2010/main" val="376209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7198381" cy="461665"/>
          </a:xfrm>
          <a:prstGeom prst="rect">
            <a:avLst/>
          </a:prstGeom>
          <a:noFill/>
        </p:spPr>
        <p:txBody>
          <a:bodyPr wrap="none" rtlCol="0">
            <a:spAutoFit/>
          </a:bodyPr>
          <a:lstStyle/>
          <a:p>
            <a:r>
              <a:rPr lang="en-US" sz="2400" b="1" dirty="0"/>
              <a:t>Epsilon Net Product Portfolio &amp; Customer Base</a:t>
            </a:r>
            <a:r>
              <a:rPr lang="el-GR" sz="2400" b="1" dirty="0"/>
              <a:t> </a:t>
            </a:r>
            <a:r>
              <a:rPr lang="en-US" sz="1600" b="1" dirty="0"/>
              <a:t>(Dec.2019)</a:t>
            </a:r>
            <a:endParaRPr lang="el-GR" sz="1600" b="1" dirty="0"/>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8</a:t>
            </a:fld>
            <a:endParaRPr lang="el-GR" dirty="0"/>
          </a:p>
        </p:txBody>
      </p:sp>
      <p:sp>
        <p:nvSpPr>
          <p:cNvPr id="90" name="TextBox 89"/>
          <p:cNvSpPr txBox="1"/>
          <p:nvPr/>
        </p:nvSpPr>
        <p:spPr>
          <a:xfrm>
            <a:off x="610618" y="1686842"/>
            <a:ext cx="3739510" cy="338554"/>
          </a:xfrm>
          <a:prstGeom prst="rect">
            <a:avLst/>
          </a:prstGeom>
          <a:noFill/>
        </p:spPr>
        <p:txBody>
          <a:bodyPr wrap="square" rtlCol="0">
            <a:spAutoFit/>
          </a:bodyPr>
          <a:lstStyle/>
          <a:p>
            <a:r>
              <a:rPr lang="en-US" sz="1600" b="1" dirty="0">
                <a:solidFill>
                  <a:srgbClr val="558ED5"/>
                </a:solidFill>
                <a:latin typeface="Arial" panose="020B0604020202020204" pitchFamily="34" charset="0"/>
                <a:cs typeface="Arial" panose="020B0604020202020204" pitchFamily="34" charset="0"/>
              </a:rPr>
              <a:t>Accounting &amp; Tax Office Software</a:t>
            </a:r>
            <a:endParaRPr lang="el-GR" sz="1600" b="1" dirty="0">
              <a:solidFill>
                <a:srgbClr val="558ED5"/>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F03E84C-B39B-4376-8041-86622C14318A}"/>
              </a:ext>
            </a:extLst>
          </p:cNvPr>
          <p:cNvSpPr txBox="1"/>
          <p:nvPr/>
        </p:nvSpPr>
        <p:spPr>
          <a:xfrm>
            <a:off x="591859" y="2064702"/>
            <a:ext cx="1362552" cy="584775"/>
          </a:xfrm>
          <a:prstGeom prst="rect">
            <a:avLst/>
          </a:prstGeom>
          <a:noFill/>
        </p:spPr>
        <p:txBody>
          <a:bodyPr wrap="none" rtlCol="0">
            <a:spAutoFit/>
          </a:bodyPr>
          <a:lstStyle/>
          <a:p>
            <a:r>
              <a:rPr lang="en-US" sz="1600" dirty="0">
                <a:solidFill>
                  <a:srgbClr val="558ED5"/>
                </a:solidFill>
              </a:rPr>
              <a:t>8 Products</a:t>
            </a:r>
          </a:p>
          <a:p>
            <a:r>
              <a:rPr lang="el-GR" sz="1600" dirty="0">
                <a:solidFill>
                  <a:srgbClr val="558ED5"/>
                </a:solidFill>
              </a:rPr>
              <a:t>12.180 </a:t>
            </a:r>
            <a:r>
              <a:rPr lang="en-US" sz="1600" dirty="0">
                <a:solidFill>
                  <a:srgbClr val="558ED5"/>
                </a:solidFill>
              </a:rPr>
              <a:t>Clients</a:t>
            </a:r>
          </a:p>
        </p:txBody>
      </p:sp>
      <p:sp>
        <p:nvSpPr>
          <p:cNvPr id="130" name="TextBox 129">
            <a:extLst>
              <a:ext uri="{FF2B5EF4-FFF2-40B4-BE49-F238E27FC236}">
                <a16:creationId xmlns:a16="http://schemas.microsoft.com/office/drawing/2014/main" id="{8CB7AE88-A8F4-4F1A-8B89-3ADFBF9AB2F2}"/>
              </a:ext>
            </a:extLst>
          </p:cNvPr>
          <p:cNvSpPr txBox="1"/>
          <p:nvPr/>
        </p:nvSpPr>
        <p:spPr>
          <a:xfrm>
            <a:off x="4128293" y="2000034"/>
            <a:ext cx="2003804" cy="615553"/>
          </a:xfrm>
          <a:prstGeom prst="rect">
            <a:avLst/>
          </a:prstGeom>
          <a:noFill/>
        </p:spPr>
        <p:txBody>
          <a:bodyPr wrap="square" rtlCol="0">
            <a:spAutoFit/>
          </a:bodyPr>
          <a:lstStyle/>
          <a:p>
            <a:pPr lvl="0" algn="r"/>
            <a:r>
              <a:rPr lang="en-US" sz="1600" b="1" dirty="0">
                <a:solidFill>
                  <a:schemeClr val="tx1">
                    <a:lumMod val="50000"/>
                    <a:lumOff val="50000"/>
                  </a:schemeClr>
                </a:solidFill>
                <a:latin typeface="Arial" panose="020B0604020202020204" pitchFamily="34" charset="0"/>
                <a:cs typeface="Arial" panose="020B0604020202020204" pitchFamily="34" charset="0"/>
              </a:rPr>
              <a:t>PYLON</a:t>
            </a:r>
            <a:r>
              <a:rPr lang="en-US" b="1" dirty="0">
                <a:solidFill>
                  <a:schemeClr val="tx1">
                    <a:lumMod val="50000"/>
                    <a:lumOff val="50000"/>
                  </a:schemeClr>
                </a:solidFill>
              </a:rPr>
              <a:t> </a:t>
            </a:r>
            <a:r>
              <a:rPr lang="en-US" sz="1600" b="1" dirty="0">
                <a:solidFill>
                  <a:schemeClr val="tx1">
                    <a:lumMod val="50000"/>
                    <a:lumOff val="50000"/>
                  </a:schemeClr>
                </a:solidFill>
                <a:latin typeface="Arial" panose="020B0604020202020204" pitchFamily="34" charset="0"/>
                <a:cs typeface="Arial" panose="020B0604020202020204" pitchFamily="34" charset="0"/>
              </a:rPr>
              <a:t>Software</a:t>
            </a:r>
            <a:r>
              <a:rPr lang="en-US" b="1" dirty="0">
                <a:solidFill>
                  <a:schemeClr val="tx1">
                    <a:lumMod val="50000"/>
                    <a:lumOff val="50000"/>
                  </a:schemeClr>
                </a:solidFill>
              </a:rPr>
              <a:t> </a:t>
            </a:r>
            <a:endParaRPr lang="el-GR" dirty="0">
              <a:solidFill>
                <a:schemeClr val="tx1">
                  <a:lumMod val="50000"/>
                  <a:lumOff val="50000"/>
                </a:schemeClr>
              </a:solidFill>
            </a:endParaRPr>
          </a:p>
          <a:p>
            <a:pPr algn="r"/>
            <a:endParaRPr lang="el-GR" sz="1600" b="1" strike="sngStrike"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DF5BC2C9-2E92-466C-87CB-7535F69BD377}"/>
              </a:ext>
            </a:extLst>
          </p:cNvPr>
          <p:cNvSpPr txBox="1"/>
          <p:nvPr/>
        </p:nvSpPr>
        <p:spPr>
          <a:xfrm>
            <a:off x="4304794" y="2350328"/>
            <a:ext cx="1329210" cy="523220"/>
          </a:xfrm>
          <a:prstGeom prst="rect">
            <a:avLst/>
          </a:prstGeom>
          <a:noFill/>
        </p:spPr>
        <p:txBody>
          <a:bodyPr wrap="none" rtlCol="0">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12 Products</a:t>
            </a:r>
          </a:p>
          <a:p>
            <a:r>
              <a:rPr lang="el-GR" sz="1400" dirty="0">
                <a:solidFill>
                  <a:schemeClr val="tx1">
                    <a:lumMod val="50000"/>
                    <a:lumOff val="50000"/>
                  </a:schemeClr>
                </a:solidFill>
                <a:latin typeface="Arial" panose="020B0604020202020204" pitchFamily="34" charset="0"/>
                <a:cs typeface="Arial" panose="020B0604020202020204" pitchFamily="34" charset="0"/>
              </a:rPr>
              <a:t>10</a:t>
            </a:r>
            <a:r>
              <a:rPr lang="en-US" sz="1400" dirty="0">
                <a:solidFill>
                  <a:schemeClr val="tx1">
                    <a:lumMod val="50000"/>
                    <a:lumOff val="50000"/>
                  </a:schemeClr>
                </a:solidFill>
                <a:latin typeface="Arial" panose="020B0604020202020204" pitchFamily="34" charset="0"/>
                <a:cs typeface="Arial" panose="020B0604020202020204" pitchFamily="34" charset="0"/>
              </a:rPr>
              <a:t>.</a:t>
            </a:r>
            <a:r>
              <a:rPr lang="el-GR" sz="1400" dirty="0">
                <a:solidFill>
                  <a:schemeClr val="tx1">
                    <a:lumMod val="50000"/>
                    <a:lumOff val="50000"/>
                  </a:schemeClr>
                </a:solidFill>
                <a:latin typeface="Arial" panose="020B0604020202020204" pitchFamily="34" charset="0"/>
                <a:cs typeface="Arial" panose="020B0604020202020204" pitchFamily="34" charset="0"/>
              </a:rPr>
              <a:t>813</a:t>
            </a:r>
            <a:r>
              <a:rPr lang="en-US" sz="1400" dirty="0">
                <a:solidFill>
                  <a:schemeClr val="tx1">
                    <a:lumMod val="50000"/>
                    <a:lumOff val="50000"/>
                  </a:schemeClr>
                </a:solidFill>
                <a:latin typeface="Arial" panose="020B0604020202020204" pitchFamily="34" charset="0"/>
                <a:cs typeface="Arial" panose="020B0604020202020204" pitchFamily="34" charset="0"/>
              </a:rPr>
              <a:t> Clients</a:t>
            </a:r>
            <a:endParaRPr lang="el-GR"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34" name="Picture 133">
            <a:extLst>
              <a:ext uri="{FF2B5EF4-FFF2-40B4-BE49-F238E27FC236}">
                <a16:creationId xmlns:a16="http://schemas.microsoft.com/office/drawing/2014/main" id="{EB7053B8-244B-49AD-94C3-15CF66660F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46422" y="1302989"/>
            <a:ext cx="529640" cy="797903"/>
          </a:xfrm>
          <a:prstGeom prst="rect">
            <a:avLst/>
          </a:prstGeom>
        </p:spPr>
      </p:pic>
      <p:grpSp>
        <p:nvGrpSpPr>
          <p:cNvPr id="5" name="Group 4">
            <a:extLst>
              <a:ext uri="{FF2B5EF4-FFF2-40B4-BE49-F238E27FC236}">
                <a16:creationId xmlns:a16="http://schemas.microsoft.com/office/drawing/2014/main" id="{F6B16ABC-574C-400A-9122-B1EDA66EA7F6}"/>
              </a:ext>
            </a:extLst>
          </p:cNvPr>
          <p:cNvGrpSpPr/>
          <p:nvPr/>
        </p:nvGrpSpPr>
        <p:grpSpPr>
          <a:xfrm>
            <a:off x="6189247" y="3094442"/>
            <a:ext cx="2904928" cy="1082343"/>
            <a:chOff x="6189247" y="3094442"/>
            <a:chExt cx="2904928" cy="1082343"/>
          </a:xfrm>
        </p:grpSpPr>
        <p:sp>
          <p:nvSpPr>
            <p:cNvPr id="136" name="TextBox 135">
              <a:extLst>
                <a:ext uri="{FF2B5EF4-FFF2-40B4-BE49-F238E27FC236}">
                  <a16:creationId xmlns:a16="http://schemas.microsoft.com/office/drawing/2014/main" id="{A2E42866-F804-4035-83F3-5E9A4E7CC726}"/>
                </a:ext>
              </a:extLst>
            </p:cNvPr>
            <p:cNvSpPr txBox="1"/>
            <p:nvPr/>
          </p:nvSpPr>
          <p:spPr>
            <a:xfrm>
              <a:off x="6189247" y="3094442"/>
              <a:ext cx="2904928" cy="584775"/>
            </a:xfrm>
            <a:prstGeom prst="rect">
              <a:avLst/>
            </a:prstGeom>
            <a:noFill/>
          </p:spPr>
          <p:txBody>
            <a:bodyPr wrap="square" rtlCol="0">
              <a:spAutoFit/>
            </a:bodyPr>
            <a:lstStyle/>
            <a:p>
              <a:r>
                <a:rPr lang="en-US" sz="1600" b="1" dirty="0">
                  <a:solidFill>
                    <a:srgbClr val="C0504D"/>
                  </a:solidFill>
                  <a:latin typeface="Arial" panose="020B0604020202020204" pitchFamily="34" charset="0"/>
                  <a:cs typeface="Arial" panose="020B0604020202020204" pitchFamily="34" charset="0"/>
                </a:rPr>
                <a:t>Payroll &amp; HRM Software</a:t>
              </a:r>
              <a:endParaRPr lang="el-GR" sz="1600" b="1" dirty="0">
                <a:solidFill>
                  <a:srgbClr val="C0504D"/>
                </a:solidFill>
                <a:latin typeface="Arial" panose="020B0604020202020204" pitchFamily="34" charset="0"/>
                <a:cs typeface="Arial" panose="020B0604020202020204" pitchFamily="34" charset="0"/>
              </a:endParaRPr>
            </a:p>
            <a:p>
              <a:endParaRPr lang="el-GR" sz="1600" b="1" strike="sngStrike" dirty="0">
                <a:solidFill>
                  <a:srgbClr val="C0504D"/>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6B2C881C-2763-44FA-861A-F90CDBAE544D}"/>
                </a:ext>
              </a:extLst>
            </p:cNvPr>
            <p:cNvSpPr txBox="1"/>
            <p:nvPr/>
          </p:nvSpPr>
          <p:spPr>
            <a:xfrm>
              <a:off x="6189641" y="3438121"/>
              <a:ext cx="1229824" cy="738664"/>
            </a:xfrm>
            <a:prstGeom prst="rect">
              <a:avLst/>
            </a:prstGeom>
            <a:noFill/>
          </p:spPr>
          <p:txBody>
            <a:bodyPr wrap="none" rtlCol="0">
              <a:spAutoFit/>
            </a:bodyPr>
            <a:lstStyle/>
            <a:p>
              <a:r>
                <a:rPr lang="en-US" sz="1400" dirty="0">
                  <a:solidFill>
                    <a:srgbClr val="C0504D"/>
                  </a:solidFill>
                  <a:latin typeface="Arial" panose="020B0604020202020204" pitchFamily="34" charset="0"/>
                  <a:cs typeface="Arial" panose="020B0604020202020204" pitchFamily="34" charset="0"/>
                </a:rPr>
                <a:t>7 Products</a:t>
              </a:r>
            </a:p>
            <a:p>
              <a:r>
                <a:rPr lang="el-GR" sz="1400" dirty="0">
                  <a:solidFill>
                    <a:srgbClr val="C0504D"/>
                  </a:solidFill>
                  <a:latin typeface="Arial" panose="020B0604020202020204" pitchFamily="34" charset="0"/>
                  <a:cs typeface="Arial" panose="020B0604020202020204" pitchFamily="34" charset="0"/>
                </a:rPr>
                <a:t>6.120</a:t>
              </a:r>
              <a:r>
                <a:rPr lang="en-US" sz="1400" dirty="0">
                  <a:solidFill>
                    <a:srgbClr val="C0504D"/>
                  </a:solidFill>
                  <a:latin typeface="Arial" panose="020B0604020202020204" pitchFamily="34" charset="0"/>
                  <a:cs typeface="Arial" panose="020B0604020202020204" pitchFamily="34" charset="0"/>
                </a:rPr>
                <a:t> Clients</a:t>
              </a:r>
            </a:p>
            <a:p>
              <a:endParaRPr lang="el-GR" sz="1400" dirty="0">
                <a:solidFill>
                  <a:srgbClr val="C0504D"/>
                </a:solidFill>
              </a:endParaRPr>
            </a:p>
          </p:txBody>
        </p:sp>
      </p:grpSp>
      <p:grpSp>
        <p:nvGrpSpPr>
          <p:cNvPr id="4" name="Group 3">
            <a:extLst>
              <a:ext uri="{FF2B5EF4-FFF2-40B4-BE49-F238E27FC236}">
                <a16:creationId xmlns:a16="http://schemas.microsoft.com/office/drawing/2014/main" id="{0B085515-2611-44AC-BB27-C5F1437749F2}"/>
              </a:ext>
            </a:extLst>
          </p:cNvPr>
          <p:cNvGrpSpPr/>
          <p:nvPr/>
        </p:nvGrpSpPr>
        <p:grpSpPr>
          <a:xfrm>
            <a:off x="5748174" y="5129518"/>
            <a:ext cx="2969697" cy="1324898"/>
            <a:chOff x="5356501" y="5105392"/>
            <a:chExt cx="2969697" cy="1324898"/>
          </a:xfrm>
        </p:grpSpPr>
        <p:sp>
          <p:nvSpPr>
            <p:cNvPr id="138" name="Rectangle 137">
              <a:extLst>
                <a:ext uri="{FF2B5EF4-FFF2-40B4-BE49-F238E27FC236}">
                  <a16:creationId xmlns:a16="http://schemas.microsoft.com/office/drawing/2014/main" id="{4EF18C32-C885-4CAE-B2F0-34776A558356}"/>
                </a:ext>
              </a:extLst>
            </p:cNvPr>
            <p:cNvSpPr/>
            <p:nvPr/>
          </p:nvSpPr>
          <p:spPr>
            <a:xfrm>
              <a:off x="5356501" y="5105392"/>
              <a:ext cx="2969697" cy="830997"/>
            </a:xfrm>
            <a:prstGeom prst="rect">
              <a:avLst/>
            </a:prstGeom>
          </p:spPr>
          <p:txBody>
            <a:bodyPr wrap="square">
              <a:spAutoFit/>
            </a:bodyPr>
            <a:lstStyle/>
            <a:p>
              <a:r>
                <a:rPr lang="en-US" sz="1600" b="1" dirty="0">
                  <a:solidFill>
                    <a:srgbClr val="9BBB59"/>
                  </a:solidFill>
                  <a:latin typeface="Arial" panose="020B0604020202020204" pitchFamily="34" charset="0"/>
                  <a:cs typeface="Arial" panose="020B0604020202020204" pitchFamily="34" charset="0"/>
                </a:rPr>
                <a:t>Vertical Markets </a:t>
              </a:r>
            </a:p>
            <a:p>
              <a:r>
                <a:rPr lang="en-US" sz="1600" b="1" dirty="0">
                  <a:solidFill>
                    <a:srgbClr val="9BBB59"/>
                  </a:solidFill>
                  <a:latin typeface="Arial" panose="020B0604020202020204" pitchFamily="34" charset="0"/>
                  <a:cs typeface="Arial" panose="020B0604020202020204" pitchFamily="34" charset="0"/>
                </a:rPr>
                <a:t>(Hotel – Restaurant – Auto – Gas Station)</a:t>
              </a:r>
              <a:endParaRPr lang="el-GR" sz="1600" b="1" dirty="0">
                <a:solidFill>
                  <a:srgbClr val="9BBB59"/>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47BD4036-6BCA-4089-9676-39F572F9F456}"/>
                </a:ext>
              </a:extLst>
            </p:cNvPr>
            <p:cNvSpPr txBox="1"/>
            <p:nvPr/>
          </p:nvSpPr>
          <p:spPr>
            <a:xfrm>
              <a:off x="5356501" y="5907070"/>
              <a:ext cx="1232770" cy="523220"/>
            </a:xfrm>
            <a:prstGeom prst="rect">
              <a:avLst/>
            </a:prstGeom>
            <a:noFill/>
          </p:spPr>
          <p:txBody>
            <a:bodyPr wrap="square" rtlCol="0">
              <a:spAutoFit/>
            </a:bodyPr>
            <a:lstStyle/>
            <a:p>
              <a:r>
                <a:rPr lang="en-US" sz="1400" dirty="0">
                  <a:solidFill>
                    <a:srgbClr val="9BBB59"/>
                  </a:solidFill>
                  <a:latin typeface="Arial" panose="020B0604020202020204" pitchFamily="34" charset="0"/>
                  <a:cs typeface="Arial" panose="020B0604020202020204" pitchFamily="34" charset="0"/>
                </a:rPr>
                <a:t>9 Products</a:t>
              </a:r>
            </a:p>
            <a:p>
              <a:r>
                <a:rPr lang="en-US" sz="1400" dirty="0">
                  <a:solidFill>
                    <a:srgbClr val="9BBB59"/>
                  </a:solidFill>
                  <a:latin typeface="Arial" panose="020B0604020202020204" pitchFamily="34" charset="0"/>
                  <a:cs typeface="Arial" panose="020B0604020202020204" pitchFamily="34" charset="0"/>
                </a:rPr>
                <a:t>1.2</a:t>
              </a:r>
              <a:r>
                <a:rPr lang="el-GR" sz="1400" dirty="0">
                  <a:solidFill>
                    <a:srgbClr val="9BBB59"/>
                  </a:solidFill>
                  <a:latin typeface="Arial" panose="020B0604020202020204" pitchFamily="34" charset="0"/>
                  <a:cs typeface="Arial" panose="020B0604020202020204" pitchFamily="34" charset="0"/>
                </a:rPr>
                <a:t>98</a:t>
              </a:r>
              <a:r>
                <a:rPr lang="en-US" sz="1400" dirty="0">
                  <a:solidFill>
                    <a:srgbClr val="9BBB59"/>
                  </a:solidFill>
                  <a:latin typeface="Arial" panose="020B0604020202020204" pitchFamily="34" charset="0"/>
                  <a:cs typeface="Arial" panose="020B0604020202020204" pitchFamily="34" charset="0"/>
                </a:rPr>
                <a:t> Clients</a:t>
              </a:r>
            </a:p>
          </p:txBody>
        </p:sp>
      </p:grpSp>
      <p:sp>
        <p:nvSpPr>
          <p:cNvPr id="2" name="BJPseudoFooter">
            <a:extLst>
              <a:ext uri="{FF2B5EF4-FFF2-40B4-BE49-F238E27FC236}">
                <a16:creationId xmlns:a16="http://schemas.microsoft.com/office/drawing/2014/main" id="{195AD3AC-6C16-410B-B0A6-687AA3506350}"/>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graphicFrame>
        <p:nvGraphicFramePr>
          <p:cNvPr id="10" name="Chart 9">
            <a:extLst>
              <a:ext uri="{FF2B5EF4-FFF2-40B4-BE49-F238E27FC236}">
                <a16:creationId xmlns:a16="http://schemas.microsoft.com/office/drawing/2014/main" id="{D1C50EA4-D2E1-49C9-90F3-10E2ACDAFC1E}"/>
              </a:ext>
            </a:extLst>
          </p:cNvPr>
          <p:cNvGraphicFramePr/>
          <p:nvPr>
            <p:extLst>
              <p:ext uri="{D42A27DB-BD31-4B8C-83A1-F6EECF244321}">
                <p14:modId xmlns:p14="http://schemas.microsoft.com/office/powerpoint/2010/main" val="1017771394"/>
              </p:ext>
            </p:extLst>
          </p:nvPr>
        </p:nvGraphicFramePr>
        <p:xfrm>
          <a:off x="-39053" y="2311008"/>
          <a:ext cx="6096000" cy="4064000"/>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1">
            <a:extLst>
              <a:ext uri="{FF2B5EF4-FFF2-40B4-BE49-F238E27FC236}">
                <a16:creationId xmlns:a16="http://schemas.microsoft.com/office/drawing/2014/main" id="{E3AC4FAB-7B80-4C19-8313-DCEDD0317A3E}"/>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324" y="924324"/>
            <a:ext cx="933705" cy="803418"/>
          </a:xfrm>
          <a:prstGeom prst="rect">
            <a:avLst/>
          </a:prstGeom>
        </p:spPr>
      </p:pic>
      <p:pic>
        <p:nvPicPr>
          <p:cNvPr id="14" name="Picture 13">
            <a:extLst>
              <a:ext uri="{FF2B5EF4-FFF2-40B4-BE49-F238E27FC236}">
                <a16:creationId xmlns:a16="http://schemas.microsoft.com/office/drawing/2014/main" id="{19EBD66D-176F-4CAB-A940-A2F37B63C8F4}"/>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tretch>
            <a:fillRect/>
          </a:stretch>
        </p:blipFill>
        <p:spPr>
          <a:xfrm>
            <a:off x="6069423" y="2357089"/>
            <a:ext cx="889201" cy="711358"/>
          </a:xfrm>
          <a:prstGeom prst="rect">
            <a:avLst/>
          </a:prstGeom>
        </p:spPr>
      </p:pic>
      <p:pic>
        <p:nvPicPr>
          <p:cNvPr id="18" name="Picture 17">
            <a:extLst>
              <a:ext uri="{FF2B5EF4-FFF2-40B4-BE49-F238E27FC236}">
                <a16:creationId xmlns:a16="http://schemas.microsoft.com/office/drawing/2014/main" id="{843C8787-CB9B-4F47-9676-F1110816CC96}"/>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57071" y="4355220"/>
            <a:ext cx="932052" cy="809662"/>
          </a:xfrm>
          <a:prstGeom prst="rect">
            <a:avLst/>
          </a:prstGeom>
        </p:spPr>
      </p:pic>
    </p:spTree>
    <p:extLst>
      <p:ext uri="{BB962C8B-B14F-4D97-AF65-F5344CB8AC3E}">
        <p14:creationId xmlns:p14="http://schemas.microsoft.com/office/powerpoint/2010/main" val="178034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1560" y="397789"/>
            <a:ext cx="5130892" cy="461665"/>
          </a:xfrm>
          <a:prstGeom prst="rect">
            <a:avLst/>
          </a:prstGeom>
          <a:noFill/>
        </p:spPr>
        <p:txBody>
          <a:bodyPr wrap="none" rtlCol="0">
            <a:spAutoFit/>
          </a:bodyPr>
          <a:lstStyle/>
          <a:p>
            <a:r>
              <a:rPr lang="en-US" sz="2400" b="1"/>
              <a:t>PYLON Development &amp; Key Milestones</a:t>
            </a:r>
            <a:endParaRPr lang="el-GR" sz="2400" b="1"/>
          </a:p>
        </p:txBody>
      </p:sp>
      <p:sp>
        <p:nvSpPr>
          <p:cNvPr id="21" name="Slide Number Placeholder 20"/>
          <p:cNvSpPr>
            <a:spLocks noGrp="1"/>
          </p:cNvSpPr>
          <p:nvPr>
            <p:ph type="sldNum" sz="quarter" idx="12"/>
          </p:nvPr>
        </p:nvSpPr>
        <p:spPr>
          <a:xfrm>
            <a:off x="6758880" y="6376243"/>
            <a:ext cx="2133600" cy="365125"/>
          </a:xfrm>
        </p:spPr>
        <p:txBody>
          <a:bodyPr/>
          <a:lstStyle/>
          <a:p>
            <a:fld id="{A3E6470A-6707-4621-BF98-804D53622584}" type="slidenum">
              <a:rPr lang="el-GR" smtClean="0"/>
              <a:pPr/>
              <a:t>9</a:t>
            </a:fld>
            <a:endParaRPr lang="el-GR"/>
          </a:p>
        </p:txBody>
      </p:sp>
      <p:sp>
        <p:nvSpPr>
          <p:cNvPr id="32" name="Right Arrow 31"/>
          <p:cNvSpPr/>
          <p:nvPr/>
        </p:nvSpPr>
        <p:spPr>
          <a:xfrm>
            <a:off x="1173150" y="6431690"/>
            <a:ext cx="224410" cy="19811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29" name="Group 128">
            <a:extLst>
              <a:ext uri="{FF2B5EF4-FFF2-40B4-BE49-F238E27FC236}">
                <a16:creationId xmlns:a16="http://schemas.microsoft.com/office/drawing/2014/main" id="{87DB7E17-75E4-4019-AB0E-FF2906EAA2C3}"/>
              </a:ext>
            </a:extLst>
          </p:cNvPr>
          <p:cNvGrpSpPr/>
          <p:nvPr/>
        </p:nvGrpSpPr>
        <p:grpSpPr>
          <a:xfrm>
            <a:off x="385587" y="4774143"/>
            <a:ext cx="482708" cy="482708"/>
            <a:chOff x="2961988" y="3325174"/>
            <a:chExt cx="482708" cy="482708"/>
          </a:xfrm>
          <a:effectLst>
            <a:outerShdw blurRad="50800" dist="203200" dir="2700000" algn="tl" rotWithShape="0">
              <a:prstClr val="black">
                <a:alpha val="16000"/>
              </a:prstClr>
            </a:outerShdw>
          </a:effectLst>
        </p:grpSpPr>
        <p:sp>
          <p:nvSpPr>
            <p:cNvPr id="130" name="Oval 129">
              <a:extLst>
                <a:ext uri="{FF2B5EF4-FFF2-40B4-BE49-F238E27FC236}">
                  <a16:creationId xmlns:a16="http://schemas.microsoft.com/office/drawing/2014/main" id="{3FC6E87F-1AD4-47FA-8F95-20186C8B35A9}"/>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white"/>
                </a:solidFill>
                <a:effectLst/>
                <a:uLnTx/>
                <a:uFillTx/>
                <a:latin typeface="Calibri"/>
              </a:endParaRPr>
            </a:p>
          </p:txBody>
        </p:sp>
        <p:sp>
          <p:nvSpPr>
            <p:cNvPr id="131" name="Freeform 5">
              <a:extLst>
                <a:ext uri="{FF2B5EF4-FFF2-40B4-BE49-F238E27FC236}">
                  <a16:creationId xmlns:a16="http://schemas.microsoft.com/office/drawing/2014/main" id="{08E3C4EF-7E78-46E0-9A42-27A5A4893503}"/>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black"/>
                </a:solidFill>
                <a:effectLst/>
                <a:uLnTx/>
                <a:uFillTx/>
              </a:endParaRPr>
            </a:p>
          </p:txBody>
        </p:sp>
      </p:grpSp>
      <p:grpSp>
        <p:nvGrpSpPr>
          <p:cNvPr id="174" name="Group 173">
            <a:extLst>
              <a:ext uri="{FF2B5EF4-FFF2-40B4-BE49-F238E27FC236}">
                <a16:creationId xmlns:a16="http://schemas.microsoft.com/office/drawing/2014/main" id="{E90E7528-17AA-4A42-B8D9-C7AC7DCB8B1C}"/>
              </a:ext>
            </a:extLst>
          </p:cNvPr>
          <p:cNvGrpSpPr/>
          <p:nvPr/>
        </p:nvGrpSpPr>
        <p:grpSpPr>
          <a:xfrm>
            <a:off x="540506" y="5296867"/>
            <a:ext cx="2096677" cy="950091"/>
            <a:chOff x="1496336" y="8251397"/>
            <a:chExt cx="2823217" cy="950091"/>
          </a:xfrm>
        </p:grpSpPr>
        <p:sp>
          <p:nvSpPr>
            <p:cNvPr id="175" name="TextBox 174">
              <a:extLst>
                <a:ext uri="{FF2B5EF4-FFF2-40B4-BE49-F238E27FC236}">
                  <a16:creationId xmlns:a16="http://schemas.microsoft.com/office/drawing/2014/main" id="{28018D09-332D-47D7-B870-F0E0198CDD77}"/>
                </a:ext>
              </a:extLst>
            </p:cNvPr>
            <p:cNvSpPr txBox="1"/>
            <p:nvPr/>
          </p:nvSpPr>
          <p:spPr>
            <a:xfrm>
              <a:off x="1960671" y="8624407"/>
              <a:ext cx="2358882" cy="577081"/>
            </a:xfrm>
            <a:prstGeom prst="rect">
              <a:avLst/>
            </a:prstGeom>
            <a:noFill/>
          </p:spPr>
          <p:txBody>
            <a:bodyPr wrap="square" lIns="0" rIns="0" rtlCol="0" anchor="t">
              <a:spAutoFit/>
            </a:bodyPr>
            <a:lstStyle/>
            <a:p>
              <a:pPr algn="r" defTabSz="1218987">
                <a:defRPr/>
              </a:pPr>
              <a:r>
                <a:rPr lang="en-US" sz="1050" b="1" kern="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Inauguration of PYLON platform for software programmers</a:t>
              </a:r>
            </a:p>
          </p:txBody>
        </p:sp>
        <p:sp>
          <p:nvSpPr>
            <p:cNvPr id="176" name="TextBox 175">
              <a:extLst>
                <a:ext uri="{FF2B5EF4-FFF2-40B4-BE49-F238E27FC236}">
                  <a16:creationId xmlns:a16="http://schemas.microsoft.com/office/drawing/2014/main" id="{8FD400CC-9C16-499B-8D08-CF5732C3131D}"/>
                </a:ext>
              </a:extLst>
            </p:cNvPr>
            <p:cNvSpPr txBox="1"/>
            <p:nvPr/>
          </p:nvSpPr>
          <p:spPr>
            <a:xfrm>
              <a:off x="1496336" y="8251397"/>
              <a:ext cx="617114" cy="307777"/>
            </a:xfrm>
            <a:prstGeom prst="rect">
              <a:avLst/>
            </a:prstGeom>
            <a:noFill/>
          </p:spPr>
          <p:txBody>
            <a:bodyPr wrap="square" lIns="0" rIns="0" rtlCol="0" anchor="ctr">
              <a:spAutoFit/>
            </a:bodyPr>
            <a:lstStyle/>
            <a:p>
              <a:pPr algn="r" defTabSz="1218987">
                <a:defRPr/>
              </a:pPr>
              <a:r>
                <a:rPr lang="en-US" sz="1400" b="1" kern="0" dirty="0">
                  <a:solidFill>
                    <a:srgbClr val="002060"/>
                  </a:solidFill>
                  <a:latin typeface="Arial" panose="020B0604020202020204" pitchFamily="34" charset="0"/>
                  <a:ea typeface="Open Sans" panose="020B0606030504020204" pitchFamily="34" charset="0"/>
                  <a:cs typeface="Arial" panose="020B0604020202020204" pitchFamily="34" charset="0"/>
                </a:rPr>
                <a:t>2013</a:t>
              </a:r>
            </a:p>
          </p:txBody>
        </p:sp>
      </p:grpSp>
      <p:pic>
        <p:nvPicPr>
          <p:cNvPr id="177" name="Picture 17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0506" y="5641463"/>
            <a:ext cx="487740" cy="734780"/>
          </a:xfrm>
          <a:prstGeom prst="rect">
            <a:avLst/>
          </a:prstGeom>
        </p:spPr>
      </p:pic>
      <p:grpSp>
        <p:nvGrpSpPr>
          <p:cNvPr id="187" name="Group 186">
            <a:extLst>
              <a:ext uri="{FF2B5EF4-FFF2-40B4-BE49-F238E27FC236}">
                <a16:creationId xmlns:a16="http://schemas.microsoft.com/office/drawing/2014/main" id="{E90E7528-17AA-4A42-B8D9-C7AC7DCB8B1C}"/>
              </a:ext>
            </a:extLst>
          </p:cNvPr>
          <p:cNvGrpSpPr/>
          <p:nvPr/>
        </p:nvGrpSpPr>
        <p:grpSpPr>
          <a:xfrm>
            <a:off x="4412359" y="2452933"/>
            <a:ext cx="1854236" cy="870166"/>
            <a:chOff x="-959953" y="3462396"/>
            <a:chExt cx="2738840" cy="870166"/>
          </a:xfrm>
        </p:grpSpPr>
        <p:sp>
          <p:nvSpPr>
            <p:cNvPr id="188" name="TextBox 187">
              <a:extLst>
                <a:ext uri="{FF2B5EF4-FFF2-40B4-BE49-F238E27FC236}">
                  <a16:creationId xmlns:a16="http://schemas.microsoft.com/office/drawing/2014/main" id="{28018D09-332D-47D7-B870-F0E0198CDD77}"/>
                </a:ext>
              </a:extLst>
            </p:cNvPr>
            <p:cNvSpPr txBox="1"/>
            <p:nvPr/>
          </p:nvSpPr>
          <p:spPr>
            <a:xfrm>
              <a:off x="-959953" y="3462396"/>
              <a:ext cx="2358882" cy="577081"/>
            </a:xfrm>
            <a:prstGeom prst="rect">
              <a:avLst/>
            </a:prstGeom>
            <a:noFill/>
          </p:spPr>
          <p:txBody>
            <a:bodyPr wrap="square" lIns="0" rIns="0" rtlCol="0" anchor="t">
              <a:spAutoFit/>
            </a:bodyPr>
            <a:lstStyle/>
            <a:p>
              <a:pPr defTabSz="1218987">
                <a:defRPr/>
              </a:pPr>
              <a:r>
                <a:rPr lang="en-US" sz="1050" b="1" kern="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Introduction of PYLON Production (Production Management Software)</a:t>
              </a:r>
            </a:p>
          </p:txBody>
        </p:sp>
        <p:sp>
          <p:nvSpPr>
            <p:cNvPr id="189" name="TextBox 188">
              <a:extLst>
                <a:ext uri="{FF2B5EF4-FFF2-40B4-BE49-F238E27FC236}">
                  <a16:creationId xmlns:a16="http://schemas.microsoft.com/office/drawing/2014/main" id="{8FD400CC-9C16-499B-8D08-CF5732C3131D}"/>
                </a:ext>
              </a:extLst>
            </p:cNvPr>
            <p:cNvSpPr txBox="1"/>
            <p:nvPr/>
          </p:nvSpPr>
          <p:spPr>
            <a:xfrm>
              <a:off x="-579995" y="4024785"/>
              <a:ext cx="2358882" cy="307777"/>
            </a:xfrm>
            <a:prstGeom prst="rect">
              <a:avLst/>
            </a:prstGeom>
            <a:noFill/>
          </p:spPr>
          <p:txBody>
            <a:bodyPr wrap="square" lIns="0" rIns="0" rtlCol="0" anchor="ctr">
              <a:spAutoFit/>
            </a:bodyPr>
            <a:lstStyle/>
            <a:p>
              <a:pPr defTabSz="1218987">
                <a:defRPr/>
              </a:pPr>
              <a:r>
                <a:rPr lang="en-US" sz="1400" b="1" kern="0" dirty="0">
                  <a:solidFill>
                    <a:srgbClr val="002060"/>
                  </a:solidFill>
                  <a:latin typeface="Arial" panose="020B0604020202020204" pitchFamily="34" charset="0"/>
                  <a:ea typeface="Open Sans" panose="020B0606030504020204" pitchFamily="34" charset="0"/>
                  <a:cs typeface="Arial" panose="020B0604020202020204" pitchFamily="34" charset="0"/>
                </a:rPr>
                <a:t>2017</a:t>
              </a:r>
            </a:p>
          </p:txBody>
        </p:sp>
      </p:grpSp>
      <p:pic>
        <p:nvPicPr>
          <p:cNvPr id="190" name="Picture 18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6370" y="2518305"/>
            <a:ext cx="316751" cy="298493"/>
          </a:xfrm>
          <a:prstGeom prst="rect">
            <a:avLst/>
          </a:prstGeom>
        </p:spPr>
      </p:pic>
      <p:sp>
        <p:nvSpPr>
          <p:cNvPr id="2" name="BJPseudoFooter">
            <a:extLst>
              <a:ext uri="{FF2B5EF4-FFF2-40B4-BE49-F238E27FC236}">
                <a16:creationId xmlns:a16="http://schemas.microsoft.com/office/drawing/2014/main" id="{FCEAE95E-3572-4BA5-ABCE-4B29AEC02226}"/>
              </a:ext>
            </a:extLst>
          </p:cNvPr>
          <p:cNvSpPr txBox="1"/>
          <p:nvPr>
            <p:custDataLst>
              <p:tags r:id="rId1"/>
            </p:custDataLst>
          </p:nvPr>
        </p:nvSpPr>
        <p:spPr>
          <a:xfrm>
            <a:off x="127000" y="6599079"/>
            <a:ext cx="8890000" cy="246221"/>
          </a:xfrm>
          <a:prstGeom prst="rect">
            <a:avLst/>
          </a:prstGeom>
          <a:noFill/>
        </p:spPr>
        <p:txBody>
          <a:bodyPr vert="horz" rtlCol="0">
            <a:spAutoFit/>
          </a:bodyPr>
          <a:lstStyle/>
          <a:p>
            <a:pPr algn="r"/>
            <a:r>
              <a:rPr lang="el-GR" sz="1000" b="1" i="1" u="sng">
                <a:solidFill>
                  <a:srgbClr val="00FF00"/>
                </a:solidFill>
                <a:latin typeface="Arial" panose="020B0604020202020204" pitchFamily="34" charset="0"/>
              </a:rPr>
              <a:t>   </a:t>
            </a:r>
          </a:p>
        </p:txBody>
      </p:sp>
      <p:grpSp>
        <p:nvGrpSpPr>
          <p:cNvPr id="43" name="Group 42">
            <a:extLst>
              <a:ext uri="{FF2B5EF4-FFF2-40B4-BE49-F238E27FC236}">
                <a16:creationId xmlns:a16="http://schemas.microsoft.com/office/drawing/2014/main" id="{E90E7528-17AA-4A42-B8D9-C7AC7DCB8B1C}"/>
              </a:ext>
            </a:extLst>
          </p:cNvPr>
          <p:cNvGrpSpPr/>
          <p:nvPr/>
        </p:nvGrpSpPr>
        <p:grpSpPr>
          <a:xfrm>
            <a:off x="6331852" y="3207647"/>
            <a:ext cx="1754664" cy="697480"/>
            <a:chOff x="2938515" y="5261582"/>
            <a:chExt cx="2362690" cy="697480"/>
          </a:xfrm>
        </p:grpSpPr>
        <p:sp>
          <p:nvSpPr>
            <p:cNvPr id="44" name="TextBox 43">
              <a:extLst>
                <a:ext uri="{FF2B5EF4-FFF2-40B4-BE49-F238E27FC236}">
                  <a16:creationId xmlns:a16="http://schemas.microsoft.com/office/drawing/2014/main" id="{28018D09-332D-47D7-B870-F0E0198CDD77}"/>
                </a:ext>
              </a:extLst>
            </p:cNvPr>
            <p:cNvSpPr txBox="1"/>
            <p:nvPr/>
          </p:nvSpPr>
          <p:spPr>
            <a:xfrm>
              <a:off x="2942323" y="5543564"/>
              <a:ext cx="2358882" cy="415498"/>
            </a:xfrm>
            <a:prstGeom prst="rect">
              <a:avLst/>
            </a:prstGeom>
            <a:noFill/>
          </p:spPr>
          <p:txBody>
            <a:bodyPr wrap="square" lIns="0" rIns="0" rtlCol="0" anchor="t">
              <a:spAutoFit/>
            </a:bodyPr>
            <a:lstStyle/>
            <a:p>
              <a:pPr defTabSz="1218987">
                <a:defRPr/>
              </a:pPr>
              <a:r>
                <a:rPr lang="en-US" sz="1050" b="1" kern="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Introduction of PYLON ERP</a:t>
              </a:r>
              <a:r>
                <a:rPr lang="el-GR" sz="1050" b="1" kern="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&amp; </a:t>
              </a:r>
              <a:r>
                <a:rPr lang="en-US" sz="1050" b="1" kern="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PYLON WEB ENTRY</a:t>
              </a:r>
            </a:p>
          </p:txBody>
        </p:sp>
        <p:sp>
          <p:nvSpPr>
            <p:cNvPr id="45" name="TextBox 44">
              <a:extLst>
                <a:ext uri="{FF2B5EF4-FFF2-40B4-BE49-F238E27FC236}">
                  <a16:creationId xmlns:a16="http://schemas.microsoft.com/office/drawing/2014/main" id="{8FD400CC-9C16-499B-8D08-CF5732C3131D}"/>
                </a:ext>
              </a:extLst>
            </p:cNvPr>
            <p:cNvSpPr txBox="1"/>
            <p:nvPr/>
          </p:nvSpPr>
          <p:spPr>
            <a:xfrm>
              <a:off x="2938515" y="5261582"/>
              <a:ext cx="2358882" cy="307777"/>
            </a:xfrm>
            <a:prstGeom prst="rect">
              <a:avLst/>
            </a:prstGeom>
            <a:noFill/>
          </p:spPr>
          <p:txBody>
            <a:bodyPr wrap="square" lIns="0" rIns="0" rtlCol="0" anchor="ctr">
              <a:spAutoFit/>
            </a:bodyPr>
            <a:lstStyle/>
            <a:p>
              <a:pPr defTabSz="1218987">
                <a:defRPr/>
              </a:pPr>
              <a:r>
                <a:rPr lang="en-US" sz="1400" b="1" kern="0" dirty="0">
                  <a:solidFill>
                    <a:srgbClr val="002060"/>
                  </a:solidFill>
                  <a:latin typeface="Arial" panose="020B0604020202020204" pitchFamily="34" charset="0"/>
                  <a:ea typeface="Open Sans" panose="020B0606030504020204" pitchFamily="34" charset="0"/>
                  <a:cs typeface="Arial" panose="020B0604020202020204" pitchFamily="34" charset="0"/>
                </a:rPr>
                <a:t>2018</a:t>
              </a:r>
            </a:p>
          </p:txBody>
        </p:sp>
      </p:grpSp>
      <p:pic>
        <p:nvPicPr>
          <p:cNvPr id="46" name="Picture 45"/>
          <p:cNvPicPr>
            <a:picLocks noChangeAspect="1"/>
          </p:cNvPicPr>
          <p:nvPr/>
        </p:nvPicPr>
        <p:blipFill>
          <a:blip r:embed="rId6" cstate="email">
            <a:biLevel thresh="75000"/>
            <a:extLst>
              <a:ext uri="{28A0092B-C50C-407E-A947-70E740481C1C}">
                <a14:useLocalDpi xmlns:a14="http://schemas.microsoft.com/office/drawing/2010/main"/>
              </a:ext>
            </a:extLst>
          </a:blip>
          <a:stretch>
            <a:fillRect/>
          </a:stretch>
        </p:blipFill>
        <p:spPr>
          <a:xfrm>
            <a:off x="8178099" y="3533381"/>
            <a:ext cx="316753" cy="320035"/>
          </a:xfrm>
          <a:prstGeom prst="rect">
            <a:avLst/>
          </a:prstGeom>
        </p:spPr>
      </p:pic>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6269" y="1181474"/>
            <a:ext cx="903659" cy="458253"/>
          </a:xfrm>
          <a:prstGeom prst="rect">
            <a:avLst/>
          </a:prstGeom>
        </p:spPr>
      </p:pic>
      <p:sp>
        <p:nvSpPr>
          <p:cNvPr id="53" name="TextBox 52">
            <a:extLst>
              <a:ext uri="{FF2B5EF4-FFF2-40B4-BE49-F238E27FC236}">
                <a16:creationId xmlns:a16="http://schemas.microsoft.com/office/drawing/2014/main" id="{8FD400CC-9C16-499B-8D08-CF5732C3131D}"/>
              </a:ext>
            </a:extLst>
          </p:cNvPr>
          <p:cNvSpPr txBox="1"/>
          <p:nvPr/>
        </p:nvSpPr>
        <p:spPr>
          <a:xfrm>
            <a:off x="6470153" y="1684377"/>
            <a:ext cx="1751836" cy="307777"/>
          </a:xfrm>
          <a:prstGeom prst="rect">
            <a:avLst/>
          </a:prstGeom>
          <a:noFill/>
        </p:spPr>
        <p:txBody>
          <a:bodyPr wrap="square" lIns="0" rIns="0" rtlCol="0" anchor="ctr">
            <a:spAutoFit/>
          </a:bodyPr>
          <a:lstStyle/>
          <a:p>
            <a:pPr algn="r" defTabSz="1218987">
              <a:defRPr/>
            </a:pPr>
            <a:r>
              <a:rPr lang="el-GR" sz="1400" b="1" kern="0" dirty="0">
                <a:solidFill>
                  <a:srgbClr val="002060"/>
                </a:solidFill>
                <a:latin typeface="Arial" panose="020B0604020202020204" pitchFamily="34" charset="0"/>
                <a:ea typeface="Open Sans" panose="020B0606030504020204" pitchFamily="34" charset="0"/>
                <a:cs typeface="Arial" panose="020B0604020202020204" pitchFamily="34" charset="0"/>
              </a:rPr>
              <a:t>2020</a:t>
            </a:r>
            <a:endParaRPr lang="en-US" sz="1400" b="1" kern="0" dirty="0">
              <a:solidFill>
                <a:srgbClr val="002060"/>
              </a:solidFill>
              <a:latin typeface="Arial" panose="020B0604020202020204" pitchFamily="34" charset="0"/>
              <a:ea typeface="Open Sans" panose="020B0606030504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60267331-03BB-4970-BE85-1AF8CB15A388}"/>
              </a:ext>
            </a:extLst>
          </p:cNvPr>
          <p:cNvSpPr/>
          <p:nvPr/>
        </p:nvSpPr>
        <p:spPr>
          <a:xfrm>
            <a:off x="4572000" y="1104881"/>
            <a:ext cx="3079026" cy="1102448"/>
          </a:xfrm>
          <a:prstGeom prst="rect">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lumMod val="65000"/>
                    <a:lumOff val="35000"/>
                  </a:schemeClr>
                </a:solidFill>
              </a:rPr>
              <a:t>"Epsilon Smart", is a Web application for small and medium enterprises and freelancers, that issues all the tax documents needed by computer - tablet - mobile. </a:t>
            </a:r>
          </a:p>
          <a:p>
            <a:endParaRPr lang="en-US" sz="1000" b="1" dirty="0">
              <a:solidFill>
                <a:schemeClr val="tx1">
                  <a:lumMod val="65000"/>
                  <a:lumOff val="35000"/>
                </a:schemeClr>
              </a:solidFill>
            </a:endParaRPr>
          </a:p>
          <a:p>
            <a:r>
              <a:rPr lang="en-US" sz="1000" b="1" dirty="0">
                <a:solidFill>
                  <a:schemeClr val="tx1">
                    <a:lumMod val="65000"/>
                    <a:lumOff val="35000"/>
                  </a:schemeClr>
                </a:solidFill>
              </a:rPr>
              <a:t>Epsilon smart is a complete commercial application (purchases, sales, warehouse, receipts, payments, </a:t>
            </a:r>
            <a:r>
              <a:rPr lang="en-US" sz="1000" b="1" dirty="0" err="1">
                <a:solidFill>
                  <a:schemeClr val="tx1">
                    <a:lumMod val="65000"/>
                    <a:lumOff val="35000"/>
                  </a:schemeClr>
                </a:solidFill>
              </a:rPr>
              <a:t>crm</a:t>
            </a:r>
            <a:r>
              <a:rPr lang="en-US" sz="1000" b="1" dirty="0">
                <a:solidFill>
                  <a:schemeClr val="tx1">
                    <a:lumMod val="65000"/>
                    <a:lumOff val="35000"/>
                  </a:schemeClr>
                </a:solidFill>
              </a:rPr>
              <a:t>, calendar) and online issuance of tax documents.</a:t>
            </a:r>
            <a:endParaRPr lang="el-GR" sz="1000" b="1" dirty="0">
              <a:solidFill>
                <a:schemeClr val="tx1">
                  <a:lumMod val="65000"/>
                  <a:lumOff val="35000"/>
                </a:schemeClr>
              </a:solidFill>
            </a:endParaRPr>
          </a:p>
        </p:txBody>
      </p:sp>
      <p:cxnSp>
        <p:nvCxnSpPr>
          <p:cNvPr id="4" name="Straight Connector 3">
            <a:extLst>
              <a:ext uri="{FF2B5EF4-FFF2-40B4-BE49-F238E27FC236}">
                <a16:creationId xmlns:a16="http://schemas.microsoft.com/office/drawing/2014/main" id="{7EE860F9-A67C-41FC-9BB2-C9A35882CD2A}"/>
              </a:ext>
            </a:extLst>
          </p:cNvPr>
          <p:cNvCxnSpPr/>
          <p:nvPr/>
        </p:nvCxnSpPr>
        <p:spPr>
          <a:xfrm flipV="1">
            <a:off x="998809" y="2145821"/>
            <a:ext cx="7427616" cy="2821132"/>
          </a:xfrm>
          <a:prstGeom prst="line">
            <a:avLst/>
          </a:prstGeom>
          <a:ln w="60325" cap="flat" cmpd="thinThick">
            <a:solidFill>
              <a:srgbClr val="29988E"/>
            </a:solidFill>
            <a:prstDash val="lgDash"/>
            <a:round/>
            <a:headEnd type="oval" w="med" len="med"/>
            <a:tailEnd type="oval"/>
          </a:ln>
        </p:spPr>
        <p:style>
          <a:lnRef idx="1">
            <a:schemeClr val="accent5"/>
          </a:lnRef>
          <a:fillRef idx="0">
            <a:schemeClr val="accent5"/>
          </a:fillRef>
          <a:effectRef idx="0">
            <a:schemeClr val="accent5"/>
          </a:effectRef>
          <a:fontRef idx="minor">
            <a:schemeClr val="tx1"/>
          </a:fontRef>
        </p:style>
      </p:cxnSp>
      <p:grpSp>
        <p:nvGrpSpPr>
          <p:cNvPr id="5" name="Group 4">
            <a:extLst>
              <a:ext uri="{FF2B5EF4-FFF2-40B4-BE49-F238E27FC236}">
                <a16:creationId xmlns:a16="http://schemas.microsoft.com/office/drawing/2014/main" id="{B634A281-D314-492E-990E-FB53CF27E32B}"/>
              </a:ext>
            </a:extLst>
          </p:cNvPr>
          <p:cNvGrpSpPr/>
          <p:nvPr/>
        </p:nvGrpSpPr>
        <p:grpSpPr>
          <a:xfrm>
            <a:off x="1481096" y="3708123"/>
            <a:ext cx="2221840" cy="1162156"/>
            <a:chOff x="988288" y="2598714"/>
            <a:chExt cx="2221840" cy="1162156"/>
          </a:xfrm>
        </p:grpSpPr>
        <p:grpSp>
          <p:nvGrpSpPr>
            <p:cNvPr id="170" name="Group 169">
              <a:extLst>
                <a:ext uri="{FF2B5EF4-FFF2-40B4-BE49-F238E27FC236}">
                  <a16:creationId xmlns:a16="http://schemas.microsoft.com/office/drawing/2014/main" id="{F1E4FF9B-97B6-44B1-945A-957FA01BE371}"/>
                </a:ext>
              </a:extLst>
            </p:cNvPr>
            <p:cNvGrpSpPr/>
            <p:nvPr/>
          </p:nvGrpSpPr>
          <p:grpSpPr>
            <a:xfrm>
              <a:off x="988288" y="3278162"/>
              <a:ext cx="482708" cy="482708"/>
              <a:chOff x="2961988" y="3325174"/>
              <a:chExt cx="482708" cy="482708"/>
            </a:xfrm>
            <a:effectLst>
              <a:outerShdw blurRad="50800" dist="203200" dir="2700000" algn="tl" rotWithShape="0">
                <a:prstClr val="black">
                  <a:alpha val="16000"/>
                </a:prstClr>
              </a:outerShdw>
            </a:effectLst>
          </p:grpSpPr>
          <p:sp>
            <p:nvSpPr>
              <p:cNvPr id="171" name="Oval 170">
                <a:extLst>
                  <a:ext uri="{FF2B5EF4-FFF2-40B4-BE49-F238E27FC236}">
                    <a16:creationId xmlns:a16="http://schemas.microsoft.com/office/drawing/2014/main" id="{2909D1C9-D073-49B2-9F97-DF03DFF39575}"/>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dirty="0">
                  <a:ln>
                    <a:noFill/>
                  </a:ln>
                  <a:solidFill>
                    <a:prstClr val="white"/>
                  </a:solidFill>
                  <a:effectLst/>
                  <a:uLnTx/>
                  <a:uFillTx/>
                  <a:latin typeface="Calibri"/>
                </a:endParaRPr>
              </a:p>
            </p:txBody>
          </p:sp>
          <p:sp>
            <p:nvSpPr>
              <p:cNvPr id="172" name="Freeform 5">
                <a:extLst>
                  <a:ext uri="{FF2B5EF4-FFF2-40B4-BE49-F238E27FC236}">
                    <a16:creationId xmlns:a16="http://schemas.microsoft.com/office/drawing/2014/main" id="{FA8E2A35-E0F7-40F4-B32F-5A0BAAF68847}"/>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black"/>
                  </a:solidFill>
                  <a:effectLst/>
                  <a:uLnTx/>
                  <a:uFillTx/>
                </a:endParaRPr>
              </a:p>
            </p:txBody>
          </p:sp>
        </p:grpSp>
        <p:grpSp>
          <p:nvGrpSpPr>
            <p:cNvPr id="178" name="Group 177">
              <a:extLst>
                <a:ext uri="{FF2B5EF4-FFF2-40B4-BE49-F238E27FC236}">
                  <a16:creationId xmlns:a16="http://schemas.microsoft.com/office/drawing/2014/main" id="{E90E7528-17AA-4A42-B8D9-C7AC7DCB8B1C}"/>
                </a:ext>
              </a:extLst>
            </p:cNvPr>
            <p:cNvGrpSpPr/>
            <p:nvPr/>
          </p:nvGrpSpPr>
          <p:grpSpPr>
            <a:xfrm>
              <a:off x="1442008" y="2598714"/>
              <a:ext cx="1768120" cy="799033"/>
              <a:chOff x="1429364" y="5481215"/>
              <a:chExt cx="2380809" cy="799033"/>
            </a:xfrm>
          </p:grpSpPr>
          <p:sp>
            <p:nvSpPr>
              <p:cNvPr id="179" name="TextBox 178">
                <a:extLst>
                  <a:ext uri="{FF2B5EF4-FFF2-40B4-BE49-F238E27FC236}">
                    <a16:creationId xmlns:a16="http://schemas.microsoft.com/office/drawing/2014/main" id="{28018D09-332D-47D7-B870-F0E0198CDD77}"/>
                  </a:ext>
                </a:extLst>
              </p:cNvPr>
              <p:cNvSpPr txBox="1"/>
              <p:nvPr/>
            </p:nvSpPr>
            <p:spPr>
              <a:xfrm>
                <a:off x="1429364" y="5481215"/>
                <a:ext cx="2358882" cy="415498"/>
              </a:xfrm>
              <a:prstGeom prst="rect">
                <a:avLst/>
              </a:prstGeom>
              <a:noFill/>
            </p:spPr>
            <p:txBody>
              <a:bodyPr wrap="square" lIns="0" rIns="0" rtlCol="0" anchor="t">
                <a:spAutoFit/>
              </a:bodyPr>
              <a:lstStyle/>
              <a:p>
                <a:pPr defTabSz="1218987">
                  <a:defRPr/>
                </a:pPr>
                <a:r>
                  <a:rPr lang="en-US" sz="1050" b="1" kern="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Introduction of PYLON Commercial / CRM</a:t>
                </a:r>
              </a:p>
            </p:txBody>
          </p:sp>
          <p:sp>
            <p:nvSpPr>
              <p:cNvPr id="180" name="TextBox 179">
                <a:extLst>
                  <a:ext uri="{FF2B5EF4-FFF2-40B4-BE49-F238E27FC236}">
                    <a16:creationId xmlns:a16="http://schemas.microsoft.com/office/drawing/2014/main" id="{8FD400CC-9C16-499B-8D08-CF5732C3131D}"/>
                  </a:ext>
                </a:extLst>
              </p:cNvPr>
              <p:cNvSpPr txBox="1"/>
              <p:nvPr/>
            </p:nvSpPr>
            <p:spPr>
              <a:xfrm>
                <a:off x="1451292" y="5972471"/>
                <a:ext cx="2358881" cy="307777"/>
              </a:xfrm>
              <a:prstGeom prst="rect">
                <a:avLst/>
              </a:prstGeom>
              <a:noFill/>
            </p:spPr>
            <p:txBody>
              <a:bodyPr wrap="square" lIns="0" rIns="0" rtlCol="0" anchor="ctr">
                <a:spAutoFit/>
              </a:bodyPr>
              <a:lstStyle/>
              <a:p>
                <a:pPr defTabSz="1218987">
                  <a:defRPr/>
                </a:pPr>
                <a:r>
                  <a:rPr lang="en-US" sz="1400" b="1" kern="0" dirty="0">
                    <a:solidFill>
                      <a:srgbClr val="002060"/>
                    </a:solidFill>
                    <a:latin typeface="Arial" panose="020B0604020202020204" pitchFamily="34" charset="0"/>
                    <a:ea typeface="Open Sans" panose="020B0606030504020204" pitchFamily="34" charset="0"/>
                    <a:cs typeface="Arial" panose="020B0604020202020204" pitchFamily="34" charset="0"/>
                  </a:rPr>
                  <a:t>2015</a:t>
                </a:r>
              </a:p>
            </p:txBody>
          </p:sp>
        </p:grpSp>
        <p:pic>
          <p:nvPicPr>
            <p:cNvPr id="181" name="Picture 18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2920" y="2655620"/>
              <a:ext cx="316753" cy="320035"/>
            </a:xfrm>
            <a:prstGeom prst="rect">
              <a:avLst/>
            </a:prstGeom>
          </p:spPr>
        </p:pic>
      </p:grpSp>
      <p:grpSp>
        <p:nvGrpSpPr>
          <p:cNvPr id="11" name="Group 10">
            <a:extLst>
              <a:ext uri="{FF2B5EF4-FFF2-40B4-BE49-F238E27FC236}">
                <a16:creationId xmlns:a16="http://schemas.microsoft.com/office/drawing/2014/main" id="{A7C97571-76A8-4DEE-885F-E8AF713097BF}"/>
              </a:ext>
            </a:extLst>
          </p:cNvPr>
          <p:cNvGrpSpPr/>
          <p:nvPr/>
        </p:nvGrpSpPr>
        <p:grpSpPr>
          <a:xfrm>
            <a:off x="2516130" y="3612426"/>
            <a:ext cx="2261922" cy="1559828"/>
            <a:chOff x="4152479" y="4494367"/>
            <a:chExt cx="2261922" cy="1559828"/>
          </a:xfrm>
        </p:grpSpPr>
        <p:grpSp>
          <p:nvGrpSpPr>
            <p:cNvPr id="6" name="Group 5">
              <a:extLst>
                <a:ext uri="{FF2B5EF4-FFF2-40B4-BE49-F238E27FC236}">
                  <a16:creationId xmlns:a16="http://schemas.microsoft.com/office/drawing/2014/main" id="{3F30CCFE-53A0-47C9-827C-16FA14E36F9E}"/>
                </a:ext>
              </a:extLst>
            </p:cNvPr>
            <p:cNvGrpSpPr/>
            <p:nvPr/>
          </p:nvGrpSpPr>
          <p:grpSpPr>
            <a:xfrm>
              <a:off x="4152479" y="4832823"/>
              <a:ext cx="2261922" cy="1221372"/>
              <a:chOff x="2395003" y="3511642"/>
              <a:chExt cx="2261923" cy="953508"/>
            </a:xfrm>
          </p:grpSpPr>
          <p:sp>
            <p:nvSpPr>
              <p:cNvPr id="164" name="Freeform 5">
                <a:extLst>
                  <a:ext uri="{FF2B5EF4-FFF2-40B4-BE49-F238E27FC236}">
                    <a16:creationId xmlns:a16="http://schemas.microsoft.com/office/drawing/2014/main" id="{FA8E2A35-E0F7-40F4-B32F-5A0BAAF68847}"/>
                  </a:ext>
                </a:extLst>
              </p:cNvPr>
              <p:cNvSpPr>
                <a:spLocks/>
              </p:cNvSpPr>
              <p:nvPr/>
            </p:nvSpPr>
            <p:spPr bwMode="auto">
              <a:xfrm>
                <a:off x="3484990" y="3511642"/>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black"/>
                  </a:solidFill>
                  <a:effectLst/>
                  <a:uLnTx/>
                  <a:uFillTx/>
                </a:endParaRPr>
              </a:p>
            </p:txBody>
          </p:sp>
          <p:grpSp>
            <p:nvGrpSpPr>
              <p:cNvPr id="182" name="Group 181">
                <a:extLst>
                  <a:ext uri="{FF2B5EF4-FFF2-40B4-BE49-F238E27FC236}">
                    <a16:creationId xmlns:a16="http://schemas.microsoft.com/office/drawing/2014/main" id="{E90E7528-17AA-4A42-B8D9-C7AC7DCB8B1C}"/>
                  </a:ext>
                </a:extLst>
              </p:cNvPr>
              <p:cNvGrpSpPr/>
              <p:nvPr/>
            </p:nvGrpSpPr>
            <p:grpSpPr>
              <a:xfrm>
                <a:off x="2395003" y="3624051"/>
                <a:ext cx="1885578" cy="841099"/>
                <a:chOff x="2048210" y="4947075"/>
                <a:chExt cx="2538968" cy="841099"/>
              </a:xfrm>
            </p:grpSpPr>
            <p:sp>
              <p:nvSpPr>
                <p:cNvPr id="183" name="TextBox 182">
                  <a:extLst>
                    <a:ext uri="{FF2B5EF4-FFF2-40B4-BE49-F238E27FC236}">
                      <a16:creationId xmlns:a16="http://schemas.microsoft.com/office/drawing/2014/main" id="{28018D09-332D-47D7-B870-F0E0198CDD77}"/>
                    </a:ext>
                  </a:extLst>
                </p:cNvPr>
                <p:cNvSpPr txBox="1"/>
                <p:nvPr/>
              </p:nvSpPr>
              <p:spPr>
                <a:xfrm>
                  <a:off x="2646915" y="5211510"/>
                  <a:ext cx="1940263" cy="576664"/>
                </a:xfrm>
                <a:prstGeom prst="rect">
                  <a:avLst/>
                </a:prstGeom>
                <a:noFill/>
              </p:spPr>
              <p:txBody>
                <a:bodyPr wrap="square" lIns="0" rIns="0" rtlCol="0" anchor="t">
                  <a:spAutoFit/>
                </a:bodyPr>
                <a:lstStyle/>
                <a:p>
                  <a:pPr algn="r" defTabSz="1218987">
                    <a:defRPr/>
                  </a:pPr>
                  <a:r>
                    <a:rPr lang="en-US" sz="1050" b="1" kern="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Introduction of PYLON HO.RE.CA (Hotel, Restaurant, &amp; Catering Management)</a:t>
                  </a:r>
                </a:p>
              </p:txBody>
            </p:sp>
            <p:sp>
              <p:nvSpPr>
                <p:cNvPr id="184" name="TextBox 183">
                  <a:extLst>
                    <a:ext uri="{FF2B5EF4-FFF2-40B4-BE49-F238E27FC236}">
                      <a16:creationId xmlns:a16="http://schemas.microsoft.com/office/drawing/2014/main" id="{8FD400CC-9C16-499B-8D08-CF5732C3131D}"/>
                    </a:ext>
                  </a:extLst>
                </p:cNvPr>
                <p:cNvSpPr txBox="1"/>
                <p:nvPr/>
              </p:nvSpPr>
              <p:spPr>
                <a:xfrm>
                  <a:off x="2048210" y="4947075"/>
                  <a:ext cx="2358881" cy="307777"/>
                </a:xfrm>
                <a:prstGeom prst="rect">
                  <a:avLst/>
                </a:prstGeom>
                <a:noFill/>
              </p:spPr>
              <p:txBody>
                <a:bodyPr wrap="square" lIns="0" rIns="0" rtlCol="0" anchor="ctr">
                  <a:spAutoFit/>
                </a:bodyPr>
                <a:lstStyle/>
                <a:p>
                  <a:pPr algn="r" defTabSz="1218987">
                    <a:defRPr/>
                  </a:pPr>
                  <a:r>
                    <a:rPr lang="en-US" sz="1400" b="1" kern="0" dirty="0">
                      <a:solidFill>
                        <a:srgbClr val="002060"/>
                      </a:solidFill>
                      <a:latin typeface="Arial" panose="020B0604020202020204" pitchFamily="34" charset="0"/>
                      <a:ea typeface="Open Sans" panose="020B0606030504020204" pitchFamily="34" charset="0"/>
                      <a:cs typeface="Arial" panose="020B0604020202020204" pitchFamily="34" charset="0"/>
                    </a:rPr>
                    <a:t>2016</a:t>
                  </a:r>
                </a:p>
              </p:txBody>
            </p:sp>
          </p:grpSp>
          <p:pic>
            <p:nvPicPr>
              <p:cNvPr id="186" name="Picture 18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40174" y="3940625"/>
                <a:ext cx="316752" cy="309838"/>
              </a:xfrm>
              <a:prstGeom prst="rect">
                <a:avLst/>
              </a:prstGeom>
            </p:spPr>
          </p:pic>
        </p:grpSp>
        <p:grpSp>
          <p:nvGrpSpPr>
            <p:cNvPr id="10" name="Group 9">
              <a:extLst>
                <a:ext uri="{FF2B5EF4-FFF2-40B4-BE49-F238E27FC236}">
                  <a16:creationId xmlns:a16="http://schemas.microsoft.com/office/drawing/2014/main" id="{B14EAC15-CBFC-43CD-9AA6-724249D72BD0}"/>
                </a:ext>
              </a:extLst>
            </p:cNvPr>
            <p:cNvGrpSpPr/>
            <p:nvPr/>
          </p:nvGrpSpPr>
          <p:grpSpPr>
            <a:xfrm>
              <a:off x="5393300" y="4494367"/>
              <a:ext cx="482708" cy="482708"/>
              <a:chOff x="5084179" y="4445262"/>
              <a:chExt cx="482708" cy="482708"/>
            </a:xfrm>
          </p:grpSpPr>
          <p:sp>
            <p:nvSpPr>
              <p:cNvPr id="8" name="Oval 7">
                <a:extLst>
                  <a:ext uri="{FF2B5EF4-FFF2-40B4-BE49-F238E27FC236}">
                    <a16:creationId xmlns:a16="http://schemas.microsoft.com/office/drawing/2014/main" id="{B7B12599-052E-43E1-8304-EE35CDE744F0}"/>
                  </a:ext>
                </a:extLst>
              </p:cNvPr>
              <p:cNvSpPr/>
              <p:nvPr/>
            </p:nvSpPr>
            <p:spPr>
              <a:xfrm>
                <a:off x="5084179" y="4445262"/>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white"/>
                  </a:solidFill>
                  <a:effectLst/>
                  <a:uLnTx/>
                  <a:uFillTx/>
                  <a:latin typeface="Calibri"/>
                </a:endParaRPr>
              </a:p>
            </p:txBody>
          </p:sp>
          <p:sp>
            <p:nvSpPr>
              <p:cNvPr id="9" name="Freeform 5">
                <a:extLst>
                  <a:ext uri="{FF2B5EF4-FFF2-40B4-BE49-F238E27FC236}">
                    <a16:creationId xmlns:a16="http://schemas.microsoft.com/office/drawing/2014/main" id="{F15BC66B-B72E-424A-AD9D-43CF4BB5FCA0}"/>
                  </a:ext>
                </a:extLst>
              </p:cNvPr>
              <p:cNvSpPr>
                <a:spLocks/>
              </p:cNvSpPr>
              <p:nvPr/>
            </p:nvSpPr>
            <p:spPr bwMode="auto">
              <a:xfrm>
                <a:off x="5257163" y="4616360"/>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black"/>
                  </a:solidFill>
                  <a:effectLst/>
                  <a:uLnTx/>
                  <a:uFillTx/>
                </a:endParaRPr>
              </a:p>
            </p:txBody>
          </p:sp>
        </p:grpSp>
      </p:grpSp>
      <p:grpSp>
        <p:nvGrpSpPr>
          <p:cNvPr id="135" name="Group 134">
            <a:extLst>
              <a:ext uri="{FF2B5EF4-FFF2-40B4-BE49-F238E27FC236}">
                <a16:creationId xmlns:a16="http://schemas.microsoft.com/office/drawing/2014/main" id="{42830FAC-C91E-48D4-8B5D-63F8BECBC564}"/>
              </a:ext>
            </a:extLst>
          </p:cNvPr>
          <p:cNvGrpSpPr/>
          <p:nvPr/>
        </p:nvGrpSpPr>
        <p:grpSpPr>
          <a:xfrm>
            <a:off x="5212415" y="3015947"/>
            <a:ext cx="482708" cy="482708"/>
            <a:chOff x="2946105" y="3325174"/>
            <a:chExt cx="482708" cy="482708"/>
          </a:xfrm>
          <a:effectLst>
            <a:outerShdw blurRad="50800" dist="203200" dir="2700000" algn="tl" rotWithShape="0">
              <a:prstClr val="black">
                <a:alpha val="16000"/>
              </a:prstClr>
            </a:outerShdw>
          </a:effectLst>
        </p:grpSpPr>
        <p:sp>
          <p:nvSpPr>
            <p:cNvPr id="136" name="Oval 135">
              <a:extLst>
                <a:ext uri="{FF2B5EF4-FFF2-40B4-BE49-F238E27FC236}">
                  <a16:creationId xmlns:a16="http://schemas.microsoft.com/office/drawing/2014/main" id="{CD238842-0C52-4B79-9647-5156540C2398}"/>
                </a:ext>
              </a:extLst>
            </p:cNvPr>
            <p:cNvSpPr/>
            <p:nvPr/>
          </p:nvSpPr>
          <p:spPr>
            <a:xfrm>
              <a:off x="2946105"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dirty="0">
                <a:ln>
                  <a:noFill/>
                </a:ln>
                <a:solidFill>
                  <a:prstClr val="white"/>
                </a:solidFill>
                <a:effectLst/>
                <a:uLnTx/>
                <a:uFillTx/>
                <a:latin typeface="Calibri"/>
              </a:endParaRPr>
            </a:p>
          </p:txBody>
        </p:sp>
        <p:sp>
          <p:nvSpPr>
            <p:cNvPr id="137" name="Freeform 5">
              <a:extLst>
                <a:ext uri="{FF2B5EF4-FFF2-40B4-BE49-F238E27FC236}">
                  <a16:creationId xmlns:a16="http://schemas.microsoft.com/office/drawing/2014/main" id="{76FDF973-D563-4A7F-8731-50E43A9835A3}"/>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black"/>
                </a:solidFill>
                <a:effectLst/>
                <a:uLnTx/>
                <a:uFillTx/>
              </a:endParaRPr>
            </a:p>
          </p:txBody>
        </p:sp>
      </p:grpSp>
      <p:grpSp>
        <p:nvGrpSpPr>
          <p:cNvPr id="138" name="Group 137">
            <a:extLst>
              <a:ext uri="{FF2B5EF4-FFF2-40B4-BE49-F238E27FC236}">
                <a16:creationId xmlns:a16="http://schemas.microsoft.com/office/drawing/2014/main" id="{1BA973C5-5806-4DFE-BB11-E3FC203A5D6A}"/>
              </a:ext>
            </a:extLst>
          </p:cNvPr>
          <p:cNvGrpSpPr/>
          <p:nvPr/>
        </p:nvGrpSpPr>
        <p:grpSpPr>
          <a:xfrm>
            <a:off x="6550757" y="2476134"/>
            <a:ext cx="482708" cy="482708"/>
            <a:chOff x="2961988" y="3325174"/>
            <a:chExt cx="482708" cy="482708"/>
          </a:xfrm>
          <a:effectLst>
            <a:outerShdw blurRad="50800" dist="203200" dir="2700000" algn="tl" rotWithShape="0">
              <a:prstClr val="black">
                <a:alpha val="16000"/>
              </a:prstClr>
            </a:outerShdw>
          </a:effectLst>
        </p:grpSpPr>
        <p:sp>
          <p:nvSpPr>
            <p:cNvPr id="139" name="Oval 138">
              <a:extLst>
                <a:ext uri="{FF2B5EF4-FFF2-40B4-BE49-F238E27FC236}">
                  <a16:creationId xmlns:a16="http://schemas.microsoft.com/office/drawing/2014/main" id="{84CD1E08-B577-4C4F-BFE4-C806CF83646D}"/>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white"/>
                </a:solidFill>
                <a:effectLst/>
                <a:uLnTx/>
                <a:uFillTx/>
                <a:latin typeface="Calibri"/>
              </a:endParaRPr>
            </a:p>
          </p:txBody>
        </p:sp>
        <p:sp>
          <p:nvSpPr>
            <p:cNvPr id="140" name="Freeform 5">
              <a:extLst>
                <a:ext uri="{FF2B5EF4-FFF2-40B4-BE49-F238E27FC236}">
                  <a16:creationId xmlns:a16="http://schemas.microsoft.com/office/drawing/2014/main" id="{384169EC-876A-4707-B641-9556697DE729}"/>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black"/>
                </a:solidFill>
                <a:effectLst/>
                <a:uLnTx/>
                <a:uFillTx/>
              </a:endParaRPr>
            </a:p>
          </p:txBody>
        </p:sp>
      </p:grpSp>
      <p:grpSp>
        <p:nvGrpSpPr>
          <p:cNvPr id="47" name="Group 46">
            <a:extLst>
              <a:ext uri="{FF2B5EF4-FFF2-40B4-BE49-F238E27FC236}">
                <a16:creationId xmlns:a16="http://schemas.microsoft.com/office/drawing/2014/main" id="{42830FAC-C91E-48D4-8B5D-63F8BECBC564}"/>
              </a:ext>
            </a:extLst>
          </p:cNvPr>
          <p:cNvGrpSpPr/>
          <p:nvPr/>
        </p:nvGrpSpPr>
        <p:grpSpPr>
          <a:xfrm>
            <a:off x="7903837" y="1993256"/>
            <a:ext cx="482708" cy="482708"/>
            <a:chOff x="2961988" y="3325174"/>
            <a:chExt cx="482708" cy="482708"/>
          </a:xfrm>
          <a:effectLst>
            <a:outerShdw blurRad="50800" dist="203200" dir="2700000" algn="tl" rotWithShape="0">
              <a:prstClr val="black">
                <a:alpha val="16000"/>
              </a:prstClr>
            </a:outerShdw>
          </a:effectLst>
        </p:grpSpPr>
        <p:sp>
          <p:nvSpPr>
            <p:cNvPr id="48" name="Oval 47">
              <a:extLst>
                <a:ext uri="{FF2B5EF4-FFF2-40B4-BE49-F238E27FC236}">
                  <a16:creationId xmlns:a16="http://schemas.microsoft.com/office/drawing/2014/main" id="{CD238842-0C52-4B79-9647-5156540C2398}"/>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white"/>
                </a:solidFill>
                <a:effectLst/>
                <a:uLnTx/>
                <a:uFillTx/>
                <a:latin typeface="Calibri"/>
              </a:endParaRPr>
            </a:p>
          </p:txBody>
        </p:sp>
        <p:sp>
          <p:nvSpPr>
            <p:cNvPr id="49" name="Freeform 5">
              <a:extLst>
                <a:ext uri="{FF2B5EF4-FFF2-40B4-BE49-F238E27FC236}">
                  <a16:creationId xmlns:a16="http://schemas.microsoft.com/office/drawing/2014/main" id="{76FDF973-D563-4A7F-8731-50E43A9835A3}"/>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958430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8D1D1700681F4797F3D7DB6D48B944" ma:contentTypeVersion="0" ma:contentTypeDescription="Create a new document." ma:contentTypeScope="" ma:versionID="3e0488ff0df938971b46d6553e821e7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d="http://www.w3.org/2001/XMLSchema" xmlns:xsi="http://www.w3.org/2001/XMLSchema-instance" xmlns="http://www.boldonjames.com/2008/01/sie/internal/label" sislVersion="0" policy="85d8ddd1-f1ac-4a03-b921-f3707584cd99" origin="userSelected">
  <element uid="9b837078-1873-43a7-b123-90c6457d5a93" value=""/>
  <element uid="3316aa8e-0f94-416d-861a-3773e8d4f850" value=""/>
</sisl>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966CCB-9C65-4EE2-9548-FFC08C941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8907B59-20C2-495E-9742-A8CFBD138D9A}">
  <ds:schemaRefs>
    <ds:schemaRef ds:uri="http://schemas.microsoft.com/sharepoint/v3/contenttype/forms"/>
  </ds:schemaRefs>
</ds:datastoreItem>
</file>

<file path=customXml/itemProps3.xml><?xml version="1.0" encoding="utf-8"?>
<ds:datastoreItem xmlns:ds="http://schemas.openxmlformats.org/officeDocument/2006/customXml" ds:itemID="{768D77CF-36B0-4DA7-9F69-30F2B00A9C90}">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70EDB8D0-B99F-46C8-A32F-D0A7FFA4E48C}">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7876</TotalTime>
  <Words>4238</Words>
  <Application>Microsoft Office PowerPoint</Application>
  <PresentationFormat>On-screen Show (4:3)</PresentationFormat>
  <Paragraphs>1191</Paragraphs>
  <Slides>37</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Google Sans</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Alpha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Alpha Bank</dc:creator>
  <cp:lastModifiedBy>Christos Zarzopoulos</cp:lastModifiedBy>
  <cp:revision>465</cp:revision>
  <cp:lastPrinted>2020-10-02T20:07:11Z</cp:lastPrinted>
  <dcterms:created xsi:type="dcterms:W3CDTF">2020-01-17T06:54:21Z</dcterms:created>
  <dcterms:modified xsi:type="dcterms:W3CDTF">2020-11-23T09:08:03Z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0x010100F58D1D1700681F4797F3D7DB6D48B944</vt:lpwstr>
  </property>
  <property fmtid="{D5CDD505-2E9C-101B-9397-08002B2CF9AE}" pid="3" name="docIndexRef">
    <vt:lpwstr>b824dd59-b777-4bf4-85ef-59c880f45d79</vt:lpwstr>
  </property>
  <property fmtid="{D5CDD505-2E9C-101B-9397-08002B2CF9AE}" pid="4" name="bjSaver">
    <vt:lpwstr>ch9cuKKeWjOMyitiCJvVyoMUAUlEoe+m</vt:lpwstr>
  </property>
  <property fmtid="{D5CDD505-2E9C-101B-9397-08002B2CF9AE}" pid="5" name="bjDocumentLabelXML">
    <vt:lpwstr>&lt;?xml version="1.0" encoding="us-ascii"?&gt;&lt;sisl xmlns:xsd="http://www.w3.org/2001/XMLSchema" xmlns:xsi="http://www.w3.org/2001/XMLSchema-instance" sislVersion="0" policy="85d8ddd1-f1ac-4a03-b921-f3707584cd99" origin="userSelected" xmlns="http://www.boldonj</vt:lpwstr>
  </property>
  <property fmtid="{D5CDD505-2E9C-101B-9397-08002B2CF9AE}" pid="6" name="bjDocumentLabelXML-0">
    <vt:lpwstr>ames.com/2008/01/sie/internal/label"&gt;&lt;element uid="9b837078-1873-43a7-b123-90c6457d5a93" value="" /&gt;&lt;element uid="3316aa8e-0f94-416d-861a-3773e8d4f850" value="" /&gt;&lt;/sisl&gt;</vt:lpwstr>
  </property>
  <property fmtid="{D5CDD505-2E9C-101B-9397-08002B2CF9AE}" pid="7" name="bjDocumentSecurityLabel">
    <vt:lpwstr>ΔΗΜΟΣΙΟ (PUBLIC) </vt:lpwstr>
  </property>
</Properties>
</file>